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58" r:id="rId5"/>
    <p:sldId id="265" r:id="rId6"/>
    <p:sldId id="259" r:id="rId7"/>
    <p:sldId id="260" r:id="rId8"/>
    <p:sldId id="261" r:id="rId9"/>
    <p:sldId id="262" r:id="rId10"/>
    <p:sldId id="263"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5/7/2021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5/7/2021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Finding the best option of an apartment in Bucharest</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err="1"/>
              <a:t>Dolganiuc</a:t>
            </a:r>
            <a:r>
              <a:rPr lang="en-US" dirty="0"/>
              <a:t> Ana</a:t>
            </a:r>
            <a:endParaRPr lang="en-US" dirty="0"/>
          </a:p>
        </p:txBody>
      </p:sp>
    </p:spTree>
    <p:extLst>
      <p:ext uri="{BB962C8B-B14F-4D97-AF65-F5344CB8AC3E}">
        <p14:creationId xmlns:p14="http://schemas.microsoft.com/office/powerpoint/2010/main" val="3909021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Exploratory Data Analysis</a:t>
            </a:r>
            <a:br>
              <a:rPr lang="en-US" dirty="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037606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a:t>
            </a:r>
            <a:r>
              <a:rPr lang="en-US" dirty="0"/>
              <a:t>the target variables</a:t>
            </a:r>
            <a:br>
              <a:rPr lang="en-US" dirty="0"/>
            </a:br>
            <a:endParaRPr lang="en-US" dirty="0"/>
          </a:p>
        </p:txBody>
      </p:sp>
      <p:sp>
        <p:nvSpPr>
          <p:cNvPr id="3" name="Content Placeholder 2"/>
          <p:cNvSpPr>
            <a:spLocks noGrp="1"/>
          </p:cNvSpPr>
          <p:nvPr>
            <p:ph idx="1"/>
          </p:nvPr>
        </p:nvSpPr>
        <p:spPr/>
        <p:txBody>
          <a:bodyPr/>
          <a:lstStyle/>
          <a:p>
            <a:r>
              <a:rPr lang="en-US" sz="2800" dirty="0" smtClean="0"/>
              <a:t>At </a:t>
            </a:r>
            <a:r>
              <a:rPr lang="en-US" sz="2800" dirty="0"/>
              <a:t>this stage I used the Foursquare API to identify the venues within 500 m from the neighborhood and set a limit of not more than 100 venues per borough.</a:t>
            </a:r>
          </a:p>
          <a:p>
            <a:endParaRPr lang="en-US" dirty="0"/>
          </a:p>
        </p:txBody>
      </p:sp>
    </p:spTree>
    <p:extLst>
      <p:ext uri="{BB962C8B-B14F-4D97-AF65-F5344CB8AC3E}">
        <p14:creationId xmlns:p14="http://schemas.microsoft.com/office/powerpoint/2010/main" val="3801996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Relationship between venues and neighborhoods</a:t>
            </a:r>
            <a:br>
              <a:rPr lang="en-US" dirty="0"/>
            </a:br>
            <a:endParaRPr lang="en-US" b="1" dirty="0"/>
          </a:p>
        </p:txBody>
      </p:sp>
      <p:sp>
        <p:nvSpPr>
          <p:cNvPr id="3" name="Content Placeholder 2"/>
          <p:cNvSpPr>
            <a:spLocks noGrp="1"/>
          </p:cNvSpPr>
          <p:nvPr>
            <p:ph idx="1"/>
          </p:nvPr>
        </p:nvSpPr>
        <p:spPr/>
        <p:txBody>
          <a:bodyPr/>
          <a:lstStyle/>
          <a:p>
            <a:r>
              <a:rPr lang="en-US" dirty="0"/>
              <a:t>Here I identified which neighborhood had the biggest number of venues and found out that the most popular neighborhood was “</a:t>
            </a:r>
            <a:r>
              <a:rPr lang="en-US" dirty="0" err="1"/>
              <a:t>Universitate</a:t>
            </a:r>
            <a:r>
              <a:rPr lang="en-US" dirty="0"/>
              <a:t>” with around 800 venues</a:t>
            </a:r>
          </a:p>
          <a:p>
            <a:endParaRPr lang="en-US" dirty="0"/>
          </a:p>
        </p:txBody>
      </p:sp>
      <p:pic>
        <p:nvPicPr>
          <p:cNvPr id="4" name="Picture 3" descr="C:\Users\User\OneDrive\Изображения\Снимки экрана\2021-05-06 (1).png"/>
          <p:cNvPicPr/>
          <p:nvPr/>
        </p:nvPicPr>
        <p:blipFill>
          <a:blip r:embed="rId2">
            <a:extLst>
              <a:ext uri="{28A0092B-C50C-407E-A947-70E740481C1C}">
                <a14:useLocalDpi xmlns:a14="http://schemas.microsoft.com/office/drawing/2010/main" val="0"/>
              </a:ext>
            </a:extLst>
          </a:blip>
          <a:srcRect/>
          <a:stretch>
            <a:fillRect/>
          </a:stretch>
        </p:blipFill>
        <p:spPr bwMode="auto">
          <a:xfrm>
            <a:off x="2316480" y="2934789"/>
            <a:ext cx="7341326" cy="3082834"/>
          </a:xfrm>
          <a:prstGeom prst="rect">
            <a:avLst/>
          </a:prstGeom>
          <a:noFill/>
          <a:ln>
            <a:noFill/>
          </a:ln>
        </p:spPr>
      </p:pic>
    </p:spTree>
    <p:extLst>
      <p:ext uri="{BB962C8B-B14F-4D97-AF65-F5344CB8AC3E}">
        <p14:creationId xmlns:p14="http://schemas.microsoft.com/office/powerpoint/2010/main" val="273642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Relationship between venue category and neighborhood</a:t>
            </a:r>
            <a:endParaRPr lang="en-US" dirty="0"/>
          </a:p>
        </p:txBody>
      </p:sp>
      <p:sp>
        <p:nvSpPr>
          <p:cNvPr id="3" name="Content Placeholder 2"/>
          <p:cNvSpPr>
            <a:spLocks noGrp="1"/>
          </p:cNvSpPr>
          <p:nvPr>
            <p:ph idx="1"/>
          </p:nvPr>
        </p:nvSpPr>
        <p:spPr/>
        <p:txBody>
          <a:bodyPr/>
          <a:lstStyle/>
          <a:p>
            <a:r>
              <a:rPr lang="en-US" dirty="0"/>
              <a:t>I decided to see top 10 most popular venues in our target area- </a:t>
            </a:r>
            <a:r>
              <a:rPr lang="en-US" dirty="0" err="1"/>
              <a:t>Universitate</a:t>
            </a:r>
            <a:r>
              <a:rPr lang="en-US" dirty="0"/>
              <a:t>, and as displayed on the pie chart, the top most important venue categories are : Coffee Shops(42,7%), Theaters, Hotels, Clothing Stores, Palaces and Italian Restaurants</a:t>
            </a:r>
          </a:p>
          <a:p>
            <a:endParaRPr lang="en-US" dirty="0"/>
          </a:p>
        </p:txBody>
      </p:sp>
      <p:pic>
        <p:nvPicPr>
          <p:cNvPr id="4" name="Picture 3" descr="C:\Users\User\OneDrive\Изображения\Снимки экрана\2021-05-06 (2).png"/>
          <p:cNvPicPr/>
          <p:nvPr/>
        </p:nvPicPr>
        <p:blipFill>
          <a:blip r:embed="rId2">
            <a:extLst>
              <a:ext uri="{28A0092B-C50C-407E-A947-70E740481C1C}">
                <a14:useLocalDpi xmlns:a14="http://schemas.microsoft.com/office/drawing/2010/main" val="0"/>
              </a:ext>
            </a:extLst>
          </a:blip>
          <a:srcRect/>
          <a:stretch>
            <a:fillRect/>
          </a:stretch>
        </p:blipFill>
        <p:spPr bwMode="auto">
          <a:xfrm>
            <a:off x="3132909" y="3319553"/>
            <a:ext cx="5943600" cy="2465705"/>
          </a:xfrm>
          <a:prstGeom prst="rect">
            <a:avLst/>
          </a:prstGeom>
          <a:noFill/>
          <a:ln>
            <a:noFill/>
          </a:ln>
        </p:spPr>
      </p:pic>
    </p:spTree>
    <p:extLst>
      <p:ext uri="{BB962C8B-B14F-4D97-AF65-F5344CB8AC3E}">
        <p14:creationId xmlns:p14="http://schemas.microsoft.com/office/powerpoint/2010/main" val="3555037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between price and neighborhood</a:t>
            </a:r>
            <a:endParaRPr lang="en-US" dirty="0"/>
          </a:p>
        </p:txBody>
      </p:sp>
      <p:sp>
        <p:nvSpPr>
          <p:cNvPr id="3" name="Content Placeholder 2"/>
          <p:cNvSpPr>
            <a:spLocks noGrp="1"/>
          </p:cNvSpPr>
          <p:nvPr>
            <p:ph idx="1"/>
          </p:nvPr>
        </p:nvSpPr>
        <p:spPr/>
        <p:txBody>
          <a:bodyPr/>
          <a:lstStyle/>
          <a:p>
            <a:r>
              <a:rPr lang="en-US" dirty="0"/>
              <a:t>First of all, I set the price to be in the specific range between 55.000 and 90.000 </a:t>
            </a:r>
            <a:r>
              <a:rPr lang="en-US" dirty="0" err="1"/>
              <a:t>ron</a:t>
            </a:r>
            <a:r>
              <a:rPr lang="en-US" dirty="0"/>
              <a:t> per m</a:t>
            </a:r>
            <a:r>
              <a:rPr lang="en-US" baseline="30000" dirty="0"/>
              <a:t>2 </a:t>
            </a:r>
            <a:r>
              <a:rPr lang="en-US" dirty="0"/>
              <a:t>, after that I represented the average prices in all the neighborhoods from Bucharest with a histogram graph</a:t>
            </a:r>
          </a:p>
          <a:p>
            <a:endParaRPr lang="en-US" dirty="0"/>
          </a:p>
        </p:txBody>
      </p:sp>
      <p:pic>
        <p:nvPicPr>
          <p:cNvPr id="4" name="Picture 3" descr="C:\Users\User\OneDrive\Изображения\Снимки экрана\2021-05-06 (3).png"/>
          <p:cNvPicPr/>
          <p:nvPr/>
        </p:nvPicPr>
        <p:blipFill>
          <a:blip r:embed="rId2">
            <a:extLst>
              <a:ext uri="{28A0092B-C50C-407E-A947-70E740481C1C}">
                <a14:useLocalDpi xmlns:a14="http://schemas.microsoft.com/office/drawing/2010/main" val="0"/>
              </a:ext>
            </a:extLst>
          </a:blip>
          <a:srcRect/>
          <a:stretch>
            <a:fillRect/>
          </a:stretch>
        </p:blipFill>
        <p:spPr bwMode="auto">
          <a:xfrm>
            <a:off x="5347063" y="3004456"/>
            <a:ext cx="5168998" cy="2984403"/>
          </a:xfrm>
          <a:prstGeom prst="rect">
            <a:avLst/>
          </a:prstGeom>
          <a:noFill/>
          <a:ln>
            <a:noFill/>
          </a:ln>
        </p:spPr>
      </p:pic>
    </p:spTree>
    <p:extLst>
      <p:ext uri="{BB962C8B-B14F-4D97-AF65-F5344CB8AC3E}">
        <p14:creationId xmlns:p14="http://schemas.microsoft.com/office/powerpoint/2010/main" val="3851088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51579" y="1018903"/>
            <a:ext cx="9603275" cy="4447443"/>
          </a:xfrm>
        </p:spPr>
        <p:txBody>
          <a:bodyPr/>
          <a:lstStyle/>
          <a:p>
            <a:r>
              <a:rPr lang="en-US" dirty="0"/>
              <a:t>After that I visualized the price range for our specific area with a bar chart and found out that the average prices in our selected area is around 80.000 </a:t>
            </a:r>
            <a:r>
              <a:rPr lang="en-US" dirty="0" err="1"/>
              <a:t>ron</a:t>
            </a:r>
            <a:r>
              <a:rPr lang="en-US" dirty="0"/>
              <a:t> per m</a:t>
            </a:r>
            <a:r>
              <a:rPr lang="en-US" baseline="30000" dirty="0"/>
              <a:t>2 </a:t>
            </a:r>
            <a:endParaRPr lang="en-US" dirty="0"/>
          </a:p>
          <a:p>
            <a:endParaRPr lang="en-US" dirty="0"/>
          </a:p>
        </p:txBody>
      </p:sp>
      <p:pic>
        <p:nvPicPr>
          <p:cNvPr id="4" name="Picture 3"/>
          <p:cNvPicPr/>
          <p:nvPr/>
        </p:nvPicPr>
        <p:blipFill rotWithShape="1">
          <a:blip r:embed="rId2"/>
          <a:srcRect l="13333" t="19907" r="25385" b="6557"/>
          <a:stretch/>
        </p:blipFill>
        <p:spPr bwMode="auto">
          <a:xfrm>
            <a:off x="2586445" y="1958258"/>
            <a:ext cx="6792686" cy="410290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4002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In this situation the best predictive model would be a clustering one, more precisely a K means clustering model. It is essential to use it in order to see the top 10 most popular venues in our area. For k means I used k=2 which was the best option gave by the Elbow method function.</a:t>
            </a:r>
          </a:p>
          <a:p>
            <a:endParaRPr lang="en-US" dirty="0"/>
          </a:p>
        </p:txBody>
      </p:sp>
      <p:pic>
        <p:nvPicPr>
          <p:cNvPr id="4" name="Picture 3"/>
          <p:cNvPicPr/>
          <p:nvPr/>
        </p:nvPicPr>
        <p:blipFill rotWithShape="1">
          <a:blip r:embed="rId2"/>
          <a:srcRect l="15127" t="17322" r="25770" b="11795"/>
          <a:stretch/>
        </p:blipFill>
        <p:spPr bwMode="auto">
          <a:xfrm>
            <a:off x="4493622" y="3317966"/>
            <a:ext cx="4879439" cy="26402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5260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the best price</a:t>
            </a:r>
            <a:endParaRPr lang="en-US" dirty="0"/>
          </a:p>
        </p:txBody>
      </p:sp>
      <p:sp>
        <p:nvSpPr>
          <p:cNvPr id="3" name="Content Placeholder 2"/>
          <p:cNvSpPr>
            <a:spLocks noGrp="1"/>
          </p:cNvSpPr>
          <p:nvPr>
            <p:ph idx="1"/>
          </p:nvPr>
        </p:nvSpPr>
        <p:spPr>
          <a:xfrm>
            <a:off x="1451580" y="2015732"/>
            <a:ext cx="5750410" cy="3450613"/>
          </a:xfrm>
        </p:spPr>
        <p:txBody>
          <a:bodyPr/>
          <a:lstStyle/>
          <a:p>
            <a:r>
              <a:rPr lang="en-US" dirty="0"/>
              <a:t>After all the analysis I visualized the filtered data frame with the prices and found out that the lowest price after all the set criteria would be 77.000 and the biggest would be 90.000 for a 2 rooms apartment in the </a:t>
            </a:r>
            <a:r>
              <a:rPr lang="en-US" dirty="0" err="1"/>
              <a:t>Universitate</a:t>
            </a:r>
            <a:r>
              <a:rPr lang="en-US" dirty="0"/>
              <a:t> area</a:t>
            </a:r>
          </a:p>
          <a:p>
            <a:endParaRPr lang="en-US" dirty="0"/>
          </a:p>
        </p:txBody>
      </p:sp>
      <p:pic>
        <p:nvPicPr>
          <p:cNvPr id="4" name="Picture 3"/>
          <p:cNvPicPr/>
          <p:nvPr/>
        </p:nvPicPr>
        <p:blipFill rotWithShape="1">
          <a:blip r:embed="rId2"/>
          <a:srcRect l="15257" t="12992" r="24102" b="20912"/>
          <a:stretch/>
        </p:blipFill>
        <p:spPr bwMode="auto">
          <a:xfrm>
            <a:off x="7471955" y="2116182"/>
            <a:ext cx="4153988" cy="37011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16472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Conclusions</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As seen in the analysis there are a variety of apartments on sale in Bucharest(9974 more exactly). With the great multitude of </a:t>
            </a:r>
            <a:r>
              <a:rPr lang="en-US" dirty="0" err="1"/>
              <a:t>neighbourhoods</a:t>
            </a:r>
            <a:r>
              <a:rPr lang="en-US" dirty="0"/>
              <a:t>, it takes time to analyze which variant would be the best. Moreover the analysis depends on the customer's needs, whatever he is looking for a family-friendly zone or for a fun zone for the youth.</a:t>
            </a:r>
          </a:p>
          <a:p>
            <a:r>
              <a:rPr lang="en-US" dirty="0"/>
              <a:t>I used the K-means algorithm as part of this clustering study. When I tested the Elbow method, I set the optimum k value to 2. For more detailed and accurate guidance, the data set can be expanded and the features can be changed based on the </a:t>
            </a:r>
            <a:r>
              <a:rPr lang="en-US" dirty="0" err="1"/>
              <a:t>custormer's</a:t>
            </a:r>
            <a:r>
              <a:rPr lang="en-US" dirty="0"/>
              <a:t> need.</a:t>
            </a:r>
          </a:p>
          <a:p>
            <a:r>
              <a:rPr lang="en-US" dirty="0"/>
              <a:t>I also performed data analysis through this information and </a:t>
            </a:r>
            <a:r>
              <a:rPr lang="en-US" dirty="0" err="1"/>
              <a:t>ploted</a:t>
            </a:r>
            <a:r>
              <a:rPr lang="en-US" dirty="0"/>
              <a:t>/clustered the most important insights of this project</a:t>
            </a:r>
          </a:p>
          <a:p>
            <a:r>
              <a:rPr lang="en-US" dirty="0"/>
              <a:t>I ended the study by determining the best option of a neighborhood according to price, number of rooms, distance from subways and top venues in the zone</a:t>
            </a:r>
          </a:p>
          <a:p>
            <a:r>
              <a:rPr lang="en-US" dirty="0"/>
              <a:t>As a result, this kind of data analysis would fit any type of customer: from business people who are looking for offices to families that decided to buy real estate</a:t>
            </a:r>
          </a:p>
          <a:p>
            <a:r>
              <a:rPr lang="en-US" dirty="0"/>
              <a:t>Not only for investors but also city managers can manage the city more regularly by using similar data analysis types or platforms.</a:t>
            </a:r>
          </a:p>
          <a:p>
            <a:endParaRPr lang="en-US" dirty="0"/>
          </a:p>
        </p:txBody>
      </p:sp>
    </p:spTree>
    <p:extLst>
      <p:ext uri="{BB962C8B-B14F-4D97-AF65-F5344CB8AC3E}">
        <p14:creationId xmlns:p14="http://schemas.microsoft.com/office/powerpoint/2010/main" val="2045411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04906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endParaRPr lang="en-US" dirty="0"/>
          </a:p>
        </p:txBody>
      </p:sp>
      <p:sp>
        <p:nvSpPr>
          <p:cNvPr id="3" name="Content Placeholder 2"/>
          <p:cNvSpPr>
            <a:spLocks noGrp="1"/>
          </p:cNvSpPr>
          <p:nvPr>
            <p:ph idx="1"/>
          </p:nvPr>
        </p:nvSpPr>
        <p:spPr/>
        <p:txBody>
          <a:bodyPr>
            <a:normAutofit fontScale="70000" lnSpcReduction="20000"/>
          </a:bodyPr>
          <a:lstStyle/>
          <a:p>
            <a:r>
              <a:rPr lang="en-US" dirty="0"/>
              <a:t>Bucharest is a big city with plenty of neighborhoods and options for renting or buying real estate. For a </a:t>
            </a:r>
            <a:r>
              <a:rPr lang="en-US" dirty="0" err="1"/>
              <a:t>businessman,or</a:t>
            </a:r>
            <a:r>
              <a:rPr lang="en-US" dirty="0"/>
              <a:t> a simple person who wants to buy an apartment the variety of options can be overwhelming.  I'm part of the </a:t>
            </a:r>
            <a:r>
              <a:rPr lang="en-US" dirty="0" err="1"/>
              <a:t>DataScientists</a:t>
            </a:r>
            <a:r>
              <a:rPr lang="en-US" dirty="0"/>
              <a:t> group of a Real Estate agency and I was requested to find the best apartment in Bucharest, Romania and to fit the criteria set by the client.</a:t>
            </a:r>
          </a:p>
          <a:p>
            <a:r>
              <a:rPr lang="en-US" dirty="0"/>
              <a:t>His main requests are:</a:t>
            </a:r>
          </a:p>
          <a:p>
            <a:pPr lvl="0"/>
            <a:r>
              <a:rPr lang="en-US" dirty="0"/>
              <a:t>to have 1 or 2 rooms</a:t>
            </a:r>
          </a:p>
          <a:p>
            <a:pPr lvl="0"/>
            <a:r>
              <a:rPr lang="en-US" dirty="0"/>
              <a:t>to be in the range of the average price</a:t>
            </a:r>
          </a:p>
          <a:p>
            <a:pPr lvl="0"/>
            <a:r>
              <a:rPr lang="en-US" dirty="0"/>
              <a:t>to be near the central zone</a:t>
            </a:r>
          </a:p>
          <a:p>
            <a:pPr lvl="0"/>
            <a:r>
              <a:rPr lang="en-US" dirty="0"/>
              <a:t>to be near the subway</a:t>
            </a:r>
          </a:p>
          <a:p>
            <a:pPr lvl="0"/>
            <a:r>
              <a:rPr lang="en-US" dirty="0"/>
              <a:t>to be in the area with most venues</a:t>
            </a:r>
          </a:p>
          <a:p>
            <a:pPr lvl="0"/>
            <a:r>
              <a:rPr lang="en-US" dirty="0"/>
              <a:t>to have the price between 55.000 and 90.000</a:t>
            </a:r>
          </a:p>
          <a:p>
            <a:endParaRPr lang="en-US" dirty="0"/>
          </a:p>
        </p:txBody>
      </p:sp>
    </p:spTree>
    <p:extLst>
      <p:ext uri="{BB962C8B-B14F-4D97-AF65-F5344CB8AC3E}">
        <p14:creationId xmlns:p14="http://schemas.microsoft.com/office/powerpoint/2010/main" val="1710197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4400" dirty="0"/>
              <a:t>What is the best option of an apartment for a couple in Bucharest in 2021?</a:t>
            </a:r>
            <a:br>
              <a:rPr lang="en-US" sz="4400" dirty="0"/>
            </a:br>
            <a:endParaRPr lang="en-US" sz="4400" dirty="0"/>
          </a:p>
        </p:txBody>
      </p:sp>
    </p:spTree>
    <p:extLst>
      <p:ext uri="{BB962C8B-B14F-4D97-AF65-F5344CB8AC3E}">
        <p14:creationId xmlns:p14="http://schemas.microsoft.com/office/powerpoint/2010/main" val="3969641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acquisition and cleaning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01466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a:t>
            </a:r>
            <a:endParaRPr lang="en-US" dirty="0"/>
          </a:p>
        </p:txBody>
      </p:sp>
      <p:sp>
        <p:nvSpPr>
          <p:cNvPr id="3" name="Content Placeholder 2"/>
          <p:cNvSpPr>
            <a:spLocks noGrp="1"/>
          </p:cNvSpPr>
          <p:nvPr>
            <p:ph idx="1"/>
          </p:nvPr>
        </p:nvSpPr>
        <p:spPr/>
        <p:txBody>
          <a:bodyPr/>
          <a:lstStyle/>
          <a:p>
            <a:r>
              <a:rPr lang="en-US" dirty="0"/>
              <a:t>I used the dataset about the Real Estate found on </a:t>
            </a:r>
            <a:r>
              <a:rPr lang="en-US" dirty="0" err="1"/>
              <a:t>kaggle</a:t>
            </a:r>
            <a:r>
              <a:rPr lang="en-US" dirty="0"/>
              <a:t> , and the Foursquare API</a:t>
            </a:r>
          </a:p>
          <a:p>
            <a:pPr lvl="0"/>
            <a:r>
              <a:rPr lang="en-US" i="1" dirty="0"/>
              <a:t>The Foursquare location data</a:t>
            </a:r>
            <a:r>
              <a:rPr lang="en-US" dirty="0"/>
              <a:t>- I will use the Foursquare location data to fill all the client's requested criteria about how the zone should be like</a:t>
            </a:r>
          </a:p>
          <a:p>
            <a:pPr lvl="0"/>
            <a:r>
              <a:rPr lang="en-US" i="1" dirty="0"/>
              <a:t>Real Estate csv</a:t>
            </a:r>
            <a:r>
              <a:rPr lang="en-US" dirty="0"/>
              <a:t>- I will use a Real Estate csv found on </a:t>
            </a:r>
            <a:r>
              <a:rPr lang="en-US" dirty="0" err="1"/>
              <a:t>kaggle</a:t>
            </a:r>
            <a:r>
              <a:rPr lang="en-US" dirty="0"/>
              <a:t> with the prices and the locations of the apartments(from </a:t>
            </a:r>
            <a:r>
              <a:rPr lang="en-US" dirty="0" err="1"/>
              <a:t>april</a:t>
            </a:r>
            <a:r>
              <a:rPr lang="en-US" dirty="0"/>
              <a:t> 2021), which will give me the opportunity to search for an apartment that will suit my client the best</a:t>
            </a:r>
            <a:br>
              <a:rPr lang="en-US" dirty="0"/>
            </a:br>
            <a:r>
              <a:rPr lang="en-US" dirty="0"/>
              <a:t>The columns of the csv are: </a:t>
            </a:r>
            <a:r>
              <a:rPr lang="en-US" dirty="0" err="1"/>
              <a:t>location_area</a:t>
            </a:r>
            <a:r>
              <a:rPr lang="en-US" dirty="0"/>
              <a:t>, price, </a:t>
            </a:r>
            <a:r>
              <a:rPr lang="en-US" dirty="0" err="1"/>
              <a:t>rooms_count</a:t>
            </a:r>
            <a:r>
              <a:rPr lang="en-US" dirty="0"/>
              <a:t> and </a:t>
            </a:r>
            <a:r>
              <a:rPr lang="en-US" dirty="0" err="1"/>
              <a:t>subway_distance</a:t>
            </a:r>
            <a:endParaRPr lang="en-US" dirty="0"/>
          </a:p>
          <a:p>
            <a:endParaRPr lang="en-US" dirty="0"/>
          </a:p>
        </p:txBody>
      </p:sp>
    </p:spTree>
    <p:extLst>
      <p:ext uri="{BB962C8B-B14F-4D97-AF65-F5344CB8AC3E}">
        <p14:creationId xmlns:p14="http://schemas.microsoft.com/office/powerpoint/2010/main" val="3956235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a:t>
            </a:r>
            <a:endParaRPr lang="en-US" dirty="0"/>
          </a:p>
        </p:txBody>
      </p:sp>
      <p:sp>
        <p:nvSpPr>
          <p:cNvPr id="3" name="Content Placeholder 2"/>
          <p:cNvSpPr>
            <a:spLocks noGrp="1"/>
          </p:cNvSpPr>
          <p:nvPr>
            <p:ph idx="1"/>
          </p:nvPr>
        </p:nvSpPr>
        <p:spPr/>
        <p:txBody>
          <a:bodyPr/>
          <a:lstStyle/>
          <a:p>
            <a:r>
              <a:rPr lang="en-US" dirty="0"/>
              <a:t>After downloading the csv into the notebook, I started filtering the data. First of all I’ve dropped all the unnecessary columns, changed the row values with more significant ones, displayed only the apartments (because the data set contained other types of real estate), and replaced some location names that didn’t match with the geocoder library. In addition, I dropped some columns that contained missing values which were insignificant in the whole process. Ultimately, I checked the data type of every column and the number of rows and columns necessary to continue the process.</a:t>
            </a:r>
          </a:p>
          <a:p>
            <a:endParaRPr lang="en-US" dirty="0"/>
          </a:p>
        </p:txBody>
      </p:sp>
    </p:spTree>
    <p:extLst>
      <p:ext uri="{BB962C8B-B14F-4D97-AF65-F5344CB8AC3E}">
        <p14:creationId xmlns:p14="http://schemas.microsoft.com/office/powerpoint/2010/main" val="3803585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selection</a:t>
            </a:r>
            <a:br>
              <a:rPr lang="en-US" dirty="0"/>
            </a:br>
            <a:endParaRPr lang="en-US" dirty="0"/>
          </a:p>
        </p:txBody>
      </p:sp>
      <p:sp>
        <p:nvSpPr>
          <p:cNvPr id="3" name="Content Placeholder 2"/>
          <p:cNvSpPr>
            <a:spLocks noGrp="1"/>
          </p:cNvSpPr>
          <p:nvPr>
            <p:ph idx="1"/>
          </p:nvPr>
        </p:nvSpPr>
        <p:spPr/>
        <p:txBody>
          <a:bodyPr/>
          <a:lstStyle/>
          <a:p>
            <a:r>
              <a:rPr lang="en-US" dirty="0"/>
              <a:t>After cleaning the data frame, I began the process of selecting the apartments by the criteria set by the client. </a:t>
            </a:r>
          </a:p>
          <a:p>
            <a:r>
              <a:rPr lang="en-US" dirty="0"/>
              <a:t>Firstly, I looked for the areas closer to the subway, with a distance with less than 900 meters. Then I selected the apartments that had 1 or 2 rooms</a:t>
            </a:r>
          </a:p>
          <a:p>
            <a:r>
              <a:rPr lang="en-US" dirty="0"/>
              <a:t>Secondly, I found the latitude and longitude of every neighborhood using the </a:t>
            </a:r>
            <a:r>
              <a:rPr lang="en-US" dirty="0" err="1"/>
              <a:t>geopy</a:t>
            </a:r>
            <a:r>
              <a:rPr lang="en-US" dirty="0"/>
              <a:t> and geocode libraries. After that I used the folium library to locate the central areas, and found out that there were 13 areas of this kind.</a:t>
            </a:r>
          </a:p>
          <a:p>
            <a:endParaRPr lang="en-US" dirty="0"/>
          </a:p>
        </p:txBody>
      </p:sp>
    </p:spTree>
    <p:extLst>
      <p:ext uri="{BB962C8B-B14F-4D97-AF65-F5344CB8AC3E}">
        <p14:creationId xmlns:p14="http://schemas.microsoft.com/office/powerpoint/2010/main" val="3318555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a:t>After Data cleaning and Feature selection my Data Frame looked like this:</a:t>
            </a:r>
            <a:r>
              <a:rPr lang="en-US" dirty="0"/>
              <a:t/>
            </a:r>
            <a:br>
              <a:rPr lang="en-US" dirty="0"/>
            </a:br>
            <a:endParaRPr lang="en-US" dirty="0"/>
          </a:p>
        </p:txBody>
      </p:sp>
      <p:pic>
        <p:nvPicPr>
          <p:cNvPr id="4" name="Content Placeholder 3" descr="C:\Users\User\OneDrive\Изображения\Снимки экрана\2021-05-06.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337" y="2063931"/>
            <a:ext cx="11791406" cy="2699658"/>
          </a:xfrm>
          <a:prstGeom prst="rect">
            <a:avLst/>
          </a:prstGeom>
          <a:noFill/>
          <a:ln>
            <a:noFill/>
          </a:ln>
        </p:spPr>
      </p:pic>
    </p:spTree>
    <p:extLst>
      <p:ext uri="{BB962C8B-B14F-4D97-AF65-F5344CB8AC3E}">
        <p14:creationId xmlns:p14="http://schemas.microsoft.com/office/powerpoint/2010/main" val="5565776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TotalTime>
  <Words>981</Words>
  <Application>Microsoft Office PowerPoint</Application>
  <PresentationFormat>Widescreen</PresentationFormat>
  <Paragraphs>47</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Gill Sans MT</vt:lpstr>
      <vt:lpstr>Gallery</vt:lpstr>
      <vt:lpstr>Finding the best option of an apartment in Bucharest </vt:lpstr>
      <vt:lpstr>Introduction</vt:lpstr>
      <vt:lpstr>Background</vt:lpstr>
      <vt:lpstr>Problem </vt:lpstr>
      <vt:lpstr>Data acquisition and cleaning</vt:lpstr>
      <vt:lpstr>Data sources</vt:lpstr>
      <vt:lpstr>Data cleaning</vt:lpstr>
      <vt:lpstr>Feature selection </vt:lpstr>
      <vt:lpstr>After Data cleaning and Feature selection my Data Frame looked like this: </vt:lpstr>
      <vt:lpstr>Exploratory Data Analysis </vt:lpstr>
      <vt:lpstr>Displaying the target variables </vt:lpstr>
      <vt:lpstr>Relationship between venues and neighborhoods </vt:lpstr>
      <vt:lpstr> Relationship between venue category and neighborhood</vt:lpstr>
      <vt:lpstr>Relationship between price and neighborhood</vt:lpstr>
      <vt:lpstr>PowerPoint Presentation</vt:lpstr>
      <vt:lpstr>Clustering </vt:lpstr>
      <vt:lpstr>Finding the best price</vt:lpstr>
      <vt:lpstr> 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best option of an apartment in Bucharest</dc:title>
  <dc:creator>User</dc:creator>
  <cp:lastModifiedBy>User</cp:lastModifiedBy>
  <cp:revision>2</cp:revision>
  <dcterms:created xsi:type="dcterms:W3CDTF">2021-05-06T21:17:42Z</dcterms:created>
  <dcterms:modified xsi:type="dcterms:W3CDTF">2021-05-06T21:29:21Z</dcterms:modified>
</cp:coreProperties>
</file>