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4" r:id="rId3"/>
    <p:sldId id="308" r:id="rId4"/>
    <p:sldId id="309" r:id="rId5"/>
    <p:sldId id="345" r:id="rId6"/>
    <p:sldId id="366" r:id="rId7"/>
    <p:sldId id="310" r:id="rId8"/>
    <p:sldId id="332" r:id="rId9"/>
    <p:sldId id="336" r:id="rId10"/>
    <p:sldId id="338" r:id="rId11"/>
    <p:sldId id="337" r:id="rId12"/>
    <p:sldId id="339" r:id="rId13"/>
    <p:sldId id="340" r:id="rId14"/>
    <p:sldId id="367" r:id="rId15"/>
    <p:sldId id="341" r:id="rId16"/>
    <p:sldId id="342" r:id="rId17"/>
    <p:sldId id="343" r:id="rId18"/>
    <p:sldId id="346" r:id="rId19"/>
    <p:sldId id="347" r:id="rId20"/>
    <p:sldId id="348" r:id="rId21"/>
    <p:sldId id="350" r:id="rId22"/>
  </p:sldIdLst>
  <p:sldSz cx="9144000" cy="5715000" type="screen16x10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5F6"/>
    <a:srgbClr val="857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8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780" y="5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5D61BC-10E9-4C6C-BFF5-48A7DE18A9A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094BBF76-C57D-4F4E-A4E9-354D2E29FA4B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CO" dirty="0"/>
            <a:t>10.000 años a.C. </a:t>
          </a:r>
        </a:p>
      </dgm:t>
    </dgm:pt>
    <dgm:pt modelId="{040874C5-32DD-49F3-97AD-3B5B2A89271C}" type="parTrans" cxnId="{7BF02D69-9D00-4613-A30D-8408C85DDB53}">
      <dgm:prSet/>
      <dgm:spPr/>
      <dgm:t>
        <a:bodyPr/>
        <a:lstStyle/>
        <a:p>
          <a:endParaRPr lang="es-CO"/>
        </a:p>
      </dgm:t>
    </dgm:pt>
    <dgm:pt modelId="{53BC3178-E4C0-46D4-81AD-9F3F08E0360F}" type="sibTrans" cxnId="{7BF02D69-9D00-4613-A30D-8408C85DDB53}">
      <dgm:prSet/>
      <dgm:spPr/>
      <dgm:t>
        <a:bodyPr/>
        <a:lstStyle/>
        <a:p>
          <a:endParaRPr lang="es-CO"/>
        </a:p>
      </dgm:t>
    </dgm:pt>
    <dgm:pt modelId="{1E3E038B-9578-4084-9AA2-EE4AF7C32AF4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CO" dirty="0"/>
            <a:t>Chibchas: Taironas y Muiscas</a:t>
          </a:r>
        </a:p>
      </dgm:t>
    </dgm:pt>
    <dgm:pt modelId="{86477290-6897-4C6D-BFED-755D4A56E24B}" type="parTrans" cxnId="{EED95D15-EC8E-4701-A2F1-ED621A711A6E}">
      <dgm:prSet/>
      <dgm:spPr/>
      <dgm:t>
        <a:bodyPr/>
        <a:lstStyle/>
        <a:p>
          <a:endParaRPr lang="es-CO"/>
        </a:p>
      </dgm:t>
    </dgm:pt>
    <dgm:pt modelId="{F90735CB-4A60-4B81-B9F3-F6D93AF4607F}" type="sibTrans" cxnId="{EED95D15-EC8E-4701-A2F1-ED621A711A6E}">
      <dgm:prSet/>
      <dgm:spPr/>
      <dgm:t>
        <a:bodyPr/>
        <a:lstStyle/>
        <a:p>
          <a:endParaRPr lang="es-CO"/>
        </a:p>
      </dgm:t>
    </dgm:pt>
    <dgm:pt modelId="{A8F27A50-AE93-4B5D-B81C-FC6573887249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CO" dirty="0"/>
            <a:t>Orfebrería</a:t>
          </a:r>
        </a:p>
      </dgm:t>
    </dgm:pt>
    <dgm:pt modelId="{BF847FCA-1BD1-4E5B-A91A-A5737848F5BC}" type="parTrans" cxnId="{049B8E66-19F5-4687-A187-E692461F90E4}">
      <dgm:prSet/>
      <dgm:spPr/>
      <dgm:t>
        <a:bodyPr/>
        <a:lstStyle/>
        <a:p>
          <a:endParaRPr lang="es-CO"/>
        </a:p>
      </dgm:t>
    </dgm:pt>
    <dgm:pt modelId="{460BCB99-80EA-4C5B-AC7E-C5F367E9342A}" type="sibTrans" cxnId="{049B8E66-19F5-4687-A187-E692461F90E4}">
      <dgm:prSet/>
      <dgm:spPr/>
      <dgm:t>
        <a:bodyPr/>
        <a:lstStyle/>
        <a:p>
          <a:endParaRPr lang="es-CO"/>
        </a:p>
      </dgm:t>
    </dgm:pt>
    <dgm:pt modelId="{EE1E2501-4A10-4C91-A509-D9740F0C7E24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CO" dirty="0" err="1"/>
            <a:t>Zipa</a:t>
          </a:r>
          <a:r>
            <a:rPr lang="es-CO" dirty="0"/>
            <a:t> y Zaque.</a:t>
          </a:r>
        </a:p>
      </dgm:t>
    </dgm:pt>
    <dgm:pt modelId="{275742AF-2503-43F5-BA34-23DDA492EBA2}" type="parTrans" cxnId="{E8D1C7E9-8EBA-4AB2-A2C5-F42AFFD7AA75}">
      <dgm:prSet/>
      <dgm:spPr/>
      <dgm:t>
        <a:bodyPr/>
        <a:lstStyle/>
        <a:p>
          <a:endParaRPr lang="es-CO"/>
        </a:p>
      </dgm:t>
    </dgm:pt>
    <dgm:pt modelId="{9610B790-7FFA-4521-AEAD-D08E593F2CC3}" type="sibTrans" cxnId="{E8D1C7E9-8EBA-4AB2-A2C5-F42AFFD7AA75}">
      <dgm:prSet/>
      <dgm:spPr/>
      <dgm:t>
        <a:bodyPr/>
        <a:lstStyle/>
        <a:p>
          <a:endParaRPr lang="es-CO"/>
        </a:p>
      </dgm:t>
    </dgm:pt>
    <dgm:pt modelId="{7AB46CA7-D09A-48B8-915B-641617993C19}" type="pres">
      <dgm:prSet presAssocID="{025D61BC-10E9-4C6C-BFF5-48A7DE18A9AD}" presName="diagram" presStyleCnt="0">
        <dgm:presLayoutVars>
          <dgm:dir/>
          <dgm:resizeHandles val="exact"/>
        </dgm:presLayoutVars>
      </dgm:prSet>
      <dgm:spPr/>
    </dgm:pt>
    <dgm:pt modelId="{66643169-773A-4D1E-9590-9BAE3FBE934F}" type="pres">
      <dgm:prSet presAssocID="{094BBF76-C57D-4F4E-A4E9-354D2E29FA4B}" presName="node" presStyleLbl="node1" presStyleIdx="0" presStyleCnt="4" custLinFactNeighborX="3074" custLinFactNeighborY="-1117">
        <dgm:presLayoutVars>
          <dgm:bulletEnabled val="1"/>
        </dgm:presLayoutVars>
      </dgm:prSet>
      <dgm:spPr/>
    </dgm:pt>
    <dgm:pt modelId="{CB681CD3-E251-4FCA-A207-D5E5F0FDAB45}" type="pres">
      <dgm:prSet presAssocID="{53BC3178-E4C0-46D4-81AD-9F3F08E0360F}" presName="sibTrans" presStyleCnt="0"/>
      <dgm:spPr/>
    </dgm:pt>
    <dgm:pt modelId="{62C62D7C-6DD0-4502-9978-9F5AE4AF65C4}" type="pres">
      <dgm:prSet presAssocID="{1E3E038B-9578-4084-9AA2-EE4AF7C32AF4}" presName="node" presStyleLbl="node1" presStyleIdx="1" presStyleCnt="4" custLinFactNeighborX="26" custLinFactNeighborY="-640">
        <dgm:presLayoutVars>
          <dgm:bulletEnabled val="1"/>
        </dgm:presLayoutVars>
      </dgm:prSet>
      <dgm:spPr/>
    </dgm:pt>
    <dgm:pt modelId="{29717176-E118-41CF-A27D-3C1CDCFA91CD}" type="pres">
      <dgm:prSet presAssocID="{F90735CB-4A60-4B81-B9F3-F6D93AF4607F}" presName="sibTrans" presStyleCnt="0"/>
      <dgm:spPr/>
    </dgm:pt>
    <dgm:pt modelId="{0B709572-21E0-4C80-B67E-0CB7FA11F4B4}" type="pres">
      <dgm:prSet presAssocID="{A8F27A50-AE93-4B5D-B81C-FC6573887249}" presName="node" presStyleLbl="node1" presStyleIdx="2" presStyleCnt="4">
        <dgm:presLayoutVars>
          <dgm:bulletEnabled val="1"/>
        </dgm:presLayoutVars>
      </dgm:prSet>
      <dgm:spPr/>
    </dgm:pt>
    <dgm:pt modelId="{C8C51BE6-37C3-4536-9133-3884F74E21EF}" type="pres">
      <dgm:prSet presAssocID="{460BCB99-80EA-4C5B-AC7E-C5F367E9342A}" presName="sibTrans" presStyleCnt="0"/>
      <dgm:spPr/>
    </dgm:pt>
    <dgm:pt modelId="{D4C8EFD4-D169-4957-A6FE-424A9ACE2237}" type="pres">
      <dgm:prSet presAssocID="{EE1E2501-4A10-4C91-A509-D9740F0C7E24}" presName="node" presStyleLbl="node1" presStyleIdx="3" presStyleCnt="4">
        <dgm:presLayoutVars>
          <dgm:bulletEnabled val="1"/>
        </dgm:presLayoutVars>
      </dgm:prSet>
      <dgm:spPr/>
    </dgm:pt>
  </dgm:ptLst>
  <dgm:cxnLst>
    <dgm:cxn modelId="{EED95D15-EC8E-4701-A2F1-ED621A711A6E}" srcId="{025D61BC-10E9-4C6C-BFF5-48A7DE18A9AD}" destId="{1E3E038B-9578-4084-9AA2-EE4AF7C32AF4}" srcOrd="1" destOrd="0" parTransId="{86477290-6897-4C6D-BFED-755D4A56E24B}" sibTransId="{F90735CB-4A60-4B81-B9F3-F6D93AF4607F}"/>
    <dgm:cxn modelId="{73039015-D945-41D7-8DC4-DE49F60888B8}" type="presOf" srcId="{025D61BC-10E9-4C6C-BFF5-48A7DE18A9AD}" destId="{7AB46CA7-D09A-48B8-915B-641617993C19}" srcOrd="0" destOrd="0" presId="urn:microsoft.com/office/officeart/2005/8/layout/default"/>
    <dgm:cxn modelId="{049B8E66-19F5-4687-A187-E692461F90E4}" srcId="{025D61BC-10E9-4C6C-BFF5-48A7DE18A9AD}" destId="{A8F27A50-AE93-4B5D-B81C-FC6573887249}" srcOrd="2" destOrd="0" parTransId="{BF847FCA-1BD1-4E5B-A91A-A5737848F5BC}" sibTransId="{460BCB99-80EA-4C5B-AC7E-C5F367E9342A}"/>
    <dgm:cxn modelId="{4F67E047-7ED9-4AE3-9D9D-D028689DD3AA}" type="presOf" srcId="{094BBF76-C57D-4F4E-A4E9-354D2E29FA4B}" destId="{66643169-773A-4D1E-9590-9BAE3FBE934F}" srcOrd="0" destOrd="0" presId="urn:microsoft.com/office/officeart/2005/8/layout/default"/>
    <dgm:cxn modelId="{7BF02D69-9D00-4613-A30D-8408C85DDB53}" srcId="{025D61BC-10E9-4C6C-BFF5-48A7DE18A9AD}" destId="{094BBF76-C57D-4F4E-A4E9-354D2E29FA4B}" srcOrd="0" destOrd="0" parTransId="{040874C5-32DD-49F3-97AD-3B5B2A89271C}" sibTransId="{53BC3178-E4C0-46D4-81AD-9F3F08E0360F}"/>
    <dgm:cxn modelId="{58F82B6F-2BC6-41A5-A871-4464438362ED}" type="presOf" srcId="{EE1E2501-4A10-4C91-A509-D9740F0C7E24}" destId="{D4C8EFD4-D169-4957-A6FE-424A9ACE2237}" srcOrd="0" destOrd="0" presId="urn:microsoft.com/office/officeart/2005/8/layout/default"/>
    <dgm:cxn modelId="{F6689BDE-2FFC-4360-8890-42B9F9B7AE17}" type="presOf" srcId="{1E3E038B-9578-4084-9AA2-EE4AF7C32AF4}" destId="{62C62D7C-6DD0-4502-9978-9F5AE4AF65C4}" srcOrd="0" destOrd="0" presId="urn:microsoft.com/office/officeart/2005/8/layout/default"/>
    <dgm:cxn modelId="{E8D1C7E9-8EBA-4AB2-A2C5-F42AFFD7AA75}" srcId="{025D61BC-10E9-4C6C-BFF5-48A7DE18A9AD}" destId="{EE1E2501-4A10-4C91-A509-D9740F0C7E24}" srcOrd="3" destOrd="0" parTransId="{275742AF-2503-43F5-BA34-23DDA492EBA2}" sibTransId="{9610B790-7FFA-4521-AEAD-D08E593F2CC3}"/>
    <dgm:cxn modelId="{2E0379F7-B4B1-43A3-9078-EEB91D8D8CA8}" type="presOf" srcId="{A8F27A50-AE93-4B5D-B81C-FC6573887249}" destId="{0B709572-21E0-4C80-B67E-0CB7FA11F4B4}" srcOrd="0" destOrd="0" presId="urn:microsoft.com/office/officeart/2005/8/layout/default"/>
    <dgm:cxn modelId="{A8D0B799-B69A-4AC4-9421-B84C513D080F}" type="presParOf" srcId="{7AB46CA7-D09A-48B8-915B-641617993C19}" destId="{66643169-773A-4D1E-9590-9BAE3FBE934F}" srcOrd="0" destOrd="0" presId="urn:microsoft.com/office/officeart/2005/8/layout/default"/>
    <dgm:cxn modelId="{77DE6AD8-9E37-439E-B814-9A1D4C5E3F97}" type="presParOf" srcId="{7AB46CA7-D09A-48B8-915B-641617993C19}" destId="{CB681CD3-E251-4FCA-A207-D5E5F0FDAB45}" srcOrd="1" destOrd="0" presId="urn:microsoft.com/office/officeart/2005/8/layout/default"/>
    <dgm:cxn modelId="{253B4364-DEC7-4554-9EDA-ABBCDB05DDDF}" type="presParOf" srcId="{7AB46CA7-D09A-48B8-915B-641617993C19}" destId="{62C62D7C-6DD0-4502-9978-9F5AE4AF65C4}" srcOrd="2" destOrd="0" presId="urn:microsoft.com/office/officeart/2005/8/layout/default"/>
    <dgm:cxn modelId="{85025D8C-88DD-4B80-92D6-9A569BB43F58}" type="presParOf" srcId="{7AB46CA7-D09A-48B8-915B-641617993C19}" destId="{29717176-E118-41CF-A27D-3C1CDCFA91CD}" srcOrd="3" destOrd="0" presId="urn:microsoft.com/office/officeart/2005/8/layout/default"/>
    <dgm:cxn modelId="{2B20A675-18AC-46F1-953E-98B05B60C08E}" type="presParOf" srcId="{7AB46CA7-D09A-48B8-915B-641617993C19}" destId="{0B709572-21E0-4C80-B67E-0CB7FA11F4B4}" srcOrd="4" destOrd="0" presId="urn:microsoft.com/office/officeart/2005/8/layout/default"/>
    <dgm:cxn modelId="{99FFA089-842E-4F0F-807F-07BA1200A0F6}" type="presParOf" srcId="{7AB46CA7-D09A-48B8-915B-641617993C19}" destId="{C8C51BE6-37C3-4536-9133-3884F74E21EF}" srcOrd="5" destOrd="0" presId="urn:microsoft.com/office/officeart/2005/8/layout/default"/>
    <dgm:cxn modelId="{3F56FA20-A5CB-47E1-8C9E-1BC95AC02D64}" type="presParOf" srcId="{7AB46CA7-D09A-48B8-915B-641617993C19}" destId="{D4C8EFD4-D169-4957-A6FE-424A9ACE223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01C79D-4F3B-43E0-B53B-25566EE601FA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FE35AD8E-C93F-4BA3-AE59-B052C02819C7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CO" b="1" dirty="0"/>
            <a:t>Cultural</a:t>
          </a:r>
        </a:p>
      </dgm:t>
    </dgm:pt>
    <dgm:pt modelId="{657F6914-A535-4D0D-BBDC-0778B20BA059}" type="parTrans" cxnId="{F0D4FF90-D9F9-4253-A9DA-C3060F641AAF}">
      <dgm:prSet/>
      <dgm:spPr/>
      <dgm:t>
        <a:bodyPr/>
        <a:lstStyle/>
        <a:p>
          <a:endParaRPr lang="es-CO"/>
        </a:p>
      </dgm:t>
    </dgm:pt>
    <dgm:pt modelId="{FA7A30DF-FFC0-4D5E-AE77-00379D68A132}" type="sibTrans" cxnId="{F0D4FF90-D9F9-4253-A9DA-C3060F641AAF}">
      <dgm:prSet/>
      <dgm:spPr/>
      <dgm:t>
        <a:bodyPr/>
        <a:lstStyle/>
        <a:p>
          <a:endParaRPr lang="es-CO"/>
        </a:p>
      </dgm:t>
    </dgm:pt>
    <dgm:pt modelId="{DF7EB214-73A0-4FAA-8190-1B8D01273F42}">
      <dgm:prSet phldrT="[Text]" custT="1"/>
      <dgm:spPr/>
      <dgm:t>
        <a:bodyPr/>
        <a:lstStyle/>
        <a:p>
          <a:r>
            <a:rPr lang="es-CO" sz="1200" dirty="0"/>
            <a:t>Comunidad fundada en un</a:t>
          </a:r>
        </a:p>
        <a:p>
          <a:r>
            <a:rPr lang="es-CO" sz="1200" dirty="0"/>
            <a:t>mismo origen. Historia</a:t>
          </a:r>
        </a:p>
        <a:p>
          <a:r>
            <a:rPr lang="es-CO" sz="1200" dirty="0"/>
            <a:t>común y múltiples rasgos</a:t>
          </a:r>
        </a:p>
        <a:p>
          <a:r>
            <a:rPr lang="es-CO" sz="1200" dirty="0"/>
            <a:t>culturales compartidos</a:t>
          </a:r>
        </a:p>
        <a:p>
          <a:r>
            <a:rPr lang="es-CO" sz="1200" dirty="0"/>
            <a:t>como elementos de</a:t>
          </a:r>
        </a:p>
        <a:p>
          <a:r>
            <a:rPr lang="es-CO" sz="1200" dirty="0"/>
            <a:t>identidad que la hacen</a:t>
          </a:r>
        </a:p>
        <a:p>
          <a:r>
            <a:rPr lang="es-CO" sz="1200" dirty="0"/>
            <a:t>diferente a otras</a:t>
          </a:r>
        </a:p>
        <a:p>
          <a:r>
            <a:rPr lang="es-CO" sz="1200" dirty="0"/>
            <a:t>comunidades vecinas.</a:t>
          </a:r>
        </a:p>
        <a:p>
          <a:r>
            <a:rPr lang="es-CO" sz="1200" dirty="0"/>
            <a:t>Pertenencia a un grupo</a:t>
          </a:r>
        </a:p>
        <a:p>
          <a:r>
            <a:rPr lang="es-CO" sz="1200" dirty="0"/>
            <a:t>humano que se considera</a:t>
          </a:r>
        </a:p>
        <a:p>
          <a:r>
            <a:rPr lang="es-CO" sz="1200" dirty="0"/>
            <a:t>con antepasados comunes.</a:t>
          </a:r>
        </a:p>
      </dgm:t>
    </dgm:pt>
    <dgm:pt modelId="{81D42AA0-EAF4-4977-8E5C-B69C7BBA96C3}" type="parTrans" cxnId="{6DB00F7F-F745-4791-8BA2-5EE3A25C2930}">
      <dgm:prSet/>
      <dgm:spPr/>
      <dgm:t>
        <a:bodyPr/>
        <a:lstStyle/>
        <a:p>
          <a:endParaRPr lang="es-CO"/>
        </a:p>
      </dgm:t>
    </dgm:pt>
    <dgm:pt modelId="{FDD8444C-B1BC-42C7-B872-43AD75721C3D}" type="sibTrans" cxnId="{6DB00F7F-F745-4791-8BA2-5EE3A25C2930}">
      <dgm:prSet/>
      <dgm:spPr/>
      <dgm:t>
        <a:bodyPr/>
        <a:lstStyle/>
        <a:p>
          <a:endParaRPr lang="es-CO"/>
        </a:p>
      </dgm:t>
    </dgm:pt>
    <dgm:pt modelId="{588BDD8A-1F14-4CD9-915C-E96E58D1A87E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CO" b="1" dirty="0"/>
            <a:t>Política</a:t>
          </a:r>
        </a:p>
      </dgm:t>
    </dgm:pt>
    <dgm:pt modelId="{71F47843-EC25-4F8C-9A08-224B94620BD9}" type="parTrans" cxnId="{F34D7485-D654-4AA1-882C-DCDB5F68278E}">
      <dgm:prSet/>
      <dgm:spPr/>
      <dgm:t>
        <a:bodyPr/>
        <a:lstStyle/>
        <a:p>
          <a:endParaRPr lang="es-CO"/>
        </a:p>
      </dgm:t>
    </dgm:pt>
    <dgm:pt modelId="{080C9C69-D78A-41D6-88DE-431D14FD75A2}" type="sibTrans" cxnId="{F34D7485-D654-4AA1-882C-DCDB5F68278E}">
      <dgm:prSet/>
      <dgm:spPr/>
      <dgm:t>
        <a:bodyPr/>
        <a:lstStyle/>
        <a:p>
          <a:endParaRPr lang="es-CO"/>
        </a:p>
      </dgm:t>
    </dgm:pt>
    <dgm:pt modelId="{06059AE9-73E4-4CD7-A58D-F8C36784F6FA}">
      <dgm:prSet phldrT="[Text]"/>
      <dgm:spPr/>
      <dgm:t>
        <a:bodyPr/>
        <a:lstStyle/>
        <a:p>
          <a:r>
            <a:rPr lang="es-CO" dirty="0"/>
            <a:t>Colectividad humana</a:t>
          </a:r>
        </a:p>
        <a:p>
          <a:r>
            <a:rPr lang="es-CO" dirty="0"/>
            <a:t>constituida por la libre</a:t>
          </a:r>
        </a:p>
        <a:p>
          <a:r>
            <a:rPr lang="es-CO" dirty="0"/>
            <a:t>voluntad de sus miembros,</a:t>
          </a:r>
        </a:p>
        <a:p>
          <a:r>
            <a:rPr lang="es-CO" dirty="0"/>
            <a:t>gobernada por leyes que</a:t>
          </a:r>
        </a:p>
        <a:p>
          <a:r>
            <a:rPr lang="es-CO" dirty="0"/>
            <a:t>ella misma se da.</a:t>
          </a:r>
        </a:p>
        <a:p>
          <a:r>
            <a:rPr lang="es-CO" dirty="0"/>
            <a:t>No remite a una identidad</a:t>
          </a:r>
        </a:p>
        <a:p>
          <a:r>
            <a:rPr lang="es-CO" dirty="0"/>
            <a:t>cultural común.</a:t>
          </a:r>
        </a:p>
        <a:p>
          <a:r>
            <a:rPr lang="es-CO" dirty="0"/>
            <a:t>Pertenencia a una</a:t>
          </a:r>
        </a:p>
        <a:p>
          <a:r>
            <a:rPr lang="es-CO" dirty="0"/>
            <a:t>comunidad política</a:t>
          </a:r>
        </a:p>
        <a:p>
          <a:r>
            <a:rPr lang="es-CO" dirty="0"/>
            <a:t>territorial.</a:t>
          </a:r>
        </a:p>
      </dgm:t>
    </dgm:pt>
    <dgm:pt modelId="{EC6D1C3E-BEE8-4091-A1BD-D22E26AB33E1}" type="parTrans" cxnId="{D54C5ACF-1DF0-4895-9241-F797DDEA685F}">
      <dgm:prSet/>
      <dgm:spPr/>
      <dgm:t>
        <a:bodyPr/>
        <a:lstStyle/>
        <a:p>
          <a:endParaRPr lang="es-CO"/>
        </a:p>
      </dgm:t>
    </dgm:pt>
    <dgm:pt modelId="{51DC5DFF-B472-481C-A046-1C1FFE035A38}" type="sibTrans" cxnId="{D54C5ACF-1DF0-4895-9241-F797DDEA685F}">
      <dgm:prSet/>
      <dgm:spPr/>
      <dgm:t>
        <a:bodyPr/>
        <a:lstStyle/>
        <a:p>
          <a:endParaRPr lang="es-CO"/>
        </a:p>
      </dgm:t>
    </dgm:pt>
    <dgm:pt modelId="{736C44ED-E14F-47FD-A34D-C9FE4C79CB0A}" type="pres">
      <dgm:prSet presAssocID="{3101C79D-4F3B-43E0-B53B-25566EE601F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C35D071-5C01-4A0C-BACA-2B57ADF8B6E5}" type="pres">
      <dgm:prSet presAssocID="{FE35AD8E-C93F-4BA3-AE59-B052C02819C7}" presName="root" presStyleCnt="0"/>
      <dgm:spPr/>
    </dgm:pt>
    <dgm:pt modelId="{C19883C0-FE78-4262-B9FB-FBB911361EF4}" type="pres">
      <dgm:prSet presAssocID="{FE35AD8E-C93F-4BA3-AE59-B052C02819C7}" presName="rootComposite" presStyleCnt="0"/>
      <dgm:spPr/>
    </dgm:pt>
    <dgm:pt modelId="{BA534CD2-7FE3-409A-8C29-225829E625E4}" type="pres">
      <dgm:prSet presAssocID="{FE35AD8E-C93F-4BA3-AE59-B052C02819C7}" presName="rootText" presStyleLbl="node1" presStyleIdx="0" presStyleCnt="2" custScaleX="40705" custScaleY="42868"/>
      <dgm:spPr/>
    </dgm:pt>
    <dgm:pt modelId="{2F91208B-822B-4552-9476-F1166EF876D4}" type="pres">
      <dgm:prSet presAssocID="{FE35AD8E-C93F-4BA3-AE59-B052C02819C7}" presName="rootConnector" presStyleLbl="node1" presStyleIdx="0" presStyleCnt="2"/>
      <dgm:spPr/>
    </dgm:pt>
    <dgm:pt modelId="{5DD6906F-73E4-433C-BAF1-6556B783D604}" type="pres">
      <dgm:prSet presAssocID="{FE35AD8E-C93F-4BA3-AE59-B052C02819C7}" presName="childShape" presStyleCnt="0"/>
      <dgm:spPr/>
    </dgm:pt>
    <dgm:pt modelId="{3D1A2924-5E72-4A61-B2CE-8B0EE6A230AE}" type="pres">
      <dgm:prSet presAssocID="{81D42AA0-EAF4-4977-8E5C-B69C7BBA96C3}" presName="Name13" presStyleLbl="parChTrans1D2" presStyleIdx="0" presStyleCnt="2"/>
      <dgm:spPr/>
    </dgm:pt>
    <dgm:pt modelId="{8CABA5D5-7991-46F8-81A1-E0B3AA99E25D}" type="pres">
      <dgm:prSet presAssocID="{DF7EB214-73A0-4FAA-8190-1B8D01273F42}" presName="childText" presStyleLbl="bgAcc1" presStyleIdx="0" presStyleCnt="2" custScaleX="145504" custScaleY="376383">
        <dgm:presLayoutVars>
          <dgm:bulletEnabled val="1"/>
        </dgm:presLayoutVars>
      </dgm:prSet>
      <dgm:spPr/>
    </dgm:pt>
    <dgm:pt modelId="{0021F7EF-08D0-440E-B199-A61EAFD5AC8B}" type="pres">
      <dgm:prSet presAssocID="{588BDD8A-1F14-4CD9-915C-E96E58D1A87E}" presName="root" presStyleCnt="0"/>
      <dgm:spPr/>
    </dgm:pt>
    <dgm:pt modelId="{03041D07-1E35-47E8-9A2A-274C9225D963}" type="pres">
      <dgm:prSet presAssocID="{588BDD8A-1F14-4CD9-915C-E96E58D1A87E}" presName="rootComposite" presStyleCnt="0"/>
      <dgm:spPr/>
    </dgm:pt>
    <dgm:pt modelId="{9974CB93-747F-4668-8115-DCBAA47317BC}" type="pres">
      <dgm:prSet presAssocID="{588BDD8A-1F14-4CD9-915C-E96E58D1A87E}" presName="rootText" presStyleLbl="node1" presStyleIdx="1" presStyleCnt="2" custScaleX="55209" custScaleY="42433" custLinFactNeighborX="-998" custLinFactNeighborY="-50"/>
      <dgm:spPr/>
    </dgm:pt>
    <dgm:pt modelId="{EE37147E-C08C-40AF-8B99-7FD5BC02CB27}" type="pres">
      <dgm:prSet presAssocID="{588BDD8A-1F14-4CD9-915C-E96E58D1A87E}" presName="rootConnector" presStyleLbl="node1" presStyleIdx="1" presStyleCnt="2"/>
      <dgm:spPr/>
    </dgm:pt>
    <dgm:pt modelId="{75827D70-C3EA-496E-A18B-0082A9CEC385}" type="pres">
      <dgm:prSet presAssocID="{588BDD8A-1F14-4CD9-915C-E96E58D1A87E}" presName="childShape" presStyleCnt="0"/>
      <dgm:spPr/>
    </dgm:pt>
    <dgm:pt modelId="{7AF8EE19-CF23-48B8-8564-C095DBA77A42}" type="pres">
      <dgm:prSet presAssocID="{EC6D1C3E-BEE8-4091-A1BD-D22E26AB33E1}" presName="Name13" presStyleLbl="parChTrans1D2" presStyleIdx="1" presStyleCnt="2"/>
      <dgm:spPr/>
    </dgm:pt>
    <dgm:pt modelId="{A8C300B6-B9AD-49DF-B82B-790FFBAAB3D9}" type="pres">
      <dgm:prSet presAssocID="{06059AE9-73E4-4CD7-A58D-F8C36784F6FA}" presName="childText" presStyleLbl="bgAcc1" presStyleIdx="1" presStyleCnt="2" custScaleX="124430" custScaleY="319309">
        <dgm:presLayoutVars>
          <dgm:bulletEnabled val="1"/>
        </dgm:presLayoutVars>
      </dgm:prSet>
      <dgm:spPr/>
    </dgm:pt>
  </dgm:ptLst>
  <dgm:cxnLst>
    <dgm:cxn modelId="{75380F06-18C2-4D59-86BB-AA6FCA63E828}" type="presOf" srcId="{3101C79D-4F3B-43E0-B53B-25566EE601FA}" destId="{736C44ED-E14F-47FD-A34D-C9FE4C79CB0A}" srcOrd="0" destOrd="0" presId="urn:microsoft.com/office/officeart/2005/8/layout/hierarchy3"/>
    <dgm:cxn modelId="{E16DF245-B5AF-4DBD-90D3-D2DA4377C65E}" type="presOf" srcId="{EC6D1C3E-BEE8-4091-A1BD-D22E26AB33E1}" destId="{7AF8EE19-CF23-48B8-8564-C095DBA77A42}" srcOrd="0" destOrd="0" presId="urn:microsoft.com/office/officeart/2005/8/layout/hierarchy3"/>
    <dgm:cxn modelId="{2E57F64E-171F-4942-BB51-3E720EE94084}" type="presOf" srcId="{588BDD8A-1F14-4CD9-915C-E96E58D1A87E}" destId="{9974CB93-747F-4668-8115-DCBAA47317BC}" srcOrd="0" destOrd="0" presId="urn:microsoft.com/office/officeart/2005/8/layout/hierarchy3"/>
    <dgm:cxn modelId="{BE673456-C868-4FBC-9E56-FC17C177B3BE}" type="presOf" srcId="{06059AE9-73E4-4CD7-A58D-F8C36784F6FA}" destId="{A8C300B6-B9AD-49DF-B82B-790FFBAAB3D9}" srcOrd="0" destOrd="0" presId="urn:microsoft.com/office/officeart/2005/8/layout/hierarchy3"/>
    <dgm:cxn modelId="{1107417C-EFA9-468E-8589-9A7295D14C60}" type="presOf" srcId="{FE35AD8E-C93F-4BA3-AE59-B052C02819C7}" destId="{2F91208B-822B-4552-9476-F1166EF876D4}" srcOrd="1" destOrd="0" presId="urn:microsoft.com/office/officeart/2005/8/layout/hierarchy3"/>
    <dgm:cxn modelId="{6DB00F7F-F745-4791-8BA2-5EE3A25C2930}" srcId="{FE35AD8E-C93F-4BA3-AE59-B052C02819C7}" destId="{DF7EB214-73A0-4FAA-8190-1B8D01273F42}" srcOrd="0" destOrd="0" parTransId="{81D42AA0-EAF4-4977-8E5C-B69C7BBA96C3}" sibTransId="{FDD8444C-B1BC-42C7-B872-43AD75721C3D}"/>
    <dgm:cxn modelId="{F34D7485-D654-4AA1-882C-DCDB5F68278E}" srcId="{3101C79D-4F3B-43E0-B53B-25566EE601FA}" destId="{588BDD8A-1F14-4CD9-915C-E96E58D1A87E}" srcOrd="1" destOrd="0" parTransId="{71F47843-EC25-4F8C-9A08-224B94620BD9}" sibTransId="{080C9C69-D78A-41D6-88DE-431D14FD75A2}"/>
    <dgm:cxn modelId="{4CBBD48E-5768-4BC5-B611-A56C751FE61A}" type="presOf" srcId="{DF7EB214-73A0-4FAA-8190-1B8D01273F42}" destId="{8CABA5D5-7991-46F8-81A1-E0B3AA99E25D}" srcOrd="0" destOrd="0" presId="urn:microsoft.com/office/officeart/2005/8/layout/hierarchy3"/>
    <dgm:cxn modelId="{F0D4FF90-D9F9-4253-A9DA-C3060F641AAF}" srcId="{3101C79D-4F3B-43E0-B53B-25566EE601FA}" destId="{FE35AD8E-C93F-4BA3-AE59-B052C02819C7}" srcOrd="0" destOrd="0" parTransId="{657F6914-A535-4D0D-BBDC-0778B20BA059}" sibTransId="{FA7A30DF-FFC0-4D5E-AE77-00379D68A132}"/>
    <dgm:cxn modelId="{1F2282AD-BC7F-4723-AF03-A9F5A8A68134}" type="presOf" srcId="{81D42AA0-EAF4-4977-8E5C-B69C7BBA96C3}" destId="{3D1A2924-5E72-4A61-B2CE-8B0EE6A230AE}" srcOrd="0" destOrd="0" presId="urn:microsoft.com/office/officeart/2005/8/layout/hierarchy3"/>
    <dgm:cxn modelId="{D54C5ACF-1DF0-4895-9241-F797DDEA685F}" srcId="{588BDD8A-1F14-4CD9-915C-E96E58D1A87E}" destId="{06059AE9-73E4-4CD7-A58D-F8C36784F6FA}" srcOrd="0" destOrd="0" parTransId="{EC6D1C3E-BEE8-4091-A1BD-D22E26AB33E1}" sibTransId="{51DC5DFF-B472-481C-A046-1C1FFE035A38}"/>
    <dgm:cxn modelId="{1623ACE5-3DD7-4DE0-8877-9B243ECBE04D}" type="presOf" srcId="{FE35AD8E-C93F-4BA3-AE59-B052C02819C7}" destId="{BA534CD2-7FE3-409A-8C29-225829E625E4}" srcOrd="0" destOrd="0" presId="urn:microsoft.com/office/officeart/2005/8/layout/hierarchy3"/>
    <dgm:cxn modelId="{9CB84FEE-0919-45F8-911F-2B98FCE100A0}" type="presOf" srcId="{588BDD8A-1F14-4CD9-915C-E96E58D1A87E}" destId="{EE37147E-C08C-40AF-8B99-7FD5BC02CB27}" srcOrd="1" destOrd="0" presId="urn:microsoft.com/office/officeart/2005/8/layout/hierarchy3"/>
    <dgm:cxn modelId="{1137937C-5E90-4C59-B828-A8209907FDB8}" type="presParOf" srcId="{736C44ED-E14F-47FD-A34D-C9FE4C79CB0A}" destId="{CC35D071-5C01-4A0C-BACA-2B57ADF8B6E5}" srcOrd="0" destOrd="0" presId="urn:microsoft.com/office/officeart/2005/8/layout/hierarchy3"/>
    <dgm:cxn modelId="{A2B82474-7989-4225-9BA1-F387D4BF08C2}" type="presParOf" srcId="{CC35D071-5C01-4A0C-BACA-2B57ADF8B6E5}" destId="{C19883C0-FE78-4262-B9FB-FBB911361EF4}" srcOrd="0" destOrd="0" presId="urn:microsoft.com/office/officeart/2005/8/layout/hierarchy3"/>
    <dgm:cxn modelId="{BB532DB0-776A-4AA3-8A75-C742FC0F2B6A}" type="presParOf" srcId="{C19883C0-FE78-4262-B9FB-FBB911361EF4}" destId="{BA534CD2-7FE3-409A-8C29-225829E625E4}" srcOrd="0" destOrd="0" presId="urn:microsoft.com/office/officeart/2005/8/layout/hierarchy3"/>
    <dgm:cxn modelId="{A01270A6-2A69-4B76-B2B1-C012008DABC0}" type="presParOf" srcId="{C19883C0-FE78-4262-B9FB-FBB911361EF4}" destId="{2F91208B-822B-4552-9476-F1166EF876D4}" srcOrd="1" destOrd="0" presId="urn:microsoft.com/office/officeart/2005/8/layout/hierarchy3"/>
    <dgm:cxn modelId="{BA10A7BC-60E4-4598-91E7-D5CD2D0B23BC}" type="presParOf" srcId="{CC35D071-5C01-4A0C-BACA-2B57ADF8B6E5}" destId="{5DD6906F-73E4-433C-BAF1-6556B783D604}" srcOrd="1" destOrd="0" presId="urn:microsoft.com/office/officeart/2005/8/layout/hierarchy3"/>
    <dgm:cxn modelId="{7D58FF69-4BE6-4F20-9526-FFC373F8E913}" type="presParOf" srcId="{5DD6906F-73E4-433C-BAF1-6556B783D604}" destId="{3D1A2924-5E72-4A61-B2CE-8B0EE6A230AE}" srcOrd="0" destOrd="0" presId="urn:microsoft.com/office/officeart/2005/8/layout/hierarchy3"/>
    <dgm:cxn modelId="{A7A092FA-AC69-4E27-A88D-AEDB1D8C02F5}" type="presParOf" srcId="{5DD6906F-73E4-433C-BAF1-6556B783D604}" destId="{8CABA5D5-7991-46F8-81A1-E0B3AA99E25D}" srcOrd="1" destOrd="0" presId="urn:microsoft.com/office/officeart/2005/8/layout/hierarchy3"/>
    <dgm:cxn modelId="{C96187A7-AE6C-4702-B224-0CF38A7B7F1F}" type="presParOf" srcId="{736C44ED-E14F-47FD-A34D-C9FE4C79CB0A}" destId="{0021F7EF-08D0-440E-B199-A61EAFD5AC8B}" srcOrd="1" destOrd="0" presId="urn:microsoft.com/office/officeart/2005/8/layout/hierarchy3"/>
    <dgm:cxn modelId="{ED54F6F9-84DF-4F26-BFC1-C342E917E3BB}" type="presParOf" srcId="{0021F7EF-08D0-440E-B199-A61EAFD5AC8B}" destId="{03041D07-1E35-47E8-9A2A-274C9225D963}" srcOrd="0" destOrd="0" presId="urn:microsoft.com/office/officeart/2005/8/layout/hierarchy3"/>
    <dgm:cxn modelId="{58BD3BF5-5FCB-4E3D-93EC-4CD7A5144E53}" type="presParOf" srcId="{03041D07-1E35-47E8-9A2A-274C9225D963}" destId="{9974CB93-747F-4668-8115-DCBAA47317BC}" srcOrd="0" destOrd="0" presId="urn:microsoft.com/office/officeart/2005/8/layout/hierarchy3"/>
    <dgm:cxn modelId="{5153D4CB-69EE-40BE-BE29-523A3B0C6C13}" type="presParOf" srcId="{03041D07-1E35-47E8-9A2A-274C9225D963}" destId="{EE37147E-C08C-40AF-8B99-7FD5BC02CB27}" srcOrd="1" destOrd="0" presId="urn:microsoft.com/office/officeart/2005/8/layout/hierarchy3"/>
    <dgm:cxn modelId="{C4E0EDA5-DCCD-4B80-A321-9244EED26C54}" type="presParOf" srcId="{0021F7EF-08D0-440E-B199-A61EAFD5AC8B}" destId="{75827D70-C3EA-496E-A18B-0082A9CEC385}" srcOrd="1" destOrd="0" presId="urn:microsoft.com/office/officeart/2005/8/layout/hierarchy3"/>
    <dgm:cxn modelId="{33D3D9AF-BC27-4AAA-8D20-B9EDDAAD94FB}" type="presParOf" srcId="{75827D70-C3EA-496E-A18B-0082A9CEC385}" destId="{7AF8EE19-CF23-48B8-8564-C095DBA77A42}" srcOrd="0" destOrd="0" presId="urn:microsoft.com/office/officeart/2005/8/layout/hierarchy3"/>
    <dgm:cxn modelId="{1C25EB56-1976-4282-9C66-4A60ACDDB7E0}" type="presParOf" srcId="{75827D70-C3EA-496E-A18B-0082A9CEC385}" destId="{A8C300B6-B9AD-49DF-B82B-790FFBAAB3D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43169-773A-4D1E-9590-9BAE3FBE934F}">
      <dsp:nvSpPr>
        <dsp:cNvPr id="0" name=""/>
        <dsp:cNvSpPr/>
      </dsp:nvSpPr>
      <dsp:spPr>
        <a:xfrm>
          <a:off x="89956" y="126153"/>
          <a:ext cx="2902148" cy="174128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500" kern="1200" dirty="0"/>
            <a:t>10.000 años a.C. </a:t>
          </a:r>
        </a:p>
      </dsp:txBody>
      <dsp:txXfrm>
        <a:off x="89956" y="126153"/>
        <a:ext cx="2902148" cy="1741289"/>
      </dsp:txXfrm>
    </dsp:sp>
    <dsp:sp modelId="{62C62D7C-6DD0-4502-9978-9F5AE4AF65C4}">
      <dsp:nvSpPr>
        <dsp:cNvPr id="0" name=""/>
        <dsp:cNvSpPr/>
      </dsp:nvSpPr>
      <dsp:spPr>
        <a:xfrm>
          <a:off x="3193851" y="134459"/>
          <a:ext cx="2902148" cy="174128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500" kern="1200" dirty="0"/>
            <a:t>Chibchas: Taironas y Muiscas</a:t>
          </a:r>
        </a:p>
      </dsp:txBody>
      <dsp:txXfrm>
        <a:off x="3193851" y="134459"/>
        <a:ext cx="2902148" cy="1741289"/>
      </dsp:txXfrm>
    </dsp:sp>
    <dsp:sp modelId="{0B709572-21E0-4C80-B67E-0CB7FA11F4B4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500" kern="1200" dirty="0"/>
            <a:t>Orfebrería</a:t>
          </a:r>
        </a:p>
      </dsp:txBody>
      <dsp:txXfrm>
        <a:off x="744" y="2177107"/>
        <a:ext cx="2902148" cy="1741289"/>
      </dsp:txXfrm>
    </dsp:sp>
    <dsp:sp modelId="{D4C8EFD4-D169-4957-A6FE-424A9ACE2237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500" kern="1200" dirty="0" err="1"/>
            <a:t>Zipa</a:t>
          </a:r>
          <a:r>
            <a:rPr lang="es-CO" sz="3500" kern="1200" dirty="0"/>
            <a:t> y Zaque.</a:t>
          </a:r>
        </a:p>
      </dsp:txBody>
      <dsp:txXfrm>
        <a:off x="3193107" y="2177107"/>
        <a:ext cx="2902148" cy="1741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34CD2-7FE3-409A-8C29-225829E625E4}">
      <dsp:nvSpPr>
        <dsp:cNvPr id="0" name=""/>
        <dsp:cNvSpPr/>
      </dsp:nvSpPr>
      <dsp:spPr>
        <a:xfrm>
          <a:off x="532379" y="1853"/>
          <a:ext cx="839193" cy="441893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b="1" kern="1200" dirty="0"/>
            <a:t>Cultural</a:t>
          </a:r>
        </a:p>
      </dsp:txBody>
      <dsp:txXfrm>
        <a:off x="545322" y="14796"/>
        <a:ext cx="813307" cy="416007"/>
      </dsp:txXfrm>
    </dsp:sp>
    <dsp:sp modelId="{3D1A2924-5E72-4A61-B2CE-8B0EE6A230AE}">
      <dsp:nvSpPr>
        <dsp:cNvPr id="0" name=""/>
        <dsp:cNvSpPr/>
      </dsp:nvSpPr>
      <dsp:spPr>
        <a:xfrm>
          <a:off x="570578" y="443747"/>
          <a:ext cx="91440" cy="21976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7628"/>
              </a:lnTo>
              <a:lnTo>
                <a:pt x="129639" y="21976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ABA5D5-7991-46F8-81A1-E0B3AA99E25D}">
      <dsp:nvSpPr>
        <dsp:cNvPr id="0" name=""/>
        <dsp:cNvSpPr/>
      </dsp:nvSpPr>
      <dsp:spPr>
        <a:xfrm>
          <a:off x="700217" y="701452"/>
          <a:ext cx="2399823" cy="38798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Comunidad fundada en un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mismo origen. Historia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común y múltiples rasgos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culturales compartidos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como elementos de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identidad que la hacen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diferente a otras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comunidades vecinas.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Pertenencia a un grupo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humano que se considera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con antepasados comunes.</a:t>
          </a:r>
        </a:p>
      </dsp:txBody>
      <dsp:txXfrm>
        <a:off x="770505" y="771740"/>
        <a:ext cx="2259247" cy="3739268"/>
      </dsp:txXfrm>
    </dsp:sp>
    <dsp:sp modelId="{9974CB93-747F-4668-8115-DCBAA47317BC}">
      <dsp:nvSpPr>
        <dsp:cNvPr id="0" name=""/>
        <dsp:cNvSpPr/>
      </dsp:nvSpPr>
      <dsp:spPr>
        <a:xfrm>
          <a:off x="3367234" y="1338"/>
          <a:ext cx="1138214" cy="437409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b="1" kern="1200" dirty="0"/>
            <a:t>Política</a:t>
          </a:r>
        </a:p>
      </dsp:txBody>
      <dsp:txXfrm>
        <a:off x="3380045" y="14149"/>
        <a:ext cx="1112592" cy="411787"/>
      </dsp:txXfrm>
    </dsp:sp>
    <dsp:sp modelId="{7AF8EE19-CF23-48B8-8564-C095DBA77A42}">
      <dsp:nvSpPr>
        <dsp:cNvPr id="0" name=""/>
        <dsp:cNvSpPr/>
      </dsp:nvSpPr>
      <dsp:spPr>
        <a:xfrm>
          <a:off x="3481056" y="438747"/>
          <a:ext cx="134396" cy="1903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3977"/>
              </a:lnTo>
              <a:lnTo>
                <a:pt x="134396" y="19039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C300B6-B9AD-49DF-B82B-790FFBAAB3D9}">
      <dsp:nvSpPr>
        <dsp:cNvPr id="0" name=""/>
        <dsp:cNvSpPr/>
      </dsp:nvSpPr>
      <dsp:spPr>
        <a:xfrm>
          <a:off x="3615452" y="696968"/>
          <a:ext cx="2052245" cy="3291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Colectividad humana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constituida por la libre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voluntad de sus miembros,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gobernada por leyes que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ella misma se da.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No remite a una identidad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cultural común.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Pertenencia a una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comunidad política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territorial.</a:t>
          </a:r>
        </a:p>
      </dsp:txBody>
      <dsp:txXfrm>
        <a:off x="3675560" y="757076"/>
        <a:ext cx="1932029" cy="3171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C320-CA86-F74D-9378-92159ED750E8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C43E-83D4-134F-852C-7C5F516240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7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C320-CA86-F74D-9378-92159ED750E8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C43E-83D4-134F-852C-7C5F516240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414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C320-CA86-F74D-9378-92159ED750E8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C43E-83D4-134F-852C-7C5F516240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969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C320-CA86-F74D-9378-92159ED750E8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C43E-83D4-134F-852C-7C5F516240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607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C320-CA86-F74D-9378-92159ED750E8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C43E-83D4-134F-852C-7C5F516240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58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C320-CA86-F74D-9378-92159ED750E8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C43E-83D4-134F-852C-7C5F516240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717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C320-CA86-F74D-9378-92159ED750E8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C43E-83D4-134F-852C-7C5F516240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354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C320-CA86-F74D-9378-92159ED750E8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C43E-83D4-134F-852C-7C5F516240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877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C320-CA86-F74D-9378-92159ED750E8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C43E-83D4-134F-852C-7C5F516240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314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C320-CA86-F74D-9378-92159ED750E8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C43E-83D4-134F-852C-7C5F516240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94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C320-CA86-F74D-9378-92159ED750E8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C43E-83D4-134F-852C-7C5F516240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655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C320-CA86-F74D-9378-92159ED750E8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FC43E-83D4-134F-852C-7C5F516240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15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h0RWXG1pCg&amp;list=PLct7x0VtY9ECNqdtTTznhOQ2pWPi9flbv&amp;index=13&amp;ab_channel=LasHistoriasdeAdelina" TargetMode="External"/><Relationship Id="rId7" Type="http://schemas.openxmlformats.org/officeDocument/2006/relationships/hyperlink" Target="https://www.youtube.com/watch?v=xMKv5-8MVpE&amp;ab_channel=DRAWMYLIFEenEspa%C3%B1ol" TargetMode="External"/><Relationship Id="rId2" Type="http://schemas.openxmlformats.org/officeDocument/2006/relationships/hyperlink" Target="https://www.youtube.com/watch?v=PnU9kxJhRSs&amp;list=PLct7x0VtY9ECNqdtTTznhOQ2pWPi9flbv&amp;index=15&amp;ab_channel=LasHistoriasdeAdelin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7Z1dB0c0hO4&amp;ab_channel=rnacionalcolombia" TargetMode="External"/><Relationship Id="rId5" Type="http://schemas.openxmlformats.org/officeDocument/2006/relationships/hyperlink" Target="https://www.youtube.com/watch?v=UfIXYU_2XGw&amp;ab_channel=LasHistoriasdeAdelina" TargetMode="External"/><Relationship Id="rId4" Type="http://schemas.openxmlformats.org/officeDocument/2006/relationships/hyperlink" Target="https://www.youtube.com/watch?v=ggOOlO1LxVs&amp;ab_channel=LasHistoriasdeAdelina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uFeYuSvvo8&amp;ab_channel=Eventosespecialesceremonial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5D9496-357A-45F6-BAFF-0F8590EF6F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9143980" cy="5714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167031-356E-4BA8-BE1F-E449C4553093}"/>
              </a:ext>
            </a:extLst>
          </p:cNvPr>
          <p:cNvSpPr txBox="1"/>
          <p:nvPr/>
        </p:nvSpPr>
        <p:spPr>
          <a:xfrm>
            <a:off x="20" y="1594625"/>
            <a:ext cx="57094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chemeClr val="bg1"/>
                </a:solidFill>
              </a:rPr>
              <a:t>RÉGIMEN Y SISTEMA POLÍTICO COLOMBIANO 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1C557-CE68-4498-9502-E4527B853353}"/>
              </a:ext>
            </a:extLst>
          </p:cNvPr>
          <p:cNvSpPr txBox="1">
            <a:spLocks/>
          </p:cNvSpPr>
          <p:nvPr/>
        </p:nvSpPr>
        <p:spPr>
          <a:xfrm>
            <a:off x="20" y="3946775"/>
            <a:ext cx="7772400" cy="12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O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Katerine Cardona González</a:t>
            </a:r>
          </a:p>
          <a:p>
            <a:pPr algn="l"/>
            <a:r>
              <a:rPr lang="es-CO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Docente ESAP </a:t>
            </a:r>
          </a:p>
        </p:txBody>
      </p:sp>
    </p:spTree>
    <p:extLst>
      <p:ext uri="{BB962C8B-B14F-4D97-AF65-F5344CB8AC3E}">
        <p14:creationId xmlns:p14="http://schemas.microsoft.com/office/powerpoint/2010/main" val="1221125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FB4C15-D969-48E4-AA26-983ABF8F5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783" t="11653" r="26730" b="11777"/>
          <a:stretch/>
        </p:blipFill>
        <p:spPr>
          <a:xfrm>
            <a:off x="1148576" y="363168"/>
            <a:ext cx="6958361" cy="450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78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840B-799C-4DF3-A3F1-06D0C098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Memorial de Agravios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CED0F-2EAB-42E6-86A0-65AC05731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477" y="1317701"/>
            <a:ext cx="8564137" cy="4012581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s-CO" dirty="0"/>
              <a:t>“¡Igualdad! Santo derecho de la igualdad, justicia que estribas en esto, y en dar a cada uno lo que es suyo; inspira a la España Europea estos sentimientos de la España Americana: estrecha vínculos de esta unión: que ella sea eternamente duradera, y que nuestros hijos dándose recíprocamente las manos, de uno a otro continente, bendigan la época feliz que les trajo tanto bien. ¡Oh! Quiera el cielo oír los votos sinceros del cabildo, ¡que sus sentimientos no se interpreten a mala parte! ¡Quiera el cielo que otros principios, y otras ideas menos liberales, no produzcan los funestos efectos de una separación eterna!</a:t>
            </a:r>
            <a:br>
              <a:rPr lang="es-CO" dirty="0"/>
            </a:br>
            <a:r>
              <a:rPr lang="es-CO" dirty="0"/>
              <a:t>“Santafé. Veinte de Noviembre de mil ochocientos nueve!” </a:t>
            </a:r>
          </a:p>
        </p:txBody>
      </p:sp>
    </p:spTree>
    <p:extLst>
      <p:ext uri="{BB962C8B-B14F-4D97-AF65-F5344CB8AC3E}">
        <p14:creationId xmlns:p14="http://schemas.microsoft.com/office/powerpoint/2010/main" val="416836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istoria-de-españa-la-invasion-napoleonica">
            <a:extLst>
              <a:ext uri="{FF2B5EF4-FFF2-40B4-BE49-F238E27FC236}">
                <a16:creationId xmlns:a16="http://schemas.microsoft.com/office/drawing/2014/main" id="{3243CE62-2BD4-4260-B5C5-9D7C9865B1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" r="29338" b="2280"/>
          <a:stretch/>
        </p:blipFill>
        <p:spPr bwMode="auto">
          <a:xfrm>
            <a:off x="2642616" y="10"/>
            <a:ext cx="6501384" cy="571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5715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9392D-D4AC-4603-9600-2CF7F6BBD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85" y="935302"/>
            <a:ext cx="3017520" cy="26701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Crisis en España- Napoleón- 1808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3845" y="318330"/>
            <a:ext cx="121920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3789100"/>
            <a:ext cx="2983230" cy="152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470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79E30-FB2B-470A-AD20-479101BBB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7090"/>
            <a:ext cx="8229600" cy="37716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/>
              <a:t>“Mientras en la capital del Virreinato Santa Fe de Bogotá, se guarda fidelidad a Fernando VII y se reconoce la autoridad de la regencia con la firma del Acta de la Revolución; provincias como Cundinamarca, Antioquia y Tunja y ciudades como Cartagena, Cali, Socorro y Pamplona, se declararon libres e independientes de la Corona”</a:t>
            </a:r>
          </a:p>
        </p:txBody>
      </p:sp>
    </p:spTree>
    <p:extLst>
      <p:ext uri="{BB962C8B-B14F-4D97-AF65-F5344CB8AC3E}">
        <p14:creationId xmlns:p14="http://schemas.microsoft.com/office/powerpoint/2010/main" val="221668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D9B7-B2F7-4192-9A7D-45302464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Actividad Antecedentes y grito de Independencia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3AB1E-2BC1-482B-9C85-3914F0E9F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CO" sz="1400" dirty="0"/>
          </a:p>
          <a:p>
            <a:pPr marL="0" indent="0">
              <a:buNone/>
            </a:pPr>
            <a:r>
              <a:rPr lang="es-CO" sz="2000" dirty="0"/>
              <a:t>De manera individual ver, analizar y reflexionar sobre el video que le corresponden y responder las siguientes preguntas:</a:t>
            </a:r>
          </a:p>
          <a:p>
            <a:pPr marL="0" indent="0">
              <a:buNone/>
            </a:pPr>
            <a:endParaRPr lang="es-CO" sz="2000" dirty="0"/>
          </a:p>
          <a:p>
            <a:r>
              <a:rPr lang="es-CO" sz="2000" dirty="0"/>
              <a:t>¿Por qué los hechos del video pueden ser considerados un antecedente de la independencia?</a:t>
            </a:r>
          </a:p>
          <a:p>
            <a:r>
              <a:rPr lang="es-CO" sz="2000" dirty="0"/>
              <a:t>¿De qué manera, la situación presentada en el video, fomentó la construcción de un Estado Nación?</a:t>
            </a:r>
          </a:p>
          <a:p>
            <a:endParaRPr lang="es-CO" sz="2000" dirty="0"/>
          </a:p>
          <a:p>
            <a:pPr marL="0" indent="0">
              <a:buNone/>
            </a:pPr>
            <a:endParaRPr lang="es-CO" sz="1400" dirty="0"/>
          </a:p>
          <a:p>
            <a:pPr marL="0" indent="0">
              <a:buNone/>
            </a:pPr>
            <a:endParaRPr lang="es-CO" sz="1400" dirty="0"/>
          </a:p>
          <a:p>
            <a:pPr marL="0" indent="0">
              <a:buNone/>
            </a:pPr>
            <a:endParaRPr lang="es-CO" sz="1400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64235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D9B7-B2F7-4192-9A7D-45302464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Antecedentes y grito de Independencia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3AB1E-2BC1-482B-9C85-3914F0E9F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s-CO" sz="1400" dirty="0"/>
          </a:p>
          <a:p>
            <a:r>
              <a:rPr lang="es-CO" sz="1200" dirty="0"/>
              <a:t>Los comuneros (Estudiantes del Grupo 1)</a:t>
            </a:r>
          </a:p>
          <a:p>
            <a:pPr marL="0" indent="0">
              <a:buNone/>
            </a:pPr>
            <a:r>
              <a:rPr lang="es-CO" sz="1200" dirty="0">
                <a:hlinkClick r:id="rId2"/>
              </a:rPr>
              <a:t>https://www.youtube.com/watch?v=PnU9kxJhRSs&amp;list=PLct7x0VtY9ECNqdtTTznhOQ2pWPi9flbv&amp;index=15&amp;ab_channel=LasHistoriasdeAdelina</a:t>
            </a:r>
            <a:endParaRPr lang="es-CO" sz="1200" dirty="0"/>
          </a:p>
          <a:p>
            <a:pPr marL="0" indent="0">
              <a:buNone/>
            </a:pPr>
            <a:endParaRPr lang="es-CO" sz="1200" dirty="0"/>
          </a:p>
          <a:p>
            <a:r>
              <a:rPr lang="es-CO" sz="1200" dirty="0"/>
              <a:t>Derechos del hombre (Estudiantes del Grupo 2)</a:t>
            </a:r>
          </a:p>
          <a:p>
            <a:pPr marL="0" indent="0">
              <a:buNone/>
            </a:pPr>
            <a:r>
              <a:rPr lang="es-CO" sz="1200" dirty="0">
                <a:hlinkClick r:id="rId3"/>
              </a:rPr>
              <a:t>https://www.youtube.com/watch?v=5h0RWXG1pCg&amp;list=PLct7x0VtY9ECNqdtTTznhOQ2pWPi9flbv&amp;index=13&amp;ab_channel=LasHistoriasdeAdelina</a:t>
            </a:r>
            <a:endParaRPr lang="es-CO" sz="1200" dirty="0"/>
          </a:p>
          <a:p>
            <a:pPr marL="0" indent="0">
              <a:buNone/>
            </a:pPr>
            <a:endParaRPr lang="es-CO" sz="1200" dirty="0"/>
          </a:p>
          <a:p>
            <a:r>
              <a:rPr lang="es-CO" sz="1200" dirty="0"/>
              <a:t>La expedición botánica (Estudiantes del Grupo 3)</a:t>
            </a:r>
          </a:p>
          <a:p>
            <a:endParaRPr lang="es-CO" sz="1200" dirty="0"/>
          </a:p>
          <a:p>
            <a:pPr marL="0" indent="0">
              <a:buNone/>
            </a:pPr>
            <a:r>
              <a:rPr lang="es-CO" sz="1200" dirty="0">
                <a:hlinkClick r:id="rId4"/>
              </a:rPr>
              <a:t>https://www.youtube.com/watch?v=ggOOlO1LxVs&amp;ab_channel=LasHistoriasdeAdelina</a:t>
            </a:r>
            <a:endParaRPr lang="es-CO" sz="1200" dirty="0"/>
          </a:p>
          <a:p>
            <a:pPr marL="0" indent="0">
              <a:buNone/>
            </a:pPr>
            <a:endParaRPr lang="es-CO" sz="1200" dirty="0"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s-CO" sz="1200" dirty="0"/>
              <a:t>La expedición botánica (Estudiantes del Grupo 4)</a:t>
            </a:r>
            <a:endParaRPr lang="es-CO" sz="1200" dirty="0"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s-CO" sz="1200" dirty="0">
                <a:solidFill>
                  <a:srgbClr val="1F45F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https://www.youtube.com/watch?v=UfIXYU_2XGw&amp;ab_channel=LasHistoriasdeAdelina</a:t>
            </a:r>
            <a:endParaRPr lang="es-CO" sz="1200" dirty="0">
              <a:solidFill>
                <a:srgbClr val="1F45F6"/>
              </a:solidFill>
            </a:endParaRPr>
          </a:p>
          <a:p>
            <a:pPr marL="0" indent="0">
              <a:buNone/>
            </a:pPr>
            <a:endParaRPr lang="es-CO" sz="1200" dirty="0">
              <a:solidFill>
                <a:srgbClr val="857EF8"/>
              </a:solidFill>
            </a:endParaRPr>
          </a:p>
          <a:p>
            <a:r>
              <a:rPr lang="es-CO" sz="1200" dirty="0"/>
              <a:t>20 de julio La expedición botánica (Estudiantes del Grupo 5)</a:t>
            </a:r>
          </a:p>
          <a:p>
            <a:pPr marL="0" indent="0">
              <a:buNone/>
            </a:pPr>
            <a:r>
              <a:rPr lang="es-CO" sz="1200" dirty="0">
                <a:hlinkClick r:id="rId6"/>
              </a:rPr>
              <a:t>https://www.youtube.com/watch?v=7Z1dB0c0hO4&amp;ab_channel=rnacionalcolombia</a:t>
            </a:r>
            <a:endParaRPr lang="es-CO" sz="1200" dirty="0"/>
          </a:p>
          <a:p>
            <a:pPr marL="0" indent="0">
              <a:buNone/>
            </a:pPr>
            <a:endParaRPr lang="es-CO" sz="1200" dirty="0"/>
          </a:p>
          <a:p>
            <a:r>
              <a:rPr lang="es-CO" sz="1200" dirty="0"/>
              <a:t>Revolución francesa (Estudiantes del Grupo 6)</a:t>
            </a:r>
          </a:p>
          <a:p>
            <a:pPr marL="0" indent="0">
              <a:buNone/>
            </a:pPr>
            <a:r>
              <a:rPr lang="es-CO" sz="1200" dirty="0">
                <a:hlinkClick r:id="rId7"/>
              </a:rPr>
              <a:t>https://www.youtube.com/watch?v=xMKv5-8MVpE&amp;ab_channel=DRAWMYLIFEenEspa%C3%B1ol</a:t>
            </a:r>
            <a:endParaRPr lang="es-CO" sz="1200" dirty="0"/>
          </a:p>
          <a:p>
            <a:pPr marL="0" indent="0">
              <a:buNone/>
            </a:pPr>
            <a:endParaRPr lang="es-CO" sz="1400" dirty="0"/>
          </a:p>
          <a:p>
            <a:pPr marL="0" indent="0">
              <a:buNone/>
            </a:pPr>
            <a:endParaRPr lang="es-CO" sz="1400" dirty="0"/>
          </a:p>
          <a:p>
            <a:pPr marL="0" indent="0">
              <a:buNone/>
            </a:pPr>
            <a:endParaRPr lang="es-CO" sz="1400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90224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2D6A-B4D0-44A9-9E96-CF98E0B01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912A5-1147-4443-A780-BFE3D0220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Simón Bolívar </a:t>
            </a:r>
            <a:r>
              <a:rPr lang="es-CO" i="1" dirty="0"/>
              <a:t>“...el hombre de honor no tiene más </a:t>
            </a:r>
            <a:r>
              <a:rPr lang="es-CO" b="1" i="1" dirty="0"/>
              <a:t>patria</a:t>
            </a:r>
            <a:r>
              <a:rPr lang="es-CO" i="1" dirty="0"/>
              <a:t> que aquella en la que se protegen los </a:t>
            </a:r>
            <a:r>
              <a:rPr lang="es-CO" b="1" i="1" dirty="0"/>
              <a:t>derechos</a:t>
            </a:r>
            <a:r>
              <a:rPr lang="es-CO" i="1" dirty="0"/>
              <a:t> de los </a:t>
            </a:r>
            <a:r>
              <a:rPr lang="es-CO" b="1" i="1" dirty="0"/>
              <a:t>ciudadanos</a:t>
            </a:r>
            <a:r>
              <a:rPr lang="es-CO" i="1" dirty="0"/>
              <a:t> y se respeta el carácter sagrado de la humanidad; la nuestra es la madre de todos los hombres </a:t>
            </a:r>
            <a:r>
              <a:rPr lang="es-CO" b="1" i="1" dirty="0"/>
              <a:t>libres y justos</a:t>
            </a:r>
            <a:r>
              <a:rPr lang="es-CO" i="1" dirty="0"/>
              <a:t>, </a:t>
            </a:r>
            <a:r>
              <a:rPr lang="es-CO" b="1" i="1" dirty="0"/>
              <a:t>sin distinción de origen y condición</a:t>
            </a:r>
            <a:r>
              <a:rPr lang="es-CO" i="1" dirty="0"/>
              <a:t>”.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4832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73DB-A07F-4097-A62D-CCD35D2B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Nación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16D5E-A234-411F-8D37-5B5D05D85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/>
              <a:t>Los siguientes elementos según Jaime Jaramillo Uribe, sustentan la existencia de la nación:</a:t>
            </a:r>
          </a:p>
          <a:p>
            <a:r>
              <a:rPr lang="es-CO" dirty="0"/>
              <a:t>Un </a:t>
            </a:r>
            <a:r>
              <a:rPr lang="es-CO" b="1" dirty="0"/>
              <a:t>territorio</a:t>
            </a:r>
            <a:r>
              <a:rPr lang="es-CO" dirty="0"/>
              <a:t> sobre el cual se ejerce </a:t>
            </a:r>
            <a:r>
              <a:rPr lang="es-CO" b="1" dirty="0"/>
              <a:t>soberanía </a:t>
            </a:r>
            <a:r>
              <a:rPr lang="es-CO" dirty="0"/>
              <a:t>y sobre el cual se tiene un cierto grado de </a:t>
            </a:r>
            <a:r>
              <a:rPr lang="es-CO" b="1" dirty="0"/>
              <a:t>control</a:t>
            </a:r>
            <a:r>
              <a:rPr lang="es-CO" dirty="0"/>
              <a:t> (para el caso colombiano después de 1830 existía un vasto territorio compuesto por un mosaico de regiones geográficas aisladas debido a la deficiente comunicación)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93009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B909-C755-4F55-8B6C-BCF6B92B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AB58B-404A-4F0D-8B78-8F25DCE92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Una economía nacional </a:t>
            </a:r>
            <a:r>
              <a:rPr lang="es-CO" dirty="0"/>
              <a:t>(no sólo un mercado nacional) integrada al mercado mundial a través de una economía de exportación (en Colombia sólo con la aparición del café, el país vino a tener un soporte seguro para su economía exportadora)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13170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8AE85-9FE7-46A7-BB19-531A4859F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1444"/>
            <a:ext cx="8229600" cy="4703692"/>
          </a:xfrm>
        </p:spPr>
        <p:txBody>
          <a:bodyPr>
            <a:normAutofit fontScale="85000" lnSpcReduction="20000"/>
          </a:bodyPr>
          <a:lstStyle/>
          <a:p>
            <a:r>
              <a:rPr lang="es-CO" dirty="0"/>
              <a:t>Una cultura común, existía una lengua y una religión común, pero también gran diversidad de rasgos culturales propios a nivel regional.</a:t>
            </a:r>
          </a:p>
          <a:p>
            <a:r>
              <a:rPr lang="es-CO" dirty="0"/>
              <a:t> Una organización política común, esto implica que para que los sectores sociales tengan intereses, derechos y valores comunes en el campo económico, social y político, se necesita el liderazgo de una gran figura o de una élite (durante el siglo XIX en Colombia muy débilmente y en determinadas coyunturas políticas encontramos este rasgo, después de la Independencia con </a:t>
            </a:r>
            <a:r>
              <a:rPr lang="es-CO" dirty="0" err="1"/>
              <a:t>Bolivar</a:t>
            </a:r>
            <a:r>
              <a:rPr lang="es-CO" dirty="0"/>
              <a:t> y en la segunda mitad de siglo sería Rafael Núñez quien tendría mayor claridad sobre el problema de unidad nacional).</a:t>
            </a:r>
          </a:p>
        </p:txBody>
      </p:sp>
    </p:spTree>
    <p:extLst>
      <p:ext uri="{BB962C8B-B14F-4D97-AF65-F5344CB8AC3E}">
        <p14:creationId xmlns:p14="http://schemas.microsoft.com/office/powerpoint/2010/main" val="425018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59" y="3810000"/>
            <a:ext cx="5293730" cy="1636888"/>
          </a:xfrm>
          <a:prstGeom prst="rect">
            <a:avLst/>
          </a:prstGeom>
          <a:solidFill>
            <a:srgbClr val="564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D00B1-52AF-46D6-BE98-155F7BF5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3972560"/>
            <a:ext cx="4945641" cy="1354341"/>
          </a:xfrm>
        </p:spPr>
        <p:txBody>
          <a:bodyPr>
            <a:normAutofit/>
          </a:bodyPr>
          <a:lstStyle/>
          <a:p>
            <a:pPr algn="r"/>
            <a:r>
              <a:rPr lang="es-CO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</a:t>
            </a:r>
          </a:p>
        </p:txBody>
      </p:sp>
      <p:pic>
        <p:nvPicPr>
          <p:cNvPr id="2050" name="Picture 2" descr="https://sites.google.com/site/remberalasalas/_/rsrc/1472775095011/evolucion-de-la-evaluacion/Imagen1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2" r="-2" b="5982"/>
          <a:stretch/>
        </p:blipFill>
        <p:spPr bwMode="auto">
          <a:xfrm>
            <a:off x="245660" y="268110"/>
            <a:ext cx="5293729" cy="342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268110"/>
            <a:ext cx="3251710" cy="517877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038EE-5942-475A-921D-DC3571EE0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1989" y="764770"/>
            <a:ext cx="2568554" cy="4043635"/>
          </a:xfrm>
        </p:spPr>
        <p:txBody>
          <a:bodyPr anchor="ctr">
            <a:normAutofit/>
          </a:bodyPr>
          <a:lstStyle/>
          <a:p>
            <a:r>
              <a:rPr lang="es-CO" sz="1600" dirty="0">
                <a:solidFill>
                  <a:srgbClr val="FFFFFF"/>
                </a:solidFill>
              </a:rPr>
              <a:t>Relatoría: 35% (24 y 26 nov)</a:t>
            </a:r>
          </a:p>
          <a:p>
            <a:r>
              <a:rPr lang="es-CO" sz="1600" dirty="0">
                <a:solidFill>
                  <a:srgbClr val="FFFFFF"/>
                </a:solidFill>
              </a:rPr>
              <a:t>Seguimiento: 30%</a:t>
            </a:r>
          </a:p>
          <a:p>
            <a:pPr marL="0" indent="0">
              <a:buNone/>
            </a:pPr>
            <a:r>
              <a:rPr lang="es-CO" sz="1600" dirty="0">
                <a:solidFill>
                  <a:srgbClr val="FFFFFF"/>
                </a:solidFill>
              </a:rPr>
              <a:t>Participación y talleres en clase (11 y 12 de nov)</a:t>
            </a:r>
          </a:p>
          <a:p>
            <a:r>
              <a:rPr lang="es-CO" sz="1600" dirty="0">
                <a:solidFill>
                  <a:srgbClr val="FFFFFF"/>
                </a:solidFill>
              </a:rPr>
              <a:t>Exposición grupal 35% (19, 23 de nov)</a:t>
            </a:r>
          </a:p>
          <a:p>
            <a:pPr marL="0" indent="0">
              <a:buNone/>
            </a:pPr>
            <a:endParaRPr lang="es-CO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119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0105-5B8B-491B-A9D2-425D5D0C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Expresiones de nacionalidad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277FB-D737-409B-97AB-82B970AFF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Patriotismo</a:t>
            </a:r>
          </a:p>
          <a:p>
            <a:r>
              <a:rPr lang="es-CO" dirty="0"/>
              <a:t>Americanidad</a:t>
            </a:r>
          </a:p>
          <a:p>
            <a:r>
              <a:rPr lang="es-CO" dirty="0"/>
              <a:t>Soberanía</a:t>
            </a:r>
          </a:p>
          <a:p>
            <a:r>
              <a:rPr lang="es-CO" dirty="0"/>
              <a:t>Ciudadanía</a:t>
            </a:r>
          </a:p>
        </p:txBody>
      </p:sp>
    </p:spTree>
    <p:extLst>
      <p:ext uri="{BB962C8B-B14F-4D97-AF65-F5344CB8AC3E}">
        <p14:creationId xmlns:p14="http://schemas.microsoft.com/office/powerpoint/2010/main" val="330308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1E78-197F-40F3-924B-C049D36F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Análisis de Documental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CA441-87E4-4398-AD62-C5319655A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O" dirty="0">
                <a:hlinkClick r:id="rId2"/>
              </a:rPr>
              <a:t>https://www.youtube.com/watch?v=OuFeYuSvvo8&amp;ab_channel=Eventosespecialesceremoniales</a:t>
            </a: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514350" indent="-514350">
              <a:buAutoNum type="arabicPeriod"/>
            </a:pPr>
            <a:r>
              <a:rPr lang="es-CO" sz="3000" dirty="0"/>
              <a:t>¿Qué aspectos históricos de finales del Siglo XVIII y principios del Siglo XIX fueron determinantes para crear la conciencia en los criollos, de liberarse de la metrópoli española?</a:t>
            </a:r>
          </a:p>
          <a:p>
            <a:pPr marL="0" indent="0">
              <a:buNone/>
            </a:pPr>
            <a:endParaRPr lang="es-CO" sz="3000" dirty="0"/>
          </a:p>
          <a:p>
            <a:pPr marL="0" indent="0">
              <a:buNone/>
            </a:pPr>
            <a:r>
              <a:rPr lang="es-CO" sz="3000" dirty="0"/>
              <a:t>2. ¿Qué elementos de la Ilustración neogranadina observas 	en el documental?</a:t>
            </a:r>
          </a:p>
        </p:txBody>
      </p:sp>
    </p:spTree>
    <p:extLst>
      <p:ext uri="{BB962C8B-B14F-4D97-AF65-F5344CB8AC3E}">
        <p14:creationId xmlns:p14="http://schemas.microsoft.com/office/powerpoint/2010/main" val="182990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66700"/>
            <a:ext cx="8661654" cy="518160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803230"/>
            <a:ext cx="2620771" cy="4108539"/>
          </a:xfrm>
        </p:spPr>
        <p:txBody>
          <a:bodyPr>
            <a:normAutofit/>
          </a:bodyPr>
          <a:lstStyle/>
          <a:p>
            <a:pPr algn="r"/>
            <a:r>
              <a:rPr lang="es-ES" sz="37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Recordemos algunos conceptos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714500"/>
            <a:ext cx="0" cy="2286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32023" y="803230"/>
            <a:ext cx="4783327" cy="4108539"/>
          </a:xfrm>
        </p:spPr>
        <p:txBody>
          <a:bodyPr anchor="ctr">
            <a:normAutofit/>
          </a:bodyPr>
          <a:lstStyle/>
          <a:p>
            <a:r>
              <a:rPr lang="es-CO" sz="1900" dirty="0"/>
              <a:t>El </a:t>
            </a:r>
            <a:r>
              <a:rPr lang="es-CO" sz="1900" b="1" dirty="0"/>
              <a:t>sistema político </a:t>
            </a:r>
            <a:r>
              <a:rPr lang="es-CO" sz="1900" dirty="0"/>
              <a:t>es el resultado de las opciones políticas, económicas y sociales acogidas por una sociedad determinada, en un momento determinado</a:t>
            </a:r>
          </a:p>
          <a:p>
            <a:r>
              <a:rPr lang="es-CO" sz="1900" dirty="0"/>
              <a:t>Por su parte el </a:t>
            </a:r>
            <a:r>
              <a:rPr lang="es-CO" sz="1900" b="1" dirty="0"/>
              <a:t>régimen político </a:t>
            </a:r>
            <a:r>
              <a:rPr lang="es-CO" sz="1900" dirty="0"/>
              <a:t>muestra las materializaciones coyunturales de las relaciones de poder, tanto políticas como económicas en esas sociedades.</a:t>
            </a:r>
          </a:p>
          <a:p>
            <a:endParaRPr lang="es-ES" sz="1900" dirty="0"/>
          </a:p>
        </p:txBody>
      </p:sp>
    </p:spTree>
    <p:extLst>
      <p:ext uri="{BB962C8B-B14F-4D97-AF65-F5344CB8AC3E}">
        <p14:creationId xmlns:p14="http://schemas.microsoft.com/office/powerpoint/2010/main" val="337837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59" y="3810000"/>
            <a:ext cx="5293730" cy="1636888"/>
          </a:xfrm>
          <a:prstGeom prst="rect">
            <a:avLst/>
          </a:prstGeom>
          <a:solidFill>
            <a:srgbClr val="3B2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3192" y="3972560"/>
            <a:ext cx="4945641" cy="1354341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s-ES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Hagámonos algunas preguntas…</a:t>
            </a:r>
          </a:p>
        </p:txBody>
      </p:sp>
      <p:pic>
        <p:nvPicPr>
          <p:cNvPr id="1026" name="Picture 2" descr="Bandera de Colombia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5" r="-2" b="-2"/>
          <a:stretch/>
        </p:blipFill>
        <p:spPr bwMode="auto">
          <a:xfrm>
            <a:off x="245660" y="268110"/>
            <a:ext cx="5293729" cy="342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268110"/>
            <a:ext cx="3251710" cy="517877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21989" y="764770"/>
            <a:ext cx="2568554" cy="4043635"/>
          </a:xfrm>
        </p:spPr>
        <p:txBody>
          <a:bodyPr anchor="ctr">
            <a:normAutofit/>
          </a:bodyPr>
          <a:lstStyle/>
          <a:p>
            <a:r>
              <a:rPr lang="es-ES" sz="1600">
                <a:solidFill>
                  <a:srgbClr val="FFFFFF"/>
                </a:solidFill>
              </a:rPr>
              <a:t>¿Qué tipo de Sistema Político hay en Colombia?</a:t>
            </a:r>
          </a:p>
          <a:p>
            <a:r>
              <a:rPr lang="es-ES" sz="1600">
                <a:solidFill>
                  <a:srgbClr val="FFFFFF"/>
                </a:solidFill>
              </a:rPr>
              <a:t>¿Qué tipo de régimen político hay en Colombia?</a:t>
            </a:r>
          </a:p>
          <a:p>
            <a:r>
              <a:rPr lang="es-ES" sz="1600">
                <a:solidFill>
                  <a:srgbClr val="FFFFFF"/>
                </a:solidFill>
              </a:rPr>
              <a:t>¿Cómo es el sistema de partidos?</a:t>
            </a:r>
          </a:p>
          <a:p>
            <a:endParaRPr lang="es-ES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67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7707" y="0"/>
            <a:ext cx="7328585" cy="5715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E1CBD1-4006-464D-A1C9-7F76C8CE3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Época precolombina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A8D205D-C064-4042-AC32-8339C19983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1951732"/>
              </p:ext>
            </p:extLst>
          </p:nvPr>
        </p:nvGraphicFramePr>
        <p:xfrm>
          <a:off x="1624361" y="107666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013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18A073-522B-4076-B9A9-1031FD18A2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6" r="2436" b="-4"/>
          <a:stretch/>
        </p:blipFill>
        <p:spPr>
          <a:xfrm>
            <a:off x="861854" y="268111"/>
            <a:ext cx="3032166" cy="2420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14BCE9-F11D-4BB5-8695-88A77539DD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68" r="3947"/>
          <a:stretch/>
        </p:blipFill>
        <p:spPr>
          <a:xfrm>
            <a:off x="937320" y="3025913"/>
            <a:ext cx="2881233" cy="230046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7710" y="0"/>
            <a:ext cx="68580" cy="5715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19400"/>
            <a:ext cx="4594860" cy="76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A87AC3-DB8C-4055-99FE-699591AB0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5701" r="-1" b="21408"/>
          <a:stretch/>
        </p:blipFill>
        <p:spPr>
          <a:xfrm>
            <a:off x="4731025" y="693211"/>
            <a:ext cx="4070073" cy="420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2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ADFC-5344-4BB9-8893-2615C2AF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83473"/>
            <a:ext cx="8229600" cy="1951464"/>
          </a:xfrm>
        </p:spPr>
        <p:txBody>
          <a:bodyPr>
            <a:normAutofit fontScale="90000"/>
          </a:bodyPr>
          <a:lstStyle/>
          <a:p>
            <a:r>
              <a:rPr lang="es-CO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PROBLEMA DE LA</a:t>
            </a:r>
            <a:br>
              <a:rPr lang="es-CO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O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FORMACIÓN DEL ESTADO –</a:t>
            </a:r>
            <a:br>
              <a:rPr lang="es-CO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O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NACIÓN EN COLOMBIA</a:t>
            </a:r>
          </a:p>
        </p:txBody>
      </p:sp>
    </p:spTree>
    <p:extLst>
      <p:ext uri="{BB962C8B-B14F-4D97-AF65-F5344CB8AC3E}">
        <p14:creationId xmlns:p14="http://schemas.microsoft.com/office/powerpoint/2010/main" val="1770437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2EC4-9EF5-4983-B14C-3D9523FC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88" y="2013060"/>
            <a:ext cx="3044283" cy="952500"/>
          </a:xfrm>
        </p:spPr>
        <p:txBody>
          <a:bodyPr>
            <a:normAutofit fontScale="90000"/>
          </a:bodyPr>
          <a:lstStyle/>
          <a:p>
            <a:r>
              <a:rPr lang="es-CO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Concepción Estado Nación Siglo XIX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F5378C-CFB9-4F28-8938-C348DA35FD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390240"/>
              </p:ext>
            </p:extLst>
          </p:nvPr>
        </p:nvGraphicFramePr>
        <p:xfrm>
          <a:off x="2865863" y="565924"/>
          <a:ext cx="6200078" cy="4583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990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7C7D-6C8C-4C77-8A63-823200752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¿Americanidad?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29A13-1140-40DE-A567-14378E898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Ataque a indígenas y criollos.</a:t>
            </a:r>
          </a:p>
          <a:p>
            <a:r>
              <a:rPr lang="es-CO" dirty="0"/>
              <a:t>Pasado precolombino.</a:t>
            </a:r>
          </a:p>
          <a:p>
            <a:r>
              <a:rPr lang="es-CO" dirty="0"/>
              <a:t>Memorial de Agravios (Camilo Torres)</a:t>
            </a:r>
          </a:p>
          <a:p>
            <a:r>
              <a:rPr lang="es-CO" dirty="0"/>
              <a:t>Diferencias entre reinos peninsulares y reinos de indias. </a:t>
            </a:r>
          </a:p>
        </p:txBody>
      </p:sp>
    </p:spTree>
    <p:extLst>
      <p:ext uri="{BB962C8B-B14F-4D97-AF65-F5344CB8AC3E}">
        <p14:creationId xmlns:p14="http://schemas.microsoft.com/office/powerpoint/2010/main" val="138005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1080</Words>
  <Application>Microsoft Office PowerPoint</Application>
  <PresentationFormat>Presentación en pantalla (16:10)</PresentationFormat>
  <Paragraphs>106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4" baseType="lpstr">
      <vt:lpstr>Arial</vt:lpstr>
      <vt:lpstr>Calibri</vt:lpstr>
      <vt:lpstr>Tema de Office</vt:lpstr>
      <vt:lpstr>Presentación de PowerPoint</vt:lpstr>
      <vt:lpstr>Evaluación</vt:lpstr>
      <vt:lpstr>Recordemos algunos conceptos</vt:lpstr>
      <vt:lpstr>Hagámonos algunas preguntas…</vt:lpstr>
      <vt:lpstr>Época precolombina</vt:lpstr>
      <vt:lpstr>Presentación de PowerPoint</vt:lpstr>
      <vt:lpstr>EL PROBLEMA DE LA FORMACIÓN DEL ESTADO – NACIÓN EN COLOMBIA</vt:lpstr>
      <vt:lpstr>Concepción Estado Nación Siglo XIX</vt:lpstr>
      <vt:lpstr>¿Americanidad?</vt:lpstr>
      <vt:lpstr>Presentación de PowerPoint</vt:lpstr>
      <vt:lpstr>Memorial de Agravios</vt:lpstr>
      <vt:lpstr>Crisis en España- Napoleón- 1808</vt:lpstr>
      <vt:lpstr>Presentación de PowerPoint</vt:lpstr>
      <vt:lpstr>Actividad Antecedentes y grito de Independencia</vt:lpstr>
      <vt:lpstr>Antecedentes y grito de Independencia</vt:lpstr>
      <vt:lpstr>Nación</vt:lpstr>
      <vt:lpstr>Nación</vt:lpstr>
      <vt:lpstr>Presentación de PowerPoint</vt:lpstr>
      <vt:lpstr>Presentación de PowerPoint</vt:lpstr>
      <vt:lpstr>Expresiones de nacionalidad</vt:lpstr>
      <vt:lpstr>Análisis de Documental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katerine Cardona</dc:creator>
  <cp:lastModifiedBy>Cristina Andrea Ortega Franco</cp:lastModifiedBy>
  <cp:revision>25</cp:revision>
  <dcterms:created xsi:type="dcterms:W3CDTF">2020-09-16T02:23:11Z</dcterms:created>
  <dcterms:modified xsi:type="dcterms:W3CDTF">2022-11-14T23:02:26Z</dcterms:modified>
</cp:coreProperties>
</file>