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64" r:id="rId3"/>
    <p:sldId id="257" r:id="rId4"/>
    <p:sldId id="260" r:id="rId5"/>
    <p:sldId id="265" r:id="rId6"/>
    <p:sldId id="269" r:id="rId7"/>
    <p:sldId id="270" r:id="rId8"/>
    <p:sldId id="267" r:id="rId9"/>
    <p:sldId id="268"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89220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888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51906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99236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1194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53674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3412383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53463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41211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48979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82701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69089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18256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74830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1110183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87790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3/24/2022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4029490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a:xfrm>
            <a:off x="1507067" y="1095375"/>
            <a:ext cx="7766936" cy="4052357"/>
          </a:xfrm>
        </p:spPr>
        <p:txBody>
          <a:bodyPr>
            <a:noAutofit/>
          </a:bodyPr>
          <a:lstStyle/>
          <a:p>
            <a:pPr algn="ctr"/>
            <a:r>
              <a:rPr lang="en-US" sz="3200" b="1" dirty="0"/>
              <a:t>REGIMEN Y SISTEMAS POLITICOS LATINOAMERICANOS</a:t>
            </a:r>
          </a:p>
          <a:p>
            <a:pPr algn="ctr"/>
            <a:r>
              <a:rPr lang="en-US" sz="3200" b="1" dirty="0"/>
              <a:t>CONTROL CONSTITUCIONAL EN AMERICA LATINA </a:t>
            </a:r>
          </a:p>
          <a:p>
            <a:pPr algn="ctr"/>
            <a:r>
              <a:rPr lang="en-US" sz="3200" b="1" dirty="0"/>
              <a:t>REFORMAS CONSTITUCIONALES Y NEOLIBERALISMO </a:t>
            </a:r>
          </a:p>
          <a:p>
            <a:pPr algn="ctr"/>
            <a:endParaRPr lang="en-US" sz="3200" b="1" dirty="0"/>
          </a:p>
          <a:p>
            <a:pPr algn="ctr"/>
            <a:r>
              <a:rPr lang="en-US" sz="3200" b="1" dirty="0"/>
              <a:t>SANTAGO CAÑAS </a:t>
            </a:r>
          </a:p>
          <a:p>
            <a:pPr algn="ctr"/>
            <a:r>
              <a:rPr lang="en-US" sz="3200" b="1" dirty="0"/>
              <a:t>CRISTINA ANDREA ORTEGA FRANCO </a:t>
            </a:r>
          </a:p>
          <a:p>
            <a:pPr algn="ctr"/>
            <a:endParaRPr lang="en-US" sz="3200" b="1" dirty="0"/>
          </a:p>
          <a:p>
            <a:pPr algn="l"/>
            <a:endParaRPr lang="en-US" sz="3600" dirty="0"/>
          </a:p>
        </p:txBody>
      </p:sp>
    </p:spTree>
    <p:extLst>
      <p:ext uri="{BB962C8B-B14F-4D97-AF65-F5344CB8AC3E}">
        <p14:creationId xmlns:p14="http://schemas.microsoft.com/office/powerpoint/2010/main" val="924059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C91FA5-3A0F-4B98-8BF6-55F99C2F8E60}"/>
              </a:ext>
            </a:extLst>
          </p:cNvPr>
          <p:cNvSpPr>
            <a:spLocks noGrp="1"/>
          </p:cNvSpPr>
          <p:nvPr>
            <p:ph type="title"/>
          </p:nvPr>
        </p:nvSpPr>
        <p:spPr>
          <a:xfrm>
            <a:off x="677334" y="609599"/>
            <a:ext cx="8596668" cy="981075"/>
          </a:xfrm>
        </p:spPr>
        <p:txBody>
          <a:bodyPr>
            <a:normAutofit fontScale="90000"/>
          </a:bodyPr>
          <a:lstStyle/>
          <a:p>
            <a:pPr algn="ctr"/>
            <a:r>
              <a:rPr lang="es-ES" dirty="0"/>
              <a:t>Fundamentos políticos de algunas constituciones latinoamericanas</a:t>
            </a:r>
            <a:endParaRPr lang="es-CO" dirty="0"/>
          </a:p>
        </p:txBody>
      </p:sp>
      <p:sp>
        <p:nvSpPr>
          <p:cNvPr id="3" name="Marcador de contenido 2">
            <a:extLst>
              <a:ext uri="{FF2B5EF4-FFF2-40B4-BE49-F238E27FC236}">
                <a16:creationId xmlns:a16="http://schemas.microsoft.com/office/drawing/2014/main" id="{C19E2941-37C1-407F-9025-3F066D1BD6FD}"/>
              </a:ext>
            </a:extLst>
          </p:cNvPr>
          <p:cNvSpPr>
            <a:spLocks noGrp="1"/>
          </p:cNvSpPr>
          <p:nvPr>
            <p:ph idx="1"/>
          </p:nvPr>
        </p:nvSpPr>
        <p:spPr>
          <a:xfrm>
            <a:off x="677334" y="1809751"/>
            <a:ext cx="8596668" cy="4231612"/>
          </a:xfrm>
        </p:spPr>
        <p:txBody>
          <a:bodyPr>
            <a:normAutofit/>
          </a:bodyPr>
          <a:lstStyle/>
          <a:p>
            <a:pPr algn="just"/>
            <a:r>
              <a:rPr lang="es-ES" sz="1600" dirty="0">
                <a:solidFill>
                  <a:schemeClr val="tx1"/>
                </a:solidFill>
              </a:rPr>
              <a:t>BRASIL Estado democrático, pluralista organizado en forma de república federativa. Destinado a asegurar el ejercicio de los derechos sociales e individuales en el marco del bienestar la igualdad y la justicia.</a:t>
            </a:r>
          </a:p>
          <a:p>
            <a:pPr algn="just"/>
            <a:r>
              <a:rPr lang="es-CO" sz="1600" dirty="0">
                <a:solidFill>
                  <a:schemeClr val="tx1"/>
                </a:solidFill>
              </a:rPr>
              <a:t>PARAGUAY Estado democrático, pluralista y participativo integrado a la comunidad internacional.</a:t>
            </a:r>
            <a:endParaRPr lang="es-ES" sz="1600" dirty="0">
              <a:solidFill>
                <a:schemeClr val="tx1"/>
              </a:solidFill>
            </a:endParaRPr>
          </a:p>
          <a:p>
            <a:pPr algn="just"/>
            <a:r>
              <a:rPr lang="es-ES" sz="1600" dirty="0">
                <a:solidFill>
                  <a:schemeClr val="tx1"/>
                </a:solidFill>
              </a:rPr>
              <a:t>ECUADOR Estado soberano, independiente, unitario, democrático, descentralizado, pluricultural y multiétnico, con un gobierno republicano, presidencial, electivo, representativo, responsable y alternativo. </a:t>
            </a:r>
          </a:p>
          <a:p>
            <a:pPr algn="just"/>
            <a:r>
              <a:rPr lang="es-ES" sz="1600" dirty="0">
                <a:solidFill>
                  <a:schemeClr val="tx1"/>
                </a:solidFill>
              </a:rPr>
              <a:t>CUBA Estado socialista de trabajadores, independiente y soberano, organizado en forma de república unitaria y democrática, para el disfrute de la libertad política, la justicia social, el bienestar individual y colectivo y la solidaridad humana.</a:t>
            </a:r>
          </a:p>
          <a:p>
            <a:pPr algn="just"/>
            <a:r>
              <a:rPr lang="es-ES" sz="1600" dirty="0">
                <a:solidFill>
                  <a:schemeClr val="tx1"/>
                </a:solidFill>
              </a:rPr>
              <a:t>BOLIVIA República unitaria, libre, independiente, soberana, multiétnica y pluricultural, fundada en la unidad y solidaridad de sus nacionales y orientada por un gobierno democrático y representativo.</a:t>
            </a:r>
            <a:endParaRPr lang="es-CO" sz="1600" dirty="0">
              <a:solidFill>
                <a:schemeClr val="tx1"/>
              </a:solidFill>
            </a:endParaRPr>
          </a:p>
        </p:txBody>
      </p:sp>
    </p:spTree>
    <p:extLst>
      <p:ext uri="{BB962C8B-B14F-4D97-AF65-F5344CB8AC3E}">
        <p14:creationId xmlns:p14="http://schemas.microsoft.com/office/powerpoint/2010/main" val="3911644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07E7F-7DEA-480B-ADCF-7224F2459C10}"/>
              </a:ext>
            </a:extLst>
          </p:cNvPr>
          <p:cNvSpPr>
            <a:spLocks noGrp="1"/>
          </p:cNvSpPr>
          <p:nvPr>
            <p:ph type="ctrTitle"/>
          </p:nvPr>
        </p:nvSpPr>
        <p:spPr>
          <a:xfrm>
            <a:off x="1507067" y="1019176"/>
            <a:ext cx="7766936" cy="1153753"/>
          </a:xfrm>
        </p:spPr>
        <p:txBody>
          <a:bodyPr/>
          <a:lstStyle/>
          <a:p>
            <a:pPr algn="ctr"/>
            <a:r>
              <a:rPr lang="es-ES" sz="3600" i="1" dirty="0">
                <a:cs typeface="Arial" panose="020B0604020202020204" pitchFamily="34" charset="0"/>
              </a:rPr>
              <a:t>El control constitucional en América Latina </a:t>
            </a:r>
            <a:endParaRPr lang="es-CO" sz="3600" i="1" dirty="0">
              <a:cs typeface="Arial" panose="020B0604020202020204" pitchFamily="34" charset="0"/>
            </a:endParaRPr>
          </a:p>
        </p:txBody>
      </p:sp>
      <p:sp>
        <p:nvSpPr>
          <p:cNvPr id="3" name="Subtítulo 2">
            <a:extLst>
              <a:ext uri="{FF2B5EF4-FFF2-40B4-BE49-F238E27FC236}">
                <a16:creationId xmlns:a16="http://schemas.microsoft.com/office/drawing/2014/main" id="{BECA89E5-FF85-485B-9460-7736E528BE0D}"/>
              </a:ext>
            </a:extLst>
          </p:cNvPr>
          <p:cNvSpPr>
            <a:spLocks noGrp="1"/>
          </p:cNvSpPr>
          <p:nvPr>
            <p:ph type="subTitle" idx="1"/>
          </p:nvPr>
        </p:nvSpPr>
        <p:spPr>
          <a:xfrm>
            <a:off x="1507067" y="2286000"/>
            <a:ext cx="7766936" cy="3752850"/>
          </a:xfrm>
        </p:spPr>
        <p:txBody>
          <a:bodyPr>
            <a:normAutofit lnSpcReduction="10000"/>
          </a:bodyPr>
          <a:lstStyle/>
          <a:p>
            <a:pPr algn="just"/>
            <a:r>
              <a:rPr lang="es-ES" dirty="0"/>
              <a:t>Una de las principales características del constitucionalismo latinoamericano, donde se desarrolló por primera vez el constitucionalismo moderno que surgió de las Revoluciones Americana (1776) y Francesa (1789), es el concepto de Constitución como realidad normativa, que prevalece en el proceso político, en la vida social y económica de cada país, como ley suprema, real y efectiva, que contiene normas directamente aplicables tanto a los órganos del Estado como a los individuos.</a:t>
            </a:r>
          </a:p>
          <a:p>
            <a:pPr algn="just"/>
            <a:r>
              <a:rPr lang="es-ES" dirty="0"/>
              <a:t> En América Latina, por tanto, desde el Siglo pasado se tuvo conciencia que el principio de la supremacía de la Constitución, desde el punto de vista jurídico, es imperfecto e inoperante si no se establecen las garantías judiciales que la protejan ante los actos inconstitucionales del Estado o de cualquier ruptura del ordenamiento constitucional</a:t>
            </a:r>
            <a:endParaRPr lang="es-CO" dirty="0">
              <a:solidFill>
                <a:schemeClr val="tx1"/>
              </a:solidFill>
            </a:endParaRPr>
          </a:p>
        </p:txBody>
      </p:sp>
    </p:spTree>
    <p:extLst>
      <p:ext uri="{BB962C8B-B14F-4D97-AF65-F5344CB8AC3E}">
        <p14:creationId xmlns:p14="http://schemas.microsoft.com/office/powerpoint/2010/main" val="312299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86931-2DE5-4660-AE14-1E17A88D67B4}"/>
              </a:ext>
            </a:extLst>
          </p:cNvPr>
          <p:cNvSpPr>
            <a:spLocks noGrp="1"/>
          </p:cNvSpPr>
          <p:nvPr>
            <p:ph type="title"/>
          </p:nvPr>
        </p:nvSpPr>
        <p:spPr>
          <a:xfrm>
            <a:off x="677334" y="609600"/>
            <a:ext cx="8596668" cy="952500"/>
          </a:xfrm>
        </p:spPr>
        <p:txBody>
          <a:bodyPr/>
          <a:lstStyle/>
          <a:p>
            <a:pPr algn="ctr"/>
            <a:r>
              <a:rPr lang="es-ES" b="1" dirty="0"/>
              <a:t>QUE ES CONSTITUCION </a:t>
            </a:r>
            <a:endParaRPr lang="es-CO" b="1" dirty="0"/>
          </a:p>
        </p:txBody>
      </p:sp>
      <p:sp>
        <p:nvSpPr>
          <p:cNvPr id="3" name="Marcador de contenido 2">
            <a:extLst>
              <a:ext uri="{FF2B5EF4-FFF2-40B4-BE49-F238E27FC236}">
                <a16:creationId xmlns:a16="http://schemas.microsoft.com/office/drawing/2014/main" id="{9C81D1FD-EB02-496E-9443-CC5DBFDB460B}"/>
              </a:ext>
            </a:extLst>
          </p:cNvPr>
          <p:cNvSpPr>
            <a:spLocks noGrp="1"/>
          </p:cNvSpPr>
          <p:nvPr>
            <p:ph idx="1"/>
          </p:nvPr>
        </p:nvSpPr>
        <p:spPr>
          <a:xfrm>
            <a:off x="677334" y="1666875"/>
            <a:ext cx="8596668" cy="4374487"/>
          </a:xfrm>
        </p:spPr>
        <p:txBody>
          <a:bodyPr>
            <a:normAutofit/>
          </a:bodyPr>
          <a:lstStyle/>
          <a:p>
            <a:pPr marL="0" indent="0" algn="just">
              <a:buNone/>
            </a:pPr>
            <a:r>
              <a:rPr lang="es-ES" dirty="0">
                <a:solidFill>
                  <a:schemeClr val="tx1"/>
                </a:solidFill>
              </a:rPr>
              <a:t>Es el </a:t>
            </a:r>
            <a:r>
              <a:rPr lang="es-ES" dirty="0" err="1">
                <a:solidFill>
                  <a:schemeClr val="tx1"/>
                </a:solidFill>
              </a:rPr>
              <a:t>documeto</a:t>
            </a:r>
            <a:r>
              <a:rPr lang="es-ES" dirty="0">
                <a:solidFill>
                  <a:schemeClr val="tx1"/>
                </a:solidFill>
              </a:rPr>
              <a:t> que se constituye como la base de la organización social donde quedan estipuladas las normas que permiten regular el funcionamiento del estado y el desarrollo del sistema político que rige un territorio.</a:t>
            </a:r>
          </a:p>
          <a:p>
            <a:pPr marL="0" indent="0" algn="just">
              <a:buNone/>
            </a:pPr>
            <a:endParaRPr lang="es-ES" dirty="0">
              <a:solidFill>
                <a:schemeClr val="tx1"/>
              </a:solidFill>
            </a:endParaRPr>
          </a:p>
          <a:p>
            <a:pPr marL="0" indent="0" algn="ctr">
              <a:buNone/>
            </a:pPr>
            <a:r>
              <a:rPr lang="es-ES" b="1" dirty="0">
                <a:solidFill>
                  <a:schemeClr val="tx1"/>
                </a:solidFill>
                <a:highlight>
                  <a:srgbClr val="00FF00"/>
                </a:highlight>
              </a:rPr>
              <a:t>CONTENIDO DE LA CONSTITUCION :</a:t>
            </a:r>
          </a:p>
          <a:p>
            <a:pPr marL="0" indent="0" algn="ctr">
              <a:buNone/>
            </a:pPr>
            <a:endParaRPr lang="es-ES" b="1" dirty="0">
              <a:solidFill>
                <a:schemeClr val="tx1"/>
              </a:solidFill>
              <a:highlight>
                <a:srgbClr val="00FF00"/>
              </a:highlight>
            </a:endParaRPr>
          </a:p>
          <a:p>
            <a:pPr marL="0" indent="0" algn="just">
              <a:buNone/>
            </a:pPr>
            <a:r>
              <a:rPr lang="es-ES" b="1" dirty="0">
                <a:solidFill>
                  <a:schemeClr val="tx1"/>
                </a:solidFill>
              </a:rPr>
              <a:t>Preámbulo:</a:t>
            </a:r>
            <a:r>
              <a:rPr lang="es-ES" dirty="0">
                <a:solidFill>
                  <a:schemeClr val="tx1"/>
                </a:solidFill>
              </a:rPr>
              <a:t> En el cual se traza de manera solemne y genérica los principios que inspiran su expedición, colocada al principio del texto. </a:t>
            </a:r>
          </a:p>
          <a:p>
            <a:pPr marL="0" indent="0" algn="just">
              <a:buNone/>
            </a:pPr>
            <a:r>
              <a:rPr lang="es-ES" b="1" dirty="0">
                <a:solidFill>
                  <a:schemeClr val="tx1"/>
                </a:solidFill>
              </a:rPr>
              <a:t>Cláusula de reforma: </a:t>
            </a:r>
            <a:r>
              <a:rPr lang="es-ES" dirty="0">
                <a:solidFill>
                  <a:schemeClr val="tx1"/>
                </a:solidFill>
              </a:rPr>
              <a:t>Una o varias normas destinadas específicamente a prever y describir los mecanismos para su propia reforma.</a:t>
            </a:r>
          </a:p>
          <a:p>
            <a:pPr marL="0" indent="0" algn="just">
              <a:buNone/>
            </a:pPr>
            <a:r>
              <a:rPr lang="es-ES" dirty="0">
                <a:solidFill>
                  <a:schemeClr val="tx1"/>
                </a:solidFill>
              </a:rPr>
              <a:t> </a:t>
            </a:r>
            <a:r>
              <a:rPr lang="es-ES" b="1" dirty="0">
                <a:solidFill>
                  <a:schemeClr val="tx1"/>
                </a:solidFill>
              </a:rPr>
              <a:t>Normas orgánicas: </a:t>
            </a:r>
            <a:r>
              <a:rPr lang="es-ES" dirty="0">
                <a:solidFill>
                  <a:schemeClr val="tx1"/>
                </a:solidFill>
              </a:rPr>
              <a:t>Relativas a la organización del Estado.</a:t>
            </a:r>
          </a:p>
          <a:p>
            <a:pPr marL="0" indent="0" algn="just">
              <a:buNone/>
            </a:pPr>
            <a:r>
              <a:rPr lang="es-ES" dirty="0">
                <a:solidFill>
                  <a:schemeClr val="tx1"/>
                </a:solidFill>
              </a:rPr>
              <a:t> </a:t>
            </a:r>
            <a:r>
              <a:rPr lang="es-ES" b="1" dirty="0">
                <a:solidFill>
                  <a:schemeClr val="tx1"/>
                </a:solidFill>
              </a:rPr>
              <a:t>Normas dogmáticas: </a:t>
            </a:r>
            <a:r>
              <a:rPr lang="es-ES" dirty="0">
                <a:solidFill>
                  <a:schemeClr val="tx1"/>
                </a:solidFill>
              </a:rPr>
              <a:t>En donde se hace la declaración de derechos y libertades. </a:t>
            </a:r>
          </a:p>
        </p:txBody>
      </p:sp>
    </p:spTree>
    <p:extLst>
      <p:ext uri="{BB962C8B-B14F-4D97-AF65-F5344CB8AC3E}">
        <p14:creationId xmlns:p14="http://schemas.microsoft.com/office/powerpoint/2010/main" val="135090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DA428C-6224-46CD-AA29-F7561DB9D2B5}"/>
              </a:ext>
            </a:extLst>
          </p:cNvPr>
          <p:cNvSpPr>
            <a:spLocks noGrp="1"/>
          </p:cNvSpPr>
          <p:nvPr>
            <p:ph type="title"/>
          </p:nvPr>
        </p:nvSpPr>
        <p:spPr>
          <a:xfrm>
            <a:off x="677334" y="609600"/>
            <a:ext cx="8596668" cy="894735"/>
          </a:xfrm>
        </p:spPr>
        <p:txBody>
          <a:bodyPr/>
          <a:lstStyle/>
          <a:p>
            <a:pPr algn="ctr"/>
            <a:r>
              <a:rPr lang="es-ES" dirty="0"/>
              <a:t>Clases de constituciones </a:t>
            </a:r>
            <a:endParaRPr lang="es-CO" dirty="0"/>
          </a:p>
        </p:txBody>
      </p:sp>
      <p:sp>
        <p:nvSpPr>
          <p:cNvPr id="3" name="Marcador de contenido 2">
            <a:extLst>
              <a:ext uri="{FF2B5EF4-FFF2-40B4-BE49-F238E27FC236}">
                <a16:creationId xmlns:a16="http://schemas.microsoft.com/office/drawing/2014/main" id="{08506549-620B-47C8-A359-BFE00A7A3BEF}"/>
              </a:ext>
            </a:extLst>
          </p:cNvPr>
          <p:cNvSpPr>
            <a:spLocks noGrp="1"/>
          </p:cNvSpPr>
          <p:nvPr>
            <p:ph idx="1"/>
          </p:nvPr>
        </p:nvSpPr>
        <p:spPr>
          <a:xfrm>
            <a:off x="677334" y="1504335"/>
            <a:ext cx="8596668" cy="4537027"/>
          </a:xfrm>
        </p:spPr>
        <p:txBody>
          <a:bodyPr>
            <a:normAutofit fontScale="92500" lnSpcReduction="20000"/>
          </a:bodyPr>
          <a:lstStyle/>
          <a:p>
            <a:pPr marL="0" indent="0" algn="ctr">
              <a:buNone/>
            </a:pPr>
            <a:r>
              <a:rPr lang="es-CO" b="0" i="0" dirty="0">
                <a:solidFill>
                  <a:srgbClr val="475262"/>
                </a:solidFill>
                <a:effectLst/>
                <a:highlight>
                  <a:srgbClr val="00FF00"/>
                </a:highlight>
              </a:rPr>
              <a:t>Constitución en sentido formal.</a:t>
            </a:r>
          </a:p>
          <a:p>
            <a:pPr marL="0" indent="0" algn="l">
              <a:buNone/>
            </a:pPr>
            <a:r>
              <a:rPr lang="es-ES" b="0" i="0" dirty="0">
                <a:solidFill>
                  <a:srgbClr val="475262"/>
                </a:solidFill>
                <a:effectLst/>
              </a:rPr>
              <a:t>Es un texto escrito que contienen normas fundamentales del Estado, las relaciones del Estado y la sociedad, el régimen de derechos y deberes de la persona.</a:t>
            </a:r>
          </a:p>
          <a:p>
            <a:pPr marL="0" indent="0" algn="just">
              <a:buNone/>
            </a:pPr>
            <a:r>
              <a:rPr lang="es-ES" b="0" i="0" dirty="0">
                <a:solidFill>
                  <a:srgbClr val="475262"/>
                </a:solidFill>
                <a:effectLst/>
              </a:rPr>
              <a:t>La mayor parte de los países tienen esta clase de Constitución, estos países la utilizan ya que consideran que garantizan la libertad.</a:t>
            </a:r>
          </a:p>
          <a:p>
            <a:pPr marL="0" indent="0" algn="ctr">
              <a:buNone/>
            </a:pPr>
            <a:r>
              <a:rPr lang="es-CO" b="0" i="0" dirty="0">
                <a:solidFill>
                  <a:srgbClr val="475262"/>
                </a:solidFill>
                <a:effectLst/>
                <a:highlight>
                  <a:srgbClr val="00FF00"/>
                </a:highlight>
              </a:rPr>
              <a:t>Constitución en sentido material.</a:t>
            </a:r>
          </a:p>
          <a:p>
            <a:pPr marL="0" indent="0">
              <a:buNone/>
            </a:pPr>
            <a:r>
              <a:rPr lang="es-ES" b="0" i="0" dirty="0">
                <a:solidFill>
                  <a:srgbClr val="475262"/>
                </a:solidFill>
                <a:effectLst/>
              </a:rPr>
              <a:t>Es el conjunto de reglas fundamentales relativas a la organización y a la actividad del estado. De esta constitución hacen parte varías cosas como: Los reglamentos de las cámaras legislativas, los estatutos particulares de las instituciones del estado, los usos y las costumbres. Entre estas últimas se encuentra integrada y determinadas las prácticas políticas.</a:t>
            </a:r>
          </a:p>
          <a:p>
            <a:pPr marL="0" indent="0" algn="ctr">
              <a:buNone/>
            </a:pPr>
            <a:r>
              <a:rPr lang="es-CO" b="0" i="0" dirty="0">
                <a:solidFill>
                  <a:srgbClr val="475262"/>
                </a:solidFill>
                <a:effectLst/>
                <a:highlight>
                  <a:srgbClr val="00FF00"/>
                </a:highlight>
              </a:rPr>
              <a:t>Constitución rígida</a:t>
            </a:r>
            <a:r>
              <a:rPr lang="es-CO" b="0" i="0" dirty="0">
                <a:solidFill>
                  <a:srgbClr val="475262"/>
                </a:solidFill>
                <a:effectLst/>
              </a:rPr>
              <a:t>.</a:t>
            </a:r>
            <a:r>
              <a:rPr lang="es-ES" b="0" i="0" dirty="0">
                <a:solidFill>
                  <a:srgbClr val="475262"/>
                </a:solidFill>
                <a:effectLst/>
              </a:rPr>
              <a:t> </a:t>
            </a:r>
          </a:p>
          <a:p>
            <a:pPr marL="0" indent="0" algn="l">
              <a:buNone/>
            </a:pPr>
            <a:r>
              <a:rPr lang="es-ES" b="0" i="0" dirty="0">
                <a:solidFill>
                  <a:srgbClr val="475262"/>
                </a:solidFill>
                <a:effectLst/>
              </a:rPr>
              <a:t>Para modificarse establecen un procedimiento mas agravado que el procedimiento legislativo ordinario. Asegura la supremacía aunque no permite adaptarla a los cambios, creando con esto tensiones sociales u jurídicas.</a:t>
            </a:r>
          </a:p>
          <a:p>
            <a:pPr marL="0" indent="0" algn="l">
              <a:buNone/>
            </a:pPr>
            <a:r>
              <a:rPr lang="es-ES" b="0" i="0" dirty="0">
                <a:solidFill>
                  <a:srgbClr val="475262"/>
                </a:solidFill>
                <a:effectLst/>
              </a:rPr>
              <a:t>Según el grado de complejidad del mismo se denominan: BIEN RÍGIDAS y BIEN SÚPER RÍGIDAS.</a:t>
            </a:r>
          </a:p>
          <a:p>
            <a:pPr marL="0" indent="0" algn="ctr">
              <a:buNone/>
            </a:pPr>
            <a:endParaRPr lang="es-CO" b="0" i="0" dirty="0">
              <a:solidFill>
                <a:srgbClr val="475262"/>
              </a:solidFill>
              <a:effectLst/>
              <a:latin typeface="RalewayMedium"/>
            </a:endParaRPr>
          </a:p>
          <a:p>
            <a:pPr marL="0" indent="0" algn="ctr">
              <a:buNone/>
            </a:pPr>
            <a:endParaRPr lang="es-CO" b="0" i="0" dirty="0">
              <a:solidFill>
                <a:srgbClr val="475262"/>
              </a:solidFill>
              <a:effectLst/>
              <a:latin typeface="RalewayMedium"/>
            </a:endParaRPr>
          </a:p>
          <a:p>
            <a:pPr marL="0" indent="0" algn="ctr">
              <a:buNone/>
            </a:pPr>
            <a:endParaRPr lang="es-CO" b="0" i="0" dirty="0">
              <a:solidFill>
                <a:srgbClr val="475262"/>
              </a:solidFill>
              <a:effectLst/>
              <a:latin typeface="RalewayMedium"/>
            </a:endParaRPr>
          </a:p>
          <a:p>
            <a:pPr marL="0" indent="0" algn="just">
              <a:buNone/>
            </a:pPr>
            <a:endParaRPr lang="es-ES" b="0" i="0" dirty="0">
              <a:solidFill>
                <a:srgbClr val="475262"/>
              </a:solidFill>
              <a:effectLst/>
              <a:latin typeface="RalewayRegular"/>
            </a:endParaRPr>
          </a:p>
          <a:p>
            <a:pPr algn="just"/>
            <a:endParaRPr lang="es-CO" dirty="0">
              <a:solidFill>
                <a:schemeClr val="tx1"/>
              </a:solidFill>
            </a:endParaRPr>
          </a:p>
        </p:txBody>
      </p:sp>
    </p:spTree>
    <p:extLst>
      <p:ext uri="{BB962C8B-B14F-4D97-AF65-F5344CB8AC3E}">
        <p14:creationId xmlns:p14="http://schemas.microsoft.com/office/powerpoint/2010/main" val="87809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9CD19D-9BDF-451A-9CD1-E98E7CD7DBFA}"/>
              </a:ext>
            </a:extLst>
          </p:cNvPr>
          <p:cNvSpPr>
            <a:spLocks noGrp="1"/>
          </p:cNvSpPr>
          <p:nvPr>
            <p:ph type="title"/>
          </p:nvPr>
        </p:nvSpPr>
        <p:spPr>
          <a:xfrm>
            <a:off x="677334" y="609600"/>
            <a:ext cx="8596668" cy="47625"/>
          </a:xfrm>
        </p:spPr>
        <p:txBody>
          <a:bodyPr>
            <a:normAutofit fontScale="90000"/>
          </a:bodyPr>
          <a:lstStyle/>
          <a:p>
            <a:br>
              <a:rPr lang="es-CO" b="0" i="0" dirty="0">
                <a:solidFill>
                  <a:srgbClr val="475262"/>
                </a:solidFill>
                <a:effectLst/>
                <a:latin typeface="RalewayMedium"/>
              </a:rPr>
            </a:br>
            <a:endParaRPr lang="es-CO" dirty="0"/>
          </a:p>
        </p:txBody>
      </p:sp>
      <p:sp>
        <p:nvSpPr>
          <p:cNvPr id="3" name="Marcador de contenido 2">
            <a:extLst>
              <a:ext uri="{FF2B5EF4-FFF2-40B4-BE49-F238E27FC236}">
                <a16:creationId xmlns:a16="http://schemas.microsoft.com/office/drawing/2014/main" id="{EB11A8B5-604B-495B-BFEE-609392215100}"/>
              </a:ext>
            </a:extLst>
          </p:cNvPr>
          <p:cNvSpPr>
            <a:spLocks noGrp="1"/>
          </p:cNvSpPr>
          <p:nvPr>
            <p:ph idx="1"/>
          </p:nvPr>
        </p:nvSpPr>
        <p:spPr>
          <a:xfrm>
            <a:off x="829734" y="558803"/>
            <a:ext cx="8596668" cy="5659436"/>
          </a:xfrm>
        </p:spPr>
        <p:txBody>
          <a:bodyPr>
            <a:normAutofit fontScale="92500" lnSpcReduction="20000"/>
          </a:bodyPr>
          <a:lstStyle/>
          <a:p>
            <a:pPr marL="0" indent="0" algn="ctr">
              <a:buNone/>
            </a:pPr>
            <a:r>
              <a:rPr lang="es-CO" b="0" i="0" dirty="0">
                <a:solidFill>
                  <a:srgbClr val="475262"/>
                </a:solidFill>
                <a:effectLst/>
                <a:highlight>
                  <a:srgbClr val="00FF00"/>
                </a:highlight>
              </a:rPr>
              <a:t>Constitución Flexible</a:t>
            </a:r>
          </a:p>
          <a:p>
            <a:pPr marL="0" indent="0" algn="l">
              <a:buNone/>
            </a:pPr>
            <a:r>
              <a:rPr lang="es-ES" b="0" i="0" dirty="0">
                <a:solidFill>
                  <a:srgbClr val="475262"/>
                </a:solidFill>
                <a:effectLst/>
              </a:rPr>
              <a:t>Esta Constitución consiste en el que se puede modificar de igual forma o el mismo procedimiento como las leyes ordinarias.</a:t>
            </a:r>
          </a:p>
          <a:p>
            <a:pPr marL="0" indent="0" algn="l">
              <a:buNone/>
            </a:pPr>
            <a:r>
              <a:rPr lang="es-ES" b="0" i="0" dirty="0">
                <a:solidFill>
                  <a:srgbClr val="475262"/>
                </a:solidFill>
                <a:effectLst/>
              </a:rPr>
              <a:t>Por ejemplo: Gran Bretaña, ya que allí las normas constitucionales pueden ser modificadas por el Parlamento a través de una ley ordinaria o por los jueces a través de una nueva jurisprudencia.</a:t>
            </a:r>
          </a:p>
          <a:p>
            <a:pPr marL="0" indent="0" algn="l">
              <a:buNone/>
            </a:pPr>
            <a:r>
              <a:rPr lang="es-ES" b="0" i="0" dirty="0">
                <a:solidFill>
                  <a:srgbClr val="475262"/>
                </a:solidFill>
                <a:effectLst/>
              </a:rPr>
              <a:t>"Cabe anotar que en la actualidad son rígidas casi todas las Constituciones escritas vigentes en el mundo, siendo flexible muy contadas excepciones".</a:t>
            </a:r>
          </a:p>
          <a:p>
            <a:pPr marL="0" indent="0" algn="ctr">
              <a:buNone/>
            </a:pPr>
            <a:r>
              <a:rPr lang="es-CO" b="0" i="0" dirty="0">
                <a:solidFill>
                  <a:srgbClr val="475262"/>
                </a:solidFill>
                <a:effectLst/>
                <a:highlight>
                  <a:srgbClr val="00FF00"/>
                </a:highlight>
              </a:rPr>
              <a:t>Constitución Escrita</a:t>
            </a:r>
          </a:p>
          <a:p>
            <a:pPr marL="0" indent="0" algn="l">
              <a:buNone/>
            </a:pPr>
            <a:r>
              <a:rPr lang="es-ES" b="0" i="0" dirty="0">
                <a:solidFill>
                  <a:srgbClr val="475262"/>
                </a:solidFill>
                <a:effectLst/>
              </a:rPr>
              <a:t>Aquella en la cual las normas que establecen la organización del Estado están contenidas en algún texto o documento, que se considera como ley fundamental o máxima, debe ser un código único.</a:t>
            </a:r>
          </a:p>
          <a:p>
            <a:pPr marL="0" indent="0" algn="l">
              <a:buNone/>
            </a:pPr>
            <a:r>
              <a:rPr lang="es-ES" b="0" i="0" dirty="0">
                <a:solidFill>
                  <a:srgbClr val="475262"/>
                </a:solidFill>
                <a:effectLst/>
              </a:rPr>
              <a:t>"Este documento o código constitucional único, debe ser adoptado formalmente, a través de los procedimientos especiales previstos para el efecto.“</a:t>
            </a:r>
          </a:p>
          <a:p>
            <a:pPr marL="0" indent="0" algn="ctr">
              <a:buNone/>
            </a:pPr>
            <a:r>
              <a:rPr lang="es-CO" b="0" i="0" dirty="0">
                <a:solidFill>
                  <a:srgbClr val="475262"/>
                </a:solidFill>
                <a:effectLst/>
                <a:highlight>
                  <a:srgbClr val="00FF00"/>
                </a:highlight>
              </a:rPr>
              <a:t>Constitución consuetudinaria</a:t>
            </a:r>
          </a:p>
          <a:p>
            <a:pPr marL="0" indent="0" algn="l">
              <a:buNone/>
            </a:pPr>
            <a:r>
              <a:rPr lang="es-ES" b="0" i="0" dirty="0">
                <a:solidFill>
                  <a:srgbClr val="475262"/>
                </a:solidFill>
                <a:effectLst/>
              </a:rPr>
              <a:t>Es el resultado de una mezcla de usos y costumbres sobre la manera de gobernarse, fruto de la idiosincrasia de un pueblo concreto. Suelen estar acompañadas de algún texto escrito de carácter parcial por lo que podemos decir que tienen una pluralidad de fuentes normativas.</a:t>
            </a:r>
          </a:p>
          <a:p>
            <a:pPr marL="0" indent="0" algn="l">
              <a:buNone/>
            </a:pPr>
            <a:r>
              <a:rPr lang="es-ES" b="0" i="0" dirty="0">
                <a:solidFill>
                  <a:srgbClr val="475262"/>
                </a:solidFill>
                <a:effectLst/>
              </a:rPr>
              <a:t>Ejemplo: Constitución Inglesa, Israel y Nueva Zelanda.</a:t>
            </a:r>
            <a:endParaRPr lang="es-CO" b="0" i="0" dirty="0">
              <a:solidFill>
                <a:srgbClr val="475262"/>
              </a:solidFill>
              <a:effectLst/>
            </a:endParaRPr>
          </a:p>
          <a:p>
            <a:pPr marL="0" indent="0" algn="l">
              <a:buNone/>
            </a:pPr>
            <a:endParaRPr lang="es-ES" b="0" i="0" dirty="0">
              <a:solidFill>
                <a:srgbClr val="475262"/>
              </a:solidFill>
              <a:effectLst/>
              <a:latin typeface="RalewayRegular"/>
            </a:endParaRPr>
          </a:p>
          <a:p>
            <a:pPr marL="0" indent="0" algn="ctr">
              <a:buNone/>
            </a:pPr>
            <a:endParaRPr lang="es-CO" b="0" i="0" dirty="0">
              <a:solidFill>
                <a:srgbClr val="475262"/>
              </a:solidFill>
              <a:effectLst/>
              <a:latin typeface="RalewayMedium"/>
            </a:endParaRPr>
          </a:p>
          <a:p>
            <a:endParaRPr lang="es-CO" dirty="0"/>
          </a:p>
        </p:txBody>
      </p:sp>
    </p:spTree>
    <p:extLst>
      <p:ext uri="{BB962C8B-B14F-4D97-AF65-F5344CB8AC3E}">
        <p14:creationId xmlns:p14="http://schemas.microsoft.com/office/powerpoint/2010/main" val="2645308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9CD19D-9BDF-451A-9CD1-E98E7CD7DBFA}"/>
              </a:ext>
            </a:extLst>
          </p:cNvPr>
          <p:cNvSpPr>
            <a:spLocks noGrp="1"/>
          </p:cNvSpPr>
          <p:nvPr>
            <p:ph type="title"/>
          </p:nvPr>
        </p:nvSpPr>
        <p:spPr>
          <a:xfrm>
            <a:off x="677334" y="609600"/>
            <a:ext cx="8596668" cy="47625"/>
          </a:xfrm>
        </p:spPr>
        <p:txBody>
          <a:bodyPr>
            <a:normAutofit fontScale="90000"/>
          </a:bodyPr>
          <a:lstStyle/>
          <a:p>
            <a:br>
              <a:rPr lang="es-CO" b="0" i="0" dirty="0">
                <a:solidFill>
                  <a:srgbClr val="475262"/>
                </a:solidFill>
                <a:effectLst/>
                <a:latin typeface="RalewayMedium"/>
              </a:rPr>
            </a:br>
            <a:endParaRPr lang="es-CO" dirty="0"/>
          </a:p>
        </p:txBody>
      </p:sp>
      <p:sp>
        <p:nvSpPr>
          <p:cNvPr id="3" name="Marcador de contenido 2">
            <a:extLst>
              <a:ext uri="{FF2B5EF4-FFF2-40B4-BE49-F238E27FC236}">
                <a16:creationId xmlns:a16="http://schemas.microsoft.com/office/drawing/2014/main" id="{EB11A8B5-604B-495B-BFEE-609392215100}"/>
              </a:ext>
            </a:extLst>
          </p:cNvPr>
          <p:cNvSpPr>
            <a:spLocks noGrp="1"/>
          </p:cNvSpPr>
          <p:nvPr>
            <p:ph idx="1"/>
          </p:nvPr>
        </p:nvSpPr>
        <p:spPr>
          <a:xfrm>
            <a:off x="801159" y="228600"/>
            <a:ext cx="8596668" cy="5972175"/>
          </a:xfrm>
        </p:spPr>
        <p:txBody>
          <a:bodyPr>
            <a:normAutofit fontScale="32500" lnSpcReduction="20000"/>
          </a:bodyPr>
          <a:lstStyle/>
          <a:p>
            <a:pPr marL="0" indent="0" algn="ctr">
              <a:buNone/>
            </a:pPr>
            <a:r>
              <a:rPr lang="es-CO" sz="4300" b="0" i="0" dirty="0">
                <a:solidFill>
                  <a:srgbClr val="475262"/>
                </a:solidFill>
                <a:effectLst/>
                <a:highlight>
                  <a:srgbClr val="00FF00"/>
                </a:highlight>
              </a:rPr>
              <a:t>Constitución originaria </a:t>
            </a:r>
          </a:p>
          <a:p>
            <a:pPr marL="0" indent="0" algn="l">
              <a:buNone/>
            </a:pPr>
            <a:r>
              <a:rPr lang="es-ES" sz="4300" b="0" i="0" dirty="0">
                <a:solidFill>
                  <a:srgbClr val="475262"/>
                </a:solidFill>
                <a:effectLst/>
              </a:rPr>
              <a:t>Se aquellas que contienen principios originales. Es una Constitución en cuanto establece sistemas de organización y principios filosóficos que nunca se había establecido en algún documento constitucional. Tiene por objetivo el establecimiento de una constitución y comporta un ejercicio pleno del poder político y sus actos son fundacionales ya de que de ellos se establece el orden jurídico.</a:t>
            </a:r>
          </a:p>
          <a:p>
            <a:pPr marL="0" indent="0" algn="ctr">
              <a:buNone/>
            </a:pPr>
            <a:r>
              <a:rPr lang="es-CO" sz="4300" b="0" i="0" dirty="0">
                <a:solidFill>
                  <a:srgbClr val="475262"/>
                </a:solidFill>
                <a:effectLst/>
                <a:highlight>
                  <a:srgbClr val="00FF00"/>
                </a:highlight>
              </a:rPr>
              <a:t>Constitución derivada</a:t>
            </a:r>
          </a:p>
          <a:p>
            <a:pPr marL="0" indent="0" algn="l">
              <a:buNone/>
            </a:pPr>
            <a:r>
              <a:rPr lang="es-ES" sz="4300" b="0" i="0" dirty="0">
                <a:solidFill>
                  <a:srgbClr val="475262"/>
                </a:solidFill>
                <a:effectLst/>
              </a:rPr>
              <a:t>Siguen patrones establecidos por otras constituciones y simplemente se adaptan a las necesidades. Se basa en otra Constitución y por lo tanto toman una realidad ajena.</a:t>
            </a:r>
          </a:p>
          <a:p>
            <a:pPr marL="0" indent="0" algn="l">
              <a:buNone/>
            </a:pPr>
            <a:r>
              <a:rPr lang="es-ES" sz="4300" b="0" i="0" dirty="0" err="1">
                <a:solidFill>
                  <a:srgbClr val="475262"/>
                </a:solidFill>
                <a:effectLst/>
              </a:rPr>
              <a:t>Ej</a:t>
            </a:r>
            <a:r>
              <a:rPr lang="es-ES" sz="4300" b="0" i="0" dirty="0">
                <a:solidFill>
                  <a:srgbClr val="475262"/>
                </a:solidFill>
                <a:effectLst/>
              </a:rPr>
              <a:t>: En América Latina todas las constituciones hechas después de la independencia de España se han basado en la Constitución de los Estados Unidos de 1787 y simplemente se moldearon a la situación del momento.</a:t>
            </a:r>
          </a:p>
          <a:p>
            <a:pPr marL="0" indent="0" algn="ctr">
              <a:buNone/>
            </a:pPr>
            <a:r>
              <a:rPr lang="es-CO" sz="4300" b="0" i="0" dirty="0">
                <a:solidFill>
                  <a:srgbClr val="475262"/>
                </a:solidFill>
                <a:effectLst/>
                <a:highlight>
                  <a:srgbClr val="00FF00"/>
                </a:highlight>
              </a:rPr>
              <a:t>Constitución programática</a:t>
            </a:r>
          </a:p>
          <a:p>
            <a:pPr marL="0" indent="0" algn="ctr">
              <a:buNone/>
            </a:pPr>
            <a:endParaRPr lang="es-CO" sz="4300" b="0" i="0" dirty="0">
              <a:solidFill>
                <a:srgbClr val="475262"/>
              </a:solidFill>
              <a:effectLst/>
              <a:highlight>
                <a:srgbClr val="00FF00"/>
              </a:highlight>
            </a:endParaRPr>
          </a:p>
          <a:p>
            <a:pPr marL="0" indent="0" algn="l">
              <a:buNone/>
            </a:pPr>
            <a:r>
              <a:rPr lang="es-ES" sz="4300" b="0" i="0" dirty="0">
                <a:solidFill>
                  <a:srgbClr val="475262"/>
                </a:solidFill>
                <a:effectLst/>
              </a:rPr>
              <a:t>Las constituciones programáticas son aquellas en las que el aspecto ideológico o filosófico se marca en su estructura y contienen un programa ideológico definido de muy definida proyección.</a:t>
            </a:r>
          </a:p>
          <a:p>
            <a:pPr marL="0" indent="0" algn="l">
              <a:buNone/>
            </a:pPr>
            <a:r>
              <a:rPr lang="es-ES" sz="4300" b="0" i="0" dirty="0">
                <a:solidFill>
                  <a:srgbClr val="475262"/>
                </a:solidFill>
                <a:effectLst/>
              </a:rPr>
              <a:t>Como ejemplos podemos citar la constitución soviética o cubana.</a:t>
            </a:r>
          </a:p>
          <a:p>
            <a:pPr marL="0" indent="0" algn="l">
              <a:buNone/>
            </a:pPr>
            <a:endParaRPr lang="es-ES" sz="4300" b="0" i="0" dirty="0">
              <a:solidFill>
                <a:srgbClr val="475262"/>
              </a:solidFill>
              <a:effectLst/>
            </a:endParaRPr>
          </a:p>
          <a:p>
            <a:pPr marL="0" indent="0" algn="ctr">
              <a:buNone/>
            </a:pPr>
            <a:r>
              <a:rPr lang="es-CO" sz="4300" b="0" i="0" dirty="0">
                <a:solidFill>
                  <a:srgbClr val="475262"/>
                </a:solidFill>
                <a:effectLst/>
                <a:highlight>
                  <a:srgbClr val="00FF00"/>
                </a:highlight>
              </a:rPr>
              <a:t>Constitución Utilitaria</a:t>
            </a:r>
          </a:p>
          <a:p>
            <a:pPr marL="0" indent="0" algn="ctr">
              <a:buNone/>
            </a:pPr>
            <a:endParaRPr lang="es-CO" sz="4300" b="0" i="0" dirty="0">
              <a:solidFill>
                <a:srgbClr val="475262"/>
              </a:solidFill>
              <a:effectLst/>
              <a:highlight>
                <a:srgbClr val="00FF00"/>
              </a:highlight>
            </a:endParaRPr>
          </a:p>
          <a:p>
            <a:pPr marL="0" indent="0" algn="l">
              <a:buNone/>
            </a:pPr>
            <a:r>
              <a:rPr lang="es-ES" sz="4300" b="0" i="0" dirty="0">
                <a:solidFill>
                  <a:srgbClr val="475262"/>
                </a:solidFill>
                <a:effectLst/>
              </a:rPr>
              <a:t>Las constituciones utilitarias son aquellas que son neutrales ya que estas simplemente hacen énfasis en la organización y reglamentación del poder del Estado.</a:t>
            </a:r>
          </a:p>
          <a:p>
            <a:pPr marL="0" indent="0" algn="l">
              <a:buNone/>
            </a:pPr>
            <a:r>
              <a:rPr lang="es-ES" sz="4300" b="0" i="0" dirty="0" err="1">
                <a:solidFill>
                  <a:srgbClr val="475262"/>
                </a:solidFill>
                <a:effectLst/>
              </a:rPr>
              <a:t>Ej</a:t>
            </a:r>
            <a:r>
              <a:rPr lang="es-ES" sz="4300" b="0" i="0" dirty="0">
                <a:solidFill>
                  <a:srgbClr val="475262"/>
                </a:solidFill>
                <a:effectLst/>
              </a:rPr>
              <a:t>: Estado Unidos, en la cual sólo se establecen los principios y directrices jurídicos y políticos del Estado y la sociedad; son cortas en su articulado.</a:t>
            </a:r>
          </a:p>
          <a:p>
            <a:pPr marL="0" indent="0" algn="l">
              <a:buNone/>
            </a:pPr>
            <a:r>
              <a:rPr lang="es-ES" sz="4300" b="0" i="0" dirty="0">
                <a:solidFill>
                  <a:srgbClr val="475262"/>
                </a:solidFill>
                <a:effectLst/>
              </a:rPr>
              <a:t>"SON CONCRETAS"</a:t>
            </a:r>
          </a:p>
          <a:p>
            <a:pPr marL="0" indent="0" algn="l">
              <a:buNone/>
            </a:pPr>
            <a:endParaRPr lang="es-ES" sz="4300" b="0" i="0" dirty="0">
              <a:solidFill>
                <a:srgbClr val="475262"/>
              </a:solidFill>
              <a:effectLst/>
            </a:endParaRPr>
          </a:p>
          <a:p>
            <a:pPr marL="0" indent="0" algn="l">
              <a:buNone/>
            </a:pPr>
            <a:endParaRPr lang="es-ES" sz="4300" b="0" i="0" dirty="0">
              <a:solidFill>
                <a:srgbClr val="475262"/>
              </a:solidFill>
              <a:effectLst/>
            </a:endParaRPr>
          </a:p>
          <a:p>
            <a:pPr marL="0" indent="0" algn="ctr">
              <a:buNone/>
            </a:pPr>
            <a:endParaRPr lang="es-CO" b="0" i="0" dirty="0">
              <a:solidFill>
                <a:srgbClr val="475262"/>
              </a:solidFill>
              <a:effectLst/>
              <a:latin typeface="RalewayMedium"/>
            </a:endParaRPr>
          </a:p>
          <a:p>
            <a:endParaRPr lang="es-CO" dirty="0"/>
          </a:p>
        </p:txBody>
      </p:sp>
    </p:spTree>
    <p:extLst>
      <p:ext uri="{BB962C8B-B14F-4D97-AF65-F5344CB8AC3E}">
        <p14:creationId xmlns:p14="http://schemas.microsoft.com/office/powerpoint/2010/main" val="156620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9CD19D-9BDF-451A-9CD1-E98E7CD7DBFA}"/>
              </a:ext>
            </a:extLst>
          </p:cNvPr>
          <p:cNvSpPr>
            <a:spLocks noGrp="1"/>
          </p:cNvSpPr>
          <p:nvPr>
            <p:ph type="title"/>
          </p:nvPr>
        </p:nvSpPr>
        <p:spPr>
          <a:xfrm>
            <a:off x="677334" y="609600"/>
            <a:ext cx="8596668" cy="47625"/>
          </a:xfrm>
        </p:spPr>
        <p:txBody>
          <a:bodyPr>
            <a:normAutofit fontScale="90000"/>
          </a:bodyPr>
          <a:lstStyle/>
          <a:p>
            <a:br>
              <a:rPr lang="es-CO" b="0" i="0" dirty="0">
                <a:solidFill>
                  <a:srgbClr val="475262"/>
                </a:solidFill>
                <a:effectLst/>
                <a:latin typeface="RalewayMedium"/>
              </a:rPr>
            </a:br>
            <a:endParaRPr lang="es-CO" dirty="0"/>
          </a:p>
        </p:txBody>
      </p:sp>
      <p:sp>
        <p:nvSpPr>
          <p:cNvPr id="3" name="Marcador de contenido 2">
            <a:extLst>
              <a:ext uri="{FF2B5EF4-FFF2-40B4-BE49-F238E27FC236}">
                <a16:creationId xmlns:a16="http://schemas.microsoft.com/office/drawing/2014/main" id="{EB11A8B5-604B-495B-BFEE-609392215100}"/>
              </a:ext>
            </a:extLst>
          </p:cNvPr>
          <p:cNvSpPr>
            <a:spLocks noGrp="1"/>
          </p:cNvSpPr>
          <p:nvPr>
            <p:ph idx="1"/>
          </p:nvPr>
        </p:nvSpPr>
        <p:spPr>
          <a:xfrm>
            <a:off x="801159" y="323851"/>
            <a:ext cx="8596668" cy="5876924"/>
          </a:xfrm>
        </p:spPr>
        <p:txBody>
          <a:bodyPr>
            <a:normAutofit fontScale="85000" lnSpcReduction="10000"/>
          </a:bodyPr>
          <a:lstStyle/>
          <a:p>
            <a:pPr marL="0" indent="0" algn="ctr">
              <a:buNone/>
            </a:pPr>
            <a:r>
              <a:rPr lang="es-CO" b="0" i="0" dirty="0">
                <a:solidFill>
                  <a:srgbClr val="475262"/>
                </a:solidFill>
                <a:effectLst/>
                <a:highlight>
                  <a:srgbClr val="00FF00"/>
                </a:highlight>
              </a:rPr>
              <a:t>Constitución normativa</a:t>
            </a:r>
          </a:p>
          <a:p>
            <a:pPr marL="0" indent="0">
              <a:buNone/>
            </a:pPr>
            <a:r>
              <a:rPr lang="es-ES" b="0" i="0" dirty="0">
                <a:solidFill>
                  <a:srgbClr val="475262"/>
                </a:solidFill>
                <a:effectLst/>
              </a:rPr>
              <a:t>Es aquella que realmente es cumplida por sus destinatarios. "Si se cumple en la realidad".</a:t>
            </a:r>
          </a:p>
          <a:p>
            <a:pPr marL="0" indent="0">
              <a:buNone/>
            </a:pPr>
            <a:r>
              <a:rPr lang="es-ES" b="0" i="0" dirty="0">
                <a:solidFill>
                  <a:srgbClr val="475262"/>
                </a:solidFill>
                <a:effectLst/>
              </a:rPr>
              <a:t>Ejemplo gráfico: MAGNÍFICO TRAJE QUE NOS HA HECHO UN BUEN SASTRE Y QUE NOS QUEDA DIVINAMENTE.</a:t>
            </a:r>
          </a:p>
          <a:p>
            <a:pPr marL="0" indent="0" algn="ctr">
              <a:buNone/>
            </a:pPr>
            <a:r>
              <a:rPr lang="es-CO" b="0" i="0" dirty="0">
                <a:solidFill>
                  <a:srgbClr val="475262"/>
                </a:solidFill>
                <a:effectLst/>
                <a:highlight>
                  <a:srgbClr val="00FF00"/>
                </a:highlight>
              </a:rPr>
              <a:t>Constituciones nominales.</a:t>
            </a:r>
          </a:p>
          <a:p>
            <a:pPr marL="0" indent="0" algn="l">
              <a:buNone/>
            </a:pPr>
            <a:r>
              <a:rPr lang="es-ES" b="0" i="0" dirty="0">
                <a:solidFill>
                  <a:srgbClr val="475262"/>
                </a:solidFill>
                <a:effectLst/>
              </a:rPr>
              <a:t>Alude a la existencia de un documento escrito denominado “constitución”, que a pesar de reconocer derechos y límites al ejercicio del poder, en la práctica no es aplicable, o su exigibilidad judicial o no a los poderes públicos y privados es nula.</a:t>
            </a:r>
          </a:p>
          <a:p>
            <a:pPr marL="0" indent="0" algn="l">
              <a:buNone/>
            </a:pPr>
            <a:r>
              <a:rPr lang="es-ES" b="0" i="0" dirty="0">
                <a:solidFill>
                  <a:srgbClr val="475262"/>
                </a:solidFill>
                <a:effectLst/>
              </a:rPr>
              <a:t>La Constitución Nominal es aquella que no se cumple lo que establece. Por ejemplo todas las constituciones de Sudamérica.</a:t>
            </a:r>
          </a:p>
          <a:p>
            <a:pPr marL="0" indent="0" algn="l">
              <a:buNone/>
            </a:pPr>
            <a:r>
              <a:rPr lang="es-ES" b="0" i="0" dirty="0">
                <a:solidFill>
                  <a:srgbClr val="475262"/>
                </a:solidFill>
                <a:effectLst/>
              </a:rPr>
              <a:t>Cuando hay una completa ruptura entre la norma fundamental y la sociedad"</a:t>
            </a:r>
          </a:p>
          <a:p>
            <a:pPr marL="0" indent="0" algn="l">
              <a:buNone/>
            </a:pPr>
            <a:r>
              <a:rPr lang="es-ES" b="0" i="0" dirty="0">
                <a:solidFill>
                  <a:srgbClr val="475262"/>
                </a:solidFill>
                <a:effectLst/>
              </a:rPr>
              <a:t>Cuando en la constitución está establecido un concepto ideológico pero en la realidad no se aplica porque no hay</a:t>
            </a:r>
          </a:p>
          <a:p>
            <a:pPr marL="0" indent="0" algn="l">
              <a:buNone/>
            </a:pPr>
            <a:r>
              <a:rPr lang="es-ES" b="0" i="0" dirty="0">
                <a:solidFill>
                  <a:srgbClr val="475262"/>
                </a:solidFill>
                <a:effectLst/>
              </a:rPr>
              <a:t>suficiente madures política.</a:t>
            </a:r>
          </a:p>
          <a:p>
            <a:pPr marL="0" indent="0" algn="ctr">
              <a:buNone/>
            </a:pPr>
            <a:r>
              <a:rPr lang="es-CO" b="0" i="0" dirty="0">
                <a:solidFill>
                  <a:srgbClr val="475262"/>
                </a:solidFill>
                <a:effectLst/>
                <a:highlight>
                  <a:srgbClr val="00FF00"/>
                </a:highlight>
              </a:rPr>
              <a:t>Constitución semántica</a:t>
            </a:r>
          </a:p>
          <a:p>
            <a:pPr marL="0" indent="0" algn="l">
              <a:buNone/>
            </a:pPr>
            <a:r>
              <a:rPr lang="es-ES" b="0" i="0" dirty="0">
                <a:solidFill>
                  <a:srgbClr val="475262"/>
                </a:solidFill>
                <a:effectLst/>
              </a:rPr>
              <a:t>Cuando no es completamente cumplida por sus destinatarios debido a razones políticas, sociales o culturales.</a:t>
            </a:r>
          </a:p>
          <a:p>
            <a:pPr marL="0" indent="0" algn="l">
              <a:buNone/>
            </a:pPr>
            <a:r>
              <a:rPr lang="es-ES" b="0" i="0" dirty="0">
                <a:solidFill>
                  <a:srgbClr val="475262"/>
                </a:solidFill>
                <a:effectLst/>
              </a:rPr>
              <a:t>Son aquellas que se promulgan para engañar sobre el desarrollo de los procesos del poder que se desenvuelven en la práctica, son extramuros de la constitución. Todos los países necesitan una constitución para presentarse ante la comunidad internacional pero no existe intención de cumplirlas.</a:t>
            </a:r>
          </a:p>
          <a:p>
            <a:pPr marL="0" indent="0" algn="ctr">
              <a:buNone/>
            </a:pPr>
            <a:endParaRPr lang="es-CO" b="0" i="0" dirty="0">
              <a:solidFill>
                <a:srgbClr val="475262"/>
              </a:solidFill>
              <a:effectLst/>
            </a:endParaRPr>
          </a:p>
          <a:p>
            <a:pPr marL="0" indent="0" algn="l">
              <a:buNone/>
            </a:pPr>
            <a:endParaRPr lang="es-ES" b="0" i="0" dirty="0">
              <a:solidFill>
                <a:srgbClr val="475262"/>
              </a:solidFill>
              <a:effectLst/>
            </a:endParaRPr>
          </a:p>
          <a:p>
            <a:pPr marL="0" indent="0" algn="l">
              <a:buNone/>
            </a:pPr>
            <a:endParaRPr lang="es-ES" b="0" i="0" dirty="0">
              <a:solidFill>
                <a:srgbClr val="475262"/>
              </a:solidFill>
              <a:effectLst/>
              <a:latin typeface="RalewayRegular"/>
            </a:endParaRPr>
          </a:p>
          <a:p>
            <a:pPr marL="0" indent="0" algn="ctr">
              <a:buNone/>
            </a:pPr>
            <a:endParaRPr lang="es-CO" b="0" i="0" dirty="0">
              <a:solidFill>
                <a:srgbClr val="475262"/>
              </a:solidFill>
              <a:effectLst/>
              <a:latin typeface="RalewayMedium"/>
            </a:endParaRPr>
          </a:p>
          <a:p>
            <a:endParaRPr lang="es-CO" dirty="0"/>
          </a:p>
        </p:txBody>
      </p:sp>
    </p:spTree>
    <p:extLst>
      <p:ext uri="{BB962C8B-B14F-4D97-AF65-F5344CB8AC3E}">
        <p14:creationId xmlns:p14="http://schemas.microsoft.com/office/powerpoint/2010/main" val="173607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F4C15-A9F4-442F-AEB4-4B6DEAEF2D40}"/>
              </a:ext>
            </a:extLst>
          </p:cNvPr>
          <p:cNvSpPr>
            <a:spLocks noGrp="1"/>
          </p:cNvSpPr>
          <p:nvPr>
            <p:ph type="title"/>
          </p:nvPr>
        </p:nvSpPr>
        <p:spPr>
          <a:xfrm>
            <a:off x="677334" y="609600"/>
            <a:ext cx="8596668" cy="1000125"/>
          </a:xfrm>
        </p:spPr>
        <p:txBody>
          <a:bodyPr>
            <a:normAutofit fontScale="90000"/>
          </a:bodyPr>
          <a:lstStyle/>
          <a:p>
            <a:pPr algn="ctr"/>
            <a:r>
              <a:rPr lang="es-ES" dirty="0">
                <a:latin typeface="+mn-lt"/>
              </a:rPr>
              <a:t>Según la cuota de poder que se le otorga al Estado</a:t>
            </a:r>
            <a:endParaRPr lang="es-CO" dirty="0">
              <a:latin typeface="+mn-lt"/>
            </a:endParaRPr>
          </a:p>
        </p:txBody>
      </p:sp>
      <p:sp>
        <p:nvSpPr>
          <p:cNvPr id="3" name="Marcador de contenido 2">
            <a:extLst>
              <a:ext uri="{FF2B5EF4-FFF2-40B4-BE49-F238E27FC236}">
                <a16:creationId xmlns:a16="http://schemas.microsoft.com/office/drawing/2014/main" id="{E9C808F2-E146-4415-A92B-C8D5574BB51F}"/>
              </a:ext>
            </a:extLst>
          </p:cNvPr>
          <p:cNvSpPr>
            <a:spLocks noGrp="1"/>
          </p:cNvSpPr>
          <p:nvPr>
            <p:ph idx="1"/>
          </p:nvPr>
        </p:nvSpPr>
        <p:spPr>
          <a:xfrm>
            <a:off x="677334" y="1800225"/>
            <a:ext cx="8596668" cy="4241137"/>
          </a:xfrm>
        </p:spPr>
        <p:txBody>
          <a:bodyPr>
            <a:noAutofit/>
          </a:bodyPr>
          <a:lstStyle/>
          <a:p>
            <a:pPr marL="0" indent="0">
              <a:buNone/>
            </a:pPr>
            <a:r>
              <a:rPr lang="es-ES" sz="1600" b="1" dirty="0">
                <a:highlight>
                  <a:srgbClr val="00FF00"/>
                </a:highlight>
              </a:rPr>
              <a:t>Totalitarias :</a:t>
            </a:r>
            <a:r>
              <a:rPr lang="es-ES" sz="1600" dirty="0">
                <a:highlight>
                  <a:srgbClr val="00FF00"/>
                </a:highlight>
              </a:rPr>
              <a:t> </a:t>
            </a:r>
            <a:r>
              <a:rPr lang="es-ES" sz="1600" dirty="0"/>
              <a:t>con sistema de partido único.</a:t>
            </a:r>
          </a:p>
          <a:p>
            <a:pPr marL="0" indent="0">
              <a:buNone/>
            </a:pPr>
            <a:r>
              <a:rPr lang="es-ES" sz="1600" b="1" dirty="0">
                <a:highlight>
                  <a:srgbClr val="00FF00"/>
                </a:highlight>
              </a:rPr>
              <a:t>Autoritarias:</a:t>
            </a:r>
            <a:r>
              <a:rPr lang="es-ES" sz="1600" dirty="0"/>
              <a:t> fuerte concentración del estado.</a:t>
            </a:r>
          </a:p>
          <a:p>
            <a:pPr marL="0" indent="0">
              <a:buNone/>
            </a:pPr>
            <a:r>
              <a:rPr lang="es-ES" sz="1600" dirty="0">
                <a:highlight>
                  <a:srgbClr val="00FF00"/>
                </a:highlight>
              </a:rPr>
              <a:t>Poder moderado: </a:t>
            </a:r>
            <a:r>
              <a:rPr lang="es-ES" sz="1600" dirty="0"/>
              <a:t>Reconocen un amplio espectro de derechos individuales, sin perjuicio de restricciones en casos de emergencia pero encuadrando esas limitaciones según pautas de razonabilidad. </a:t>
            </a:r>
          </a:p>
          <a:p>
            <a:pPr marL="0" indent="0" algn="ctr">
              <a:buNone/>
            </a:pPr>
            <a:r>
              <a:rPr lang="es-ES" sz="1600" b="1" dirty="0">
                <a:highlight>
                  <a:srgbClr val="00FF00"/>
                </a:highlight>
              </a:rPr>
              <a:t>SEGUN SU EXTENCION </a:t>
            </a:r>
          </a:p>
          <a:p>
            <a:pPr marL="0" indent="0">
              <a:buNone/>
            </a:pPr>
            <a:r>
              <a:rPr lang="es-ES" sz="1600" b="1" dirty="0">
                <a:highlight>
                  <a:srgbClr val="00FF00"/>
                </a:highlight>
              </a:rPr>
              <a:t>Cortas:</a:t>
            </a:r>
            <a:r>
              <a:rPr lang="es-CO" sz="1600" dirty="0">
                <a:highlight>
                  <a:srgbClr val="00FF00"/>
                </a:highlight>
              </a:rPr>
              <a:t> </a:t>
            </a:r>
            <a:r>
              <a:rPr lang="es-CO" sz="1600" dirty="0"/>
              <a:t>Contenido puntual y esquemático</a:t>
            </a:r>
            <a:endParaRPr lang="es-ES" sz="1600" dirty="0"/>
          </a:p>
          <a:p>
            <a:pPr marL="0" indent="0">
              <a:buNone/>
            </a:pPr>
            <a:r>
              <a:rPr lang="es-ES" sz="1600" b="1" dirty="0">
                <a:highlight>
                  <a:srgbClr val="00FF00"/>
                </a:highlight>
              </a:rPr>
              <a:t>Extensas:</a:t>
            </a:r>
            <a:r>
              <a:rPr lang="es-ES" sz="1600" dirty="0">
                <a:highlight>
                  <a:srgbClr val="00FF00"/>
                </a:highlight>
              </a:rPr>
              <a:t> </a:t>
            </a:r>
            <a:r>
              <a:rPr lang="es-ES" sz="1600" dirty="0"/>
              <a:t>Desnaturaliza su misión en razón la cantidad de reglas que le dan rigidez e impiden su reforma y actualización</a:t>
            </a:r>
          </a:p>
          <a:p>
            <a:pPr marL="0" indent="0">
              <a:buNone/>
            </a:pPr>
            <a:r>
              <a:rPr lang="es-ES" sz="1600" b="1" dirty="0">
                <a:highlight>
                  <a:srgbClr val="00FF00"/>
                </a:highlight>
              </a:rPr>
              <a:t>Codificadas:</a:t>
            </a:r>
            <a:r>
              <a:rPr lang="es-CO" sz="1600" b="1" dirty="0">
                <a:highlight>
                  <a:srgbClr val="00FF00"/>
                </a:highlight>
              </a:rPr>
              <a:t> </a:t>
            </a:r>
            <a:r>
              <a:rPr lang="es-CO" sz="1600" dirty="0"/>
              <a:t>Tratan de contener toda la materia constitucional principal</a:t>
            </a:r>
            <a:endParaRPr lang="es-ES" sz="1600" dirty="0"/>
          </a:p>
          <a:p>
            <a:pPr marL="0" indent="0">
              <a:buNone/>
            </a:pPr>
            <a:r>
              <a:rPr lang="es-ES" sz="1600" b="1" dirty="0">
                <a:highlight>
                  <a:srgbClr val="00FF00"/>
                </a:highlight>
              </a:rPr>
              <a:t>NO codificadas:</a:t>
            </a:r>
            <a:r>
              <a:rPr lang="es-CO" sz="1600" b="1" dirty="0">
                <a:highlight>
                  <a:srgbClr val="00FF00"/>
                </a:highlight>
              </a:rPr>
              <a:t> </a:t>
            </a:r>
            <a:r>
              <a:rPr lang="es-CO" sz="1600" dirty="0"/>
              <a:t>Consuetudinarias.</a:t>
            </a:r>
          </a:p>
          <a:p>
            <a:pPr marL="0" indent="0">
              <a:buNone/>
            </a:pPr>
            <a:r>
              <a:rPr lang="es-CO" sz="1600" b="1" dirty="0">
                <a:highlight>
                  <a:srgbClr val="00FF00"/>
                </a:highlight>
              </a:rPr>
              <a:t>Intermedias:</a:t>
            </a:r>
            <a:r>
              <a:rPr lang="es-ES" sz="1600" dirty="0">
                <a:highlight>
                  <a:srgbClr val="00FF00"/>
                </a:highlight>
              </a:rPr>
              <a:t> </a:t>
            </a:r>
            <a:r>
              <a:rPr lang="es-ES" sz="1600" dirty="0"/>
              <a:t>Inician su existencia como codificadas pero incorporan apéndices que alteran su fisonomía inicial. </a:t>
            </a:r>
            <a:endParaRPr lang="es-CO" sz="1600" dirty="0"/>
          </a:p>
        </p:txBody>
      </p:sp>
    </p:spTree>
    <p:extLst>
      <p:ext uri="{BB962C8B-B14F-4D97-AF65-F5344CB8AC3E}">
        <p14:creationId xmlns:p14="http://schemas.microsoft.com/office/powerpoint/2010/main" val="2830629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3E5A8-A826-40B4-82E8-92F78B725537}"/>
              </a:ext>
            </a:extLst>
          </p:cNvPr>
          <p:cNvSpPr>
            <a:spLocks noGrp="1"/>
          </p:cNvSpPr>
          <p:nvPr>
            <p:ph type="title"/>
          </p:nvPr>
        </p:nvSpPr>
        <p:spPr>
          <a:xfrm>
            <a:off x="677334" y="609600"/>
            <a:ext cx="8596668" cy="561975"/>
          </a:xfrm>
        </p:spPr>
        <p:txBody>
          <a:bodyPr>
            <a:normAutofit/>
          </a:bodyPr>
          <a:lstStyle/>
          <a:p>
            <a:pPr algn="ctr"/>
            <a:r>
              <a:rPr lang="es-ES" sz="2400" dirty="0"/>
              <a:t>Reformas constitucionales y neoliberalismo</a:t>
            </a:r>
            <a:endParaRPr lang="es-CO" sz="2400" dirty="0"/>
          </a:p>
        </p:txBody>
      </p:sp>
      <p:sp>
        <p:nvSpPr>
          <p:cNvPr id="3" name="Marcador de contenido 2">
            <a:extLst>
              <a:ext uri="{FF2B5EF4-FFF2-40B4-BE49-F238E27FC236}">
                <a16:creationId xmlns:a16="http://schemas.microsoft.com/office/drawing/2014/main" id="{D13CC30B-0FD4-4AA6-812F-1AECA5BC2327}"/>
              </a:ext>
            </a:extLst>
          </p:cNvPr>
          <p:cNvSpPr>
            <a:spLocks noGrp="1"/>
          </p:cNvSpPr>
          <p:nvPr>
            <p:ph idx="1"/>
          </p:nvPr>
        </p:nvSpPr>
        <p:spPr>
          <a:xfrm>
            <a:off x="677334" y="1428751"/>
            <a:ext cx="8596668" cy="4612612"/>
          </a:xfrm>
        </p:spPr>
        <p:txBody>
          <a:bodyPr>
            <a:normAutofit fontScale="92500" lnSpcReduction="10000"/>
          </a:bodyPr>
          <a:lstStyle/>
          <a:p>
            <a:pPr marL="0" indent="0">
              <a:buNone/>
            </a:pPr>
            <a:r>
              <a:rPr lang="es-ES" b="0" i="0" dirty="0">
                <a:solidFill>
                  <a:srgbClr val="202124"/>
                </a:solidFill>
                <a:effectLst/>
              </a:rPr>
              <a:t>La </a:t>
            </a:r>
            <a:r>
              <a:rPr lang="es-ES" b="1" i="0" dirty="0">
                <a:solidFill>
                  <a:srgbClr val="202124"/>
                </a:solidFill>
                <a:effectLst/>
              </a:rPr>
              <a:t>Reforma Constitucional</a:t>
            </a:r>
            <a:r>
              <a:rPr lang="es-ES" b="0" i="0" dirty="0">
                <a:solidFill>
                  <a:srgbClr val="202124"/>
                </a:solidFill>
                <a:effectLst/>
              </a:rPr>
              <a:t> tiene por objeto una revisión parcial de esta Constitución y la sustitución de una o varias de sus normas que no modifiquen la estructura y principios fundamentales del texto </a:t>
            </a:r>
            <a:r>
              <a:rPr lang="es-ES" b="1" i="0" dirty="0">
                <a:solidFill>
                  <a:srgbClr val="202124"/>
                </a:solidFill>
                <a:effectLst/>
              </a:rPr>
              <a:t>Constitucional</a:t>
            </a:r>
            <a:r>
              <a:rPr lang="es-ES" b="0" i="0" dirty="0">
                <a:solidFill>
                  <a:srgbClr val="202124"/>
                </a:solidFill>
                <a:effectLst/>
              </a:rPr>
              <a:t>.</a:t>
            </a:r>
          </a:p>
          <a:p>
            <a:pPr marL="0" indent="0">
              <a:buNone/>
            </a:pPr>
            <a:r>
              <a:rPr lang="es-ES" dirty="0">
                <a:solidFill>
                  <a:srgbClr val="202124"/>
                </a:solidFill>
              </a:rPr>
              <a:t>Neoliberalismo: El</a:t>
            </a:r>
            <a:r>
              <a:rPr lang="es-ES" b="0" i="0" dirty="0">
                <a:solidFill>
                  <a:srgbClr val="202122"/>
                </a:solidFill>
                <a:effectLst/>
              </a:rPr>
              <a:t> </a:t>
            </a:r>
            <a:r>
              <a:rPr lang="es-ES" b="1" i="0" dirty="0">
                <a:solidFill>
                  <a:srgbClr val="202122"/>
                </a:solidFill>
                <a:effectLst/>
              </a:rPr>
              <a:t>neoliberalismo</a:t>
            </a:r>
            <a:r>
              <a:rPr lang="es-ES" b="0" i="0" dirty="0">
                <a:solidFill>
                  <a:srgbClr val="202122"/>
                </a:solidFill>
                <a:effectLst/>
              </a:rPr>
              <a:t> es una «teoría política y económica que tiende a reducir al mínimo la intervención del estado.</a:t>
            </a:r>
          </a:p>
          <a:p>
            <a:pPr marL="0" indent="0">
              <a:buNone/>
            </a:pPr>
            <a:r>
              <a:rPr lang="es-ES" b="0" i="0" dirty="0">
                <a:solidFill>
                  <a:srgbClr val="000000"/>
                </a:solidFill>
                <a:effectLst/>
              </a:rPr>
              <a:t>En el caso de Colombia, </a:t>
            </a:r>
            <a:r>
              <a:rPr lang="es-ES" b="1" i="0" dirty="0">
                <a:solidFill>
                  <a:srgbClr val="000000"/>
                </a:solidFill>
                <a:effectLst/>
              </a:rPr>
              <a:t>nuestra Constitución ha sufrido 41 modificaciones o reformas</a:t>
            </a:r>
            <a:r>
              <a:rPr lang="es-ES" b="0" i="0" dirty="0">
                <a:solidFill>
                  <a:srgbClr val="000000"/>
                </a:solidFill>
                <a:effectLst/>
              </a:rPr>
              <a:t>, siendo la última en el año 1991.</a:t>
            </a:r>
            <a:endParaRPr lang="es-ES" dirty="0">
              <a:solidFill>
                <a:srgbClr val="202122"/>
              </a:solidFill>
            </a:endParaRPr>
          </a:p>
          <a:p>
            <a:pPr marL="0" indent="0">
              <a:buNone/>
            </a:pPr>
            <a:r>
              <a:rPr lang="es-ES" b="0" i="0" dirty="0">
                <a:solidFill>
                  <a:srgbClr val="000000"/>
                </a:solidFill>
                <a:effectLst/>
              </a:rPr>
              <a:t>una reforma a la Constitución Nacional </a:t>
            </a:r>
            <a:r>
              <a:rPr lang="es-ES" b="1" i="0" dirty="0">
                <a:solidFill>
                  <a:srgbClr val="000000"/>
                </a:solidFill>
                <a:effectLst/>
              </a:rPr>
              <a:t>supone la modificación de un estado</a:t>
            </a:r>
            <a:r>
              <a:rPr lang="es-ES" b="0" i="0" dirty="0">
                <a:solidFill>
                  <a:srgbClr val="000000"/>
                </a:solidFill>
                <a:effectLst/>
              </a:rPr>
              <a:t>. Aquí, se revisará parcialmente en la Carta Magna varios artículos para que sean modificados, previo a esto, un procedimiento riguroso que debe llevarse minuciosamente con el fin de que dicha reforma </a:t>
            </a:r>
            <a:r>
              <a:rPr lang="es-ES" b="1" i="0" dirty="0">
                <a:solidFill>
                  <a:srgbClr val="000000"/>
                </a:solidFill>
                <a:effectLst/>
              </a:rPr>
              <a:t>no afecte las garantías y derechos inherentes a la persona.</a:t>
            </a:r>
          </a:p>
          <a:p>
            <a:pPr marL="0" indent="0" algn="just">
              <a:buNone/>
            </a:pPr>
            <a:r>
              <a:rPr lang="es-ES" b="0" i="0" dirty="0">
                <a:solidFill>
                  <a:srgbClr val="000000"/>
                </a:solidFill>
                <a:effectLst/>
              </a:rPr>
              <a:t>Es así como la misma constitución de Colombia establece su propio mecanismo de reforma, su propio procedimiento y los sujetos que tienen iniciativa para iniciar la reforma siempre y cuando no se violen ninguno de los artículos antes señalados.</a:t>
            </a:r>
            <a:br>
              <a:rPr lang="es-ES" b="0" i="0" dirty="0">
                <a:solidFill>
                  <a:srgbClr val="FFFFFF"/>
                </a:solidFill>
                <a:effectLst/>
              </a:rPr>
            </a:br>
            <a:endParaRPr lang="es-ES" b="0" i="0" dirty="0">
              <a:solidFill>
                <a:srgbClr val="202122"/>
              </a:solidFill>
              <a:effectLst/>
            </a:endParaRPr>
          </a:p>
        </p:txBody>
      </p:sp>
    </p:spTree>
    <p:extLst>
      <p:ext uri="{BB962C8B-B14F-4D97-AF65-F5344CB8AC3E}">
        <p14:creationId xmlns:p14="http://schemas.microsoft.com/office/powerpoint/2010/main" val="2374173971"/>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294</TotalTime>
  <Words>1565</Words>
  <Application>Microsoft Office PowerPoint</Application>
  <PresentationFormat>Panorámica</PresentationFormat>
  <Paragraphs>98</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RalewayMedium</vt:lpstr>
      <vt:lpstr>RalewayRegular</vt:lpstr>
      <vt:lpstr>Trebuchet MS</vt:lpstr>
      <vt:lpstr>Wingdings 3</vt:lpstr>
      <vt:lpstr>Faceta</vt:lpstr>
      <vt:lpstr>Presentación de PowerPoint</vt:lpstr>
      <vt:lpstr>El control constitucional en América Latina </vt:lpstr>
      <vt:lpstr>QUE ES CONSTITUCION </vt:lpstr>
      <vt:lpstr>Clases de constituciones </vt:lpstr>
      <vt:lpstr> </vt:lpstr>
      <vt:lpstr> </vt:lpstr>
      <vt:lpstr> </vt:lpstr>
      <vt:lpstr>Según la cuota de poder que se le otorga al Estado</vt:lpstr>
      <vt:lpstr>Reformas constitucionales y neoliberalismo</vt:lpstr>
      <vt:lpstr>Fundamentos políticos de algunas constituciones latinoamericanas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control constitucional en América Latina</dc:title>
  <dc:creator>Cristina</dc:creator>
  <cp:lastModifiedBy>Cristina</cp:lastModifiedBy>
  <cp:revision>16</cp:revision>
  <dcterms:created xsi:type="dcterms:W3CDTF">2022-03-22T19:54:55Z</dcterms:created>
  <dcterms:modified xsi:type="dcterms:W3CDTF">2022-03-24T13:39:27Z</dcterms:modified>
</cp:coreProperties>
</file>