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5" d="100"/>
          <a:sy n="65" d="100"/>
        </p:scale>
        <p:origin x="724"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B07E7F-7DEA-480B-ADCF-7224F2459C10}"/>
              </a:ext>
            </a:extLst>
          </p:cNvPr>
          <p:cNvSpPr>
            <a:spLocks noGrp="1"/>
          </p:cNvSpPr>
          <p:nvPr>
            <p:ph type="ctrTitle"/>
          </p:nvPr>
        </p:nvSpPr>
        <p:spPr>
          <a:xfrm>
            <a:off x="1507067" y="1019176"/>
            <a:ext cx="7766936" cy="1153753"/>
          </a:xfrm>
        </p:spPr>
        <p:txBody>
          <a:bodyPr/>
          <a:lstStyle/>
          <a:p>
            <a:pPr algn="ctr"/>
            <a:r>
              <a:rPr lang="es-ES" sz="3600" dirty="0">
                <a:cs typeface="Arial" panose="020B0604020202020204" pitchFamily="34" charset="0"/>
              </a:rPr>
              <a:t>El control constitucional en América Latina </a:t>
            </a:r>
            <a:endParaRPr lang="es-CO" sz="3600" dirty="0">
              <a:cs typeface="Arial" panose="020B0604020202020204" pitchFamily="34" charset="0"/>
            </a:endParaRPr>
          </a:p>
        </p:txBody>
      </p:sp>
      <p:sp>
        <p:nvSpPr>
          <p:cNvPr id="3" name="Subtítulo 2">
            <a:extLst>
              <a:ext uri="{FF2B5EF4-FFF2-40B4-BE49-F238E27FC236}">
                <a16:creationId xmlns:a16="http://schemas.microsoft.com/office/drawing/2014/main" id="{BECA89E5-FF85-485B-9460-7736E528BE0D}"/>
              </a:ext>
            </a:extLst>
          </p:cNvPr>
          <p:cNvSpPr>
            <a:spLocks noGrp="1"/>
          </p:cNvSpPr>
          <p:nvPr>
            <p:ph type="subTitle" idx="1"/>
          </p:nvPr>
        </p:nvSpPr>
        <p:spPr>
          <a:xfrm>
            <a:off x="1507067" y="2566219"/>
            <a:ext cx="7766936" cy="2581514"/>
          </a:xfrm>
        </p:spPr>
        <p:txBody>
          <a:bodyPr>
            <a:normAutofit fontScale="47500" lnSpcReduction="20000"/>
          </a:bodyPr>
          <a:lstStyle/>
          <a:p>
            <a:pPr algn="l"/>
            <a:r>
              <a:rPr lang="es-ES" sz="3700" dirty="0">
                <a:cs typeface="Arial" panose="020B0604020202020204" pitchFamily="34" charset="0"/>
              </a:rPr>
              <a:t>Los estados latinoamericanos han imitado las formas constitucionales europeas y mas aun las estadounidenses y basados en la carta magna de 1.215</a:t>
            </a:r>
          </a:p>
          <a:p>
            <a:pPr algn="l"/>
            <a:r>
              <a:rPr lang="es-ES" sz="3700" dirty="0">
                <a:cs typeface="Arial" panose="020B0604020202020204" pitchFamily="34" charset="0"/>
              </a:rPr>
              <a:t>La constitución tiene 2 acepciones en sentido, material e intangible nos remite a la esencia de ese mismo la primera invoca su espíritu y razón de ser y la segunda da cuenta de las partes que lo componen por lo cual se le debe agregar la pablara </a:t>
            </a:r>
            <a:r>
              <a:rPr lang="es-ES" sz="3700" b="1" dirty="0">
                <a:cs typeface="Arial" panose="020B0604020202020204" pitchFamily="34" charset="0"/>
              </a:rPr>
              <a:t>POLITICA</a:t>
            </a:r>
            <a:r>
              <a:rPr lang="es-ES" sz="3700" dirty="0">
                <a:cs typeface="Arial" panose="020B0604020202020204" pitchFamily="34" charset="0"/>
              </a:rPr>
              <a:t> para indicar que representa la voluntad del pueblo.</a:t>
            </a:r>
          </a:p>
          <a:p>
            <a:pPr algn="l"/>
            <a:r>
              <a:rPr lang="es-ES" sz="3700" dirty="0">
                <a:cs typeface="Arial" panose="020B0604020202020204" pitchFamily="34" charset="0"/>
              </a:rPr>
              <a:t>La constitución organiza el estado y reúne las normas básicas para la organización del estado </a:t>
            </a:r>
          </a:p>
          <a:p>
            <a:endParaRPr lang="es-CO" dirty="0"/>
          </a:p>
        </p:txBody>
      </p:sp>
    </p:spTree>
    <p:extLst>
      <p:ext uri="{BB962C8B-B14F-4D97-AF65-F5344CB8AC3E}">
        <p14:creationId xmlns:p14="http://schemas.microsoft.com/office/powerpoint/2010/main" val="924059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86931-2DE5-4660-AE14-1E17A88D67B4}"/>
              </a:ext>
            </a:extLst>
          </p:cNvPr>
          <p:cNvSpPr>
            <a:spLocks noGrp="1"/>
          </p:cNvSpPr>
          <p:nvPr>
            <p:ph type="title"/>
          </p:nvPr>
        </p:nvSpPr>
        <p:spPr/>
        <p:txBody>
          <a:bodyPr/>
          <a:lstStyle/>
          <a:p>
            <a:r>
              <a:rPr lang="es-ES" dirty="0"/>
              <a:t>Contenido de la constitución </a:t>
            </a:r>
            <a:endParaRPr lang="es-CO" dirty="0"/>
          </a:p>
        </p:txBody>
      </p:sp>
      <p:sp>
        <p:nvSpPr>
          <p:cNvPr id="3" name="Marcador de contenido 2">
            <a:extLst>
              <a:ext uri="{FF2B5EF4-FFF2-40B4-BE49-F238E27FC236}">
                <a16:creationId xmlns:a16="http://schemas.microsoft.com/office/drawing/2014/main" id="{9C81D1FD-EB02-496E-9443-CC5DBFDB460B}"/>
              </a:ext>
            </a:extLst>
          </p:cNvPr>
          <p:cNvSpPr>
            <a:spLocks noGrp="1"/>
          </p:cNvSpPr>
          <p:nvPr>
            <p:ph idx="1"/>
          </p:nvPr>
        </p:nvSpPr>
        <p:spPr/>
        <p:txBody>
          <a:bodyPr/>
          <a:lstStyle/>
          <a:p>
            <a:r>
              <a:rPr lang="es-ES" dirty="0"/>
              <a:t>En esencia responde a los objetivos que propone y que son fundamentales. Por tanto, una Constitución consta de:</a:t>
            </a:r>
          </a:p>
          <a:p>
            <a:r>
              <a:rPr lang="es-ES" dirty="0"/>
              <a:t> Preámbulo: En el cual se traza de manera solemne y genérica los principios que inspiran su expedición, colocada al principio del texto. </a:t>
            </a:r>
          </a:p>
          <a:p>
            <a:r>
              <a:rPr lang="es-ES" dirty="0"/>
              <a:t>Cláusula de reforma: una o varias normas destinadas específicamente a prever y describir los mecanismos para su propia reforma.</a:t>
            </a:r>
          </a:p>
          <a:p>
            <a:r>
              <a:rPr lang="es-ES" dirty="0"/>
              <a:t> Normas orgánicas: Relativas a la organización del Estado Normas dogmáticas: En donde se hace la declaración de derechos y libertades. </a:t>
            </a:r>
            <a:endParaRPr lang="es-CO" dirty="0"/>
          </a:p>
        </p:txBody>
      </p:sp>
    </p:spTree>
    <p:extLst>
      <p:ext uri="{BB962C8B-B14F-4D97-AF65-F5344CB8AC3E}">
        <p14:creationId xmlns:p14="http://schemas.microsoft.com/office/powerpoint/2010/main" val="1350904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FD6628-9C5B-4EC6-8E2D-213D785230AE}"/>
              </a:ext>
            </a:extLst>
          </p:cNvPr>
          <p:cNvSpPr>
            <a:spLocks noGrp="1"/>
          </p:cNvSpPr>
          <p:nvPr>
            <p:ph type="title"/>
          </p:nvPr>
        </p:nvSpPr>
        <p:spPr>
          <a:xfrm>
            <a:off x="677334" y="589936"/>
            <a:ext cx="8596668" cy="875070"/>
          </a:xfrm>
        </p:spPr>
        <p:txBody>
          <a:bodyPr/>
          <a:lstStyle/>
          <a:p>
            <a:r>
              <a:rPr lang="es-ES" dirty="0"/>
              <a:t>Contenido de la constitución</a:t>
            </a:r>
            <a:endParaRPr lang="es-CO" dirty="0"/>
          </a:p>
        </p:txBody>
      </p:sp>
      <p:sp>
        <p:nvSpPr>
          <p:cNvPr id="3" name="Marcador de contenido 2">
            <a:extLst>
              <a:ext uri="{FF2B5EF4-FFF2-40B4-BE49-F238E27FC236}">
                <a16:creationId xmlns:a16="http://schemas.microsoft.com/office/drawing/2014/main" id="{AE5DD6C2-34B1-4AAE-8EC2-7C5E052360F9}"/>
              </a:ext>
            </a:extLst>
          </p:cNvPr>
          <p:cNvSpPr>
            <a:spLocks noGrp="1"/>
          </p:cNvSpPr>
          <p:nvPr>
            <p:ph idx="1"/>
          </p:nvPr>
        </p:nvSpPr>
        <p:spPr/>
        <p:txBody>
          <a:bodyPr/>
          <a:lstStyle/>
          <a:p>
            <a:r>
              <a:rPr lang="es-ES" dirty="0"/>
              <a:t>La Constitución así entendida, organiza el Estado de manera general para establecer los parámetros esenciales de interacción social y especifica los mecanismos para el desarrollo puntual de procedimientos que actúen conforme a ella, estableciendo normas que garanticen su funcionamiento.</a:t>
            </a:r>
          </a:p>
          <a:p>
            <a:r>
              <a:rPr lang="es-ES" dirty="0"/>
              <a:t>En conclusión, la constitución reúne las normas básicas para la organización y el funcionamiento del Estado, entendidas en relación con la designación, la organización y el funcionamiento del poder político.</a:t>
            </a:r>
          </a:p>
          <a:p>
            <a:endParaRPr lang="es-CO" dirty="0"/>
          </a:p>
        </p:txBody>
      </p:sp>
    </p:spTree>
    <p:extLst>
      <p:ext uri="{BB962C8B-B14F-4D97-AF65-F5344CB8AC3E}">
        <p14:creationId xmlns:p14="http://schemas.microsoft.com/office/powerpoint/2010/main" val="1684411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00E91-9E24-4ADD-92A3-27624883FCE9}"/>
              </a:ext>
            </a:extLst>
          </p:cNvPr>
          <p:cNvSpPr>
            <a:spLocks noGrp="1"/>
          </p:cNvSpPr>
          <p:nvPr>
            <p:ph type="title"/>
          </p:nvPr>
        </p:nvSpPr>
        <p:spPr>
          <a:xfrm>
            <a:off x="677334" y="609600"/>
            <a:ext cx="8596668" cy="855406"/>
          </a:xfrm>
        </p:spPr>
        <p:txBody>
          <a:bodyPr/>
          <a:lstStyle/>
          <a:p>
            <a:r>
              <a:rPr lang="es-ES" dirty="0"/>
              <a:t>Clases de constituciones </a:t>
            </a:r>
            <a:endParaRPr lang="es-CO" dirty="0"/>
          </a:p>
        </p:txBody>
      </p:sp>
      <p:sp>
        <p:nvSpPr>
          <p:cNvPr id="3" name="Marcador de contenido 2">
            <a:extLst>
              <a:ext uri="{FF2B5EF4-FFF2-40B4-BE49-F238E27FC236}">
                <a16:creationId xmlns:a16="http://schemas.microsoft.com/office/drawing/2014/main" id="{5520A455-E1A5-425A-A5DF-BBF3845D7290}"/>
              </a:ext>
            </a:extLst>
          </p:cNvPr>
          <p:cNvSpPr>
            <a:spLocks noGrp="1"/>
          </p:cNvSpPr>
          <p:nvPr>
            <p:ph idx="1"/>
          </p:nvPr>
        </p:nvSpPr>
        <p:spPr>
          <a:xfrm>
            <a:off x="677334" y="1622323"/>
            <a:ext cx="8596668" cy="4419039"/>
          </a:xfrm>
        </p:spPr>
        <p:txBody>
          <a:bodyPr>
            <a:normAutofit lnSpcReduction="10000"/>
          </a:bodyPr>
          <a:lstStyle/>
          <a:p>
            <a:r>
              <a:rPr lang="es-CO" dirty="0"/>
              <a:t>Rígida o firme:</a:t>
            </a:r>
            <a:r>
              <a:rPr lang="es-ES" dirty="0"/>
              <a:t>Sus disposiciones solamente pueden ser modificadas mediante procedimientos especiales y con la intervención de un órgano calificado para tal efecto. Presenta una distinción entre el poder legislativo ordinario y el poder constituyente derivado o de revisión constitucional. </a:t>
            </a:r>
          </a:p>
          <a:p>
            <a:r>
              <a:rPr lang="es-CO" dirty="0"/>
              <a:t>Flexible o elástica </a:t>
            </a:r>
            <a:r>
              <a:rPr lang="es-ES" dirty="0"/>
              <a:t>:Cuya modificación sigue el mismo procedimiento que para la modificación de las leyes ordinarias </a:t>
            </a:r>
          </a:p>
          <a:p>
            <a:r>
              <a:rPr lang="es-CO" dirty="0"/>
              <a:t>Escrita:</a:t>
            </a:r>
            <a:r>
              <a:rPr lang="es-ES" dirty="0"/>
              <a:t>Las reglas relativas a la organización del Estado están contenidas en un texto o documento, que se considera como ley fundamental. Código constitucional único. </a:t>
            </a:r>
          </a:p>
          <a:p>
            <a:r>
              <a:rPr lang="es-CO" dirty="0"/>
              <a:t>Consuetudinaria</a:t>
            </a:r>
            <a:r>
              <a:rPr lang="es-ES" dirty="0"/>
              <a:t>:Aquella que no esta recogida en un solo texto escrito, adoptado formalmente como tal, sino que se desprende de leyes o de costumbres a las cuales por su contenido se les ha dado el rengo de constitucionales.</a:t>
            </a:r>
          </a:p>
          <a:p>
            <a:r>
              <a:rPr lang="es-CO" dirty="0"/>
              <a:t>Originaria :</a:t>
            </a:r>
            <a:r>
              <a:rPr lang="es-ES" dirty="0"/>
              <a:t>Aquella que contiene principios nuevos, verdaderamente originales, para la organización política de un Estado</a:t>
            </a:r>
          </a:p>
          <a:p>
            <a:endParaRPr lang="es-CO" dirty="0"/>
          </a:p>
        </p:txBody>
      </p:sp>
    </p:spTree>
    <p:extLst>
      <p:ext uri="{BB962C8B-B14F-4D97-AF65-F5344CB8AC3E}">
        <p14:creationId xmlns:p14="http://schemas.microsoft.com/office/powerpoint/2010/main" val="1885798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DA428C-6224-46CD-AA29-F7561DB9D2B5}"/>
              </a:ext>
            </a:extLst>
          </p:cNvPr>
          <p:cNvSpPr>
            <a:spLocks noGrp="1"/>
          </p:cNvSpPr>
          <p:nvPr>
            <p:ph type="title"/>
          </p:nvPr>
        </p:nvSpPr>
        <p:spPr>
          <a:xfrm>
            <a:off x="677334" y="609600"/>
            <a:ext cx="8596668" cy="894735"/>
          </a:xfrm>
        </p:spPr>
        <p:txBody>
          <a:bodyPr/>
          <a:lstStyle/>
          <a:p>
            <a:r>
              <a:rPr lang="es-ES" dirty="0"/>
              <a:t>Clases de constituciones </a:t>
            </a:r>
            <a:endParaRPr lang="es-CO" dirty="0"/>
          </a:p>
        </p:txBody>
      </p:sp>
      <p:sp>
        <p:nvSpPr>
          <p:cNvPr id="3" name="Marcador de contenido 2">
            <a:extLst>
              <a:ext uri="{FF2B5EF4-FFF2-40B4-BE49-F238E27FC236}">
                <a16:creationId xmlns:a16="http://schemas.microsoft.com/office/drawing/2014/main" id="{08506549-620B-47C8-A359-BFE00A7A3BEF}"/>
              </a:ext>
            </a:extLst>
          </p:cNvPr>
          <p:cNvSpPr>
            <a:spLocks noGrp="1"/>
          </p:cNvSpPr>
          <p:nvPr>
            <p:ph idx="1"/>
          </p:nvPr>
        </p:nvSpPr>
        <p:spPr>
          <a:xfrm>
            <a:off x="677334" y="1504335"/>
            <a:ext cx="8596668" cy="4537027"/>
          </a:xfrm>
        </p:spPr>
        <p:txBody>
          <a:bodyPr>
            <a:normAutofit lnSpcReduction="10000"/>
          </a:bodyPr>
          <a:lstStyle/>
          <a:p>
            <a:r>
              <a:rPr lang="es-CO" dirty="0"/>
              <a:t>Derivada:</a:t>
            </a:r>
            <a:r>
              <a:rPr lang="es-ES" dirty="0"/>
              <a:t>Aquella constitución que sigue los modelos constitucionales nacionales o extranjeros, llevando a cabo tan solo una adaptación de necesidades nacionales. </a:t>
            </a:r>
          </a:p>
          <a:p>
            <a:r>
              <a:rPr lang="es-CO" dirty="0"/>
              <a:t>Programática </a:t>
            </a:r>
            <a:r>
              <a:rPr lang="es-ES" dirty="0"/>
              <a:t>:Su énfasis radica en su contenido ideológico</a:t>
            </a:r>
          </a:p>
          <a:p>
            <a:r>
              <a:rPr lang="es-CO" dirty="0"/>
              <a:t>Utilitaria </a:t>
            </a:r>
            <a:r>
              <a:rPr lang="es-ES" dirty="0"/>
              <a:t>:Hace énfasis en la organización mecánica del funcionamiento del Estado </a:t>
            </a:r>
          </a:p>
          <a:p>
            <a:r>
              <a:rPr lang="es-CO" dirty="0"/>
              <a:t>Normativa </a:t>
            </a:r>
            <a:r>
              <a:rPr lang="es-ES" dirty="0"/>
              <a:t>:Es aquella en que sus normas dominan todo el proceso político y este debe estar adaptado y sometido a las normas constitucionales.</a:t>
            </a:r>
          </a:p>
          <a:p>
            <a:r>
              <a:rPr lang="es-CO" dirty="0"/>
              <a:t>Nomina</a:t>
            </a:r>
            <a:r>
              <a:rPr lang="es-ES" dirty="0"/>
              <a:t>l:Aquella que existiendo, jurídicamente válida pero carente de aplicación real, es decir educativa pues su objetivo en un futuro cercano es convertirse en normativa.</a:t>
            </a:r>
          </a:p>
          <a:p>
            <a:r>
              <a:rPr lang="es-CO" dirty="0"/>
              <a:t>Semántica:</a:t>
            </a:r>
            <a:r>
              <a:rPr lang="es-ES" dirty="0"/>
              <a:t>La constitución es el instrumento para estabilizar y eternizar los detentadores del poder fácticos del poder político. (Constitución chilena de 1980).</a:t>
            </a:r>
            <a:endParaRPr lang="es-CO" dirty="0"/>
          </a:p>
        </p:txBody>
      </p:sp>
    </p:spTree>
    <p:extLst>
      <p:ext uri="{BB962C8B-B14F-4D97-AF65-F5344CB8AC3E}">
        <p14:creationId xmlns:p14="http://schemas.microsoft.com/office/powerpoint/2010/main" val="87809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B8EA33-63DE-4EA3-A218-BF1689C97F3E}"/>
              </a:ext>
            </a:extLst>
          </p:cNvPr>
          <p:cNvSpPr>
            <a:spLocks noGrp="1"/>
          </p:cNvSpPr>
          <p:nvPr>
            <p:ph type="title"/>
          </p:nvPr>
        </p:nvSpPr>
        <p:spPr>
          <a:xfrm>
            <a:off x="677334" y="609600"/>
            <a:ext cx="8596668" cy="1111045"/>
          </a:xfrm>
        </p:spPr>
        <p:txBody>
          <a:bodyPr>
            <a:normAutofit fontScale="90000"/>
          </a:bodyPr>
          <a:lstStyle/>
          <a:p>
            <a:r>
              <a:rPr lang="es-ES" dirty="0"/>
              <a:t>Control constitucional de algunos países de américa latina :</a:t>
            </a:r>
            <a:endParaRPr lang="es-CO" dirty="0"/>
          </a:p>
        </p:txBody>
      </p:sp>
      <p:sp>
        <p:nvSpPr>
          <p:cNvPr id="3" name="Marcador de contenido 2">
            <a:extLst>
              <a:ext uri="{FF2B5EF4-FFF2-40B4-BE49-F238E27FC236}">
                <a16:creationId xmlns:a16="http://schemas.microsoft.com/office/drawing/2014/main" id="{85014C41-46E1-4E57-A6DD-5659645BAEB7}"/>
              </a:ext>
            </a:extLst>
          </p:cNvPr>
          <p:cNvSpPr>
            <a:spLocks noGrp="1"/>
          </p:cNvSpPr>
          <p:nvPr>
            <p:ph idx="1"/>
          </p:nvPr>
        </p:nvSpPr>
        <p:spPr/>
        <p:txBody>
          <a:bodyPr>
            <a:normAutofit fontScale="77500" lnSpcReduction="20000"/>
          </a:bodyPr>
          <a:lstStyle/>
          <a:p>
            <a:r>
              <a:rPr lang="es-ES" dirty="0"/>
              <a:t>Argentina y Brasil siguen de cerca el sistema norteamericano; el recurso extraordinario de inconstitucionalidad que existe en estos dos países procede solamente contra las resoluciones judiciales de los tribunales locales y aquellas de carácter federal cuando decidan sobre la constitucionalidad de una ley, o sobre la oposición de un ordenamiento local y otro de carácter nacional. </a:t>
            </a:r>
          </a:p>
          <a:p>
            <a:r>
              <a:rPr lang="es-ES" dirty="0"/>
              <a:t>El sistema de Chile, siendo un Estado unitario y no federal, era el recurso de inaplicabilidad establecido por la Constitución de 1925, que implicaba la facultad de la Corte Suprema para decidir, en última instancia, sobre las cuestiones de inconstitucionalidad de las leyes. En 1980 se estableció en Chile el Tribunal Constitucional, encargado de controlar la constitucionalidad de las leyes, proyectos de ley o de reforma constitucional, y de los tratados, los decretos con fuerza de ley, algunos decretos reglamentarios, así como las convocatorias a plebiscitos. </a:t>
            </a:r>
          </a:p>
          <a:p>
            <a:r>
              <a:rPr lang="es-ES" dirty="0"/>
              <a:t>En Venezuela la nueva Constitución (año 2000) establece que todos los jueces "están en la obligación de asegurar la integridad de la Constitución", a la vez que establece la excepción de inconstitucionalidad. Corresponde exclusivamente a la Sala Constitucional del Tribunal Supremo de Justicia (TSJ) como órgano supremo declarar la nulidad de las leyes y demás actos de los órganos del poder público dictados en desarrollo de la Constitución (art. 334). EL TSJ será "el máximo y último interprete de la Constitución y Elsy Luz Barrera; </a:t>
            </a:r>
            <a:r>
              <a:rPr lang="es-ES" dirty="0" err="1"/>
              <a:t>Maria</a:t>
            </a:r>
            <a:r>
              <a:rPr lang="es-ES" dirty="0"/>
              <a:t> Ester Novoa -ESAP200 velará por su uniforme interpretación y aplicación". La interpretación que haga la Sala Constitucional sobre normas y principios constitucionales obligan a las demás salas del TSJ y los tribunales de la República (art. 335). </a:t>
            </a:r>
            <a:endParaRPr lang="es-CO" dirty="0"/>
          </a:p>
        </p:txBody>
      </p:sp>
    </p:spTree>
    <p:extLst>
      <p:ext uri="{BB962C8B-B14F-4D97-AF65-F5344CB8AC3E}">
        <p14:creationId xmlns:p14="http://schemas.microsoft.com/office/powerpoint/2010/main" val="639503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56134C-D8C8-455F-8374-4D94947C4080}"/>
              </a:ext>
            </a:extLst>
          </p:cNvPr>
          <p:cNvSpPr>
            <a:spLocks noGrp="1"/>
          </p:cNvSpPr>
          <p:nvPr>
            <p:ph type="title"/>
          </p:nvPr>
        </p:nvSpPr>
        <p:spPr>
          <a:xfrm>
            <a:off x="677334" y="609600"/>
            <a:ext cx="8596668" cy="1101213"/>
          </a:xfrm>
        </p:spPr>
        <p:txBody>
          <a:bodyPr>
            <a:normAutofit fontScale="90000"/>
          </a:bodyPr>
          <a:lstStyle/>
          <a:p>
            <a:r>
              <a:rPr lang="es-ES" dirty="0"/>
              <a:t>Reformas constitucionales y neoliberalismo:</a:t>
            </a:r>
            <a:endParaRPr lang="es-CO" dirty="0"/>
          </a:p>
        </p:txBody>
      </p:sp>
      <p:sp>
        <p:nvSpPr>
          <p:cNvPr id="3" name="Marcador de contenido 2">
            <a:extLst>
              <a:ext uri="{FF2B5EF4-FFF2-40B4-BE49-F238E27FC236}">
                <a16:creationId xmlns:a16="http://schemas.microsoft.com/office/drawing/2014/main" id="{CAC0F780-8B56-471A-9B26-19BD87107C8A}"/>
              </a:ext>
            </a:extLst>
          </p:cNvPr>
          <p:cNvSpPr>
            <a:spLocks noGrp="1"/>
          </p:cNvSpPr>
          <p:nvPr>
            <p:ph idx="1"/>
          </p:nvPr>
        </p:nvSpPr>
        <p:spPr/>
        <p:txBody>
          <a:bodyPr>
            <a:normAutofit fontScale="85000" lnSpcReduction="20000"/>
          </a:bodyPr>
          <a:lstStyle/>
          <a:p>
            <a:r>
              <a:rPr lang="es-ES" dirty="0"/>
              <a:t>Durante la década de los años noventa como resultado de los procesos de ajuste iniciados después de la década perdida de los ochenta, las instituciones internacionales, en especial el Fondo Monetario Internacional y el Banco Mundial, empezaron a ejercer una gran influencia en los diferentes gobiernos de la región con miras a reducir el déficit fiscal. </a:t>
            </a:r>
          </a:p>
          <a:p>
            <a:r>
              <a:rPr lang="es-ES" dirty="0"/>
              <a:t>Dado que en América Latina, el Estado ha sido el actor propiciador de desarrollo por el cual pasan todas las dinámicas de la sociedad, hubo de iniciarse una serie de reformas para adecuarlo a los direccionamientos de los enfoques neoliberales propiciados por las instituciones internacionales a partir del desarrollo del </a:t>
            </a:r>
            <a:r>
              <a:rPr lang="es-ES" dirty="0" err="1"/>
              <a:t>neoinstitucionalismo</a:t>
            </a:r>
            <a:r>
              <a:rPr lang="es-ES" dirty="0"/>
              <a:t> y la economía capitalista</a:t>
            </a:r>
          </a:p>
          <a:p>
            <a:r>
              <a:rPr lang="es-ES" dirty="0"/>
              <a:t>Consecuentemente, esto llevo a que en la misma década la mayoría de los países iniciaran procesos de reforma constitucional en los cuales el signo principal era la desregulación de ciertas actividades, antes responsabilidad del Estado, haciendo énfasis en el desmonte del llamado Estado de Bienestar y promulgando un Estado menos interventor</a:t>
            </a:r>
          </a:p>
          <a:p>
            <a:r>
              <a:rPr lang="es-ES" dirty="0"/>
              <a:t>Lo contradictorio de estos procesos de reforma constitucional es que se ha ideado, como en el caso de Colombia, una Constitución que fomenta la democracia participativa y gran parte de su nueva formulación obedece al Estado Social de Derecho en el sentido de lo que se espera sea el país en un futuro. En tanto las medidas económicas que se vienen tomando obedecen a un corte que no permite dar cumplimiento a los fundamentos de la Constitución. </a:t>
            </a:r>
            <a:endParaRPr lang="es-CO" dirty="0"/>
          </a:p>
        </p:txBody>
      </p:sp>
    </p:spTree>
    <p:extLst>
      <p:ext uri="{BB962C8B-B14F-4D97-AF65-F5344CB8AC3E}">
        <p14:creationId xmlns:p14="http://schemas.microsoft.com/office/powerpoint/2010/main" val="3867909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C91FA5-3A0F-4B98-8BF6-55F99C2F8E60}"/>
              </a:ext>
            </a:extLst>
          </p:cNvPr>
          <p:cNvSpPr>
            <a:spLocks noGrp="1"/>
          </p:cNvSpPr>
          <p:nvPr>
            <p:ph type="title"/>
          </p:nvPr>
        </p:nvSpPr>
        <p:spPr/>
        <p:txBody>
          <a:bodyPr/>
          <a:lstStyle/>
          <a:p>
            <a:r>
              <a:rPr lang="es-ES" dirty="0"/>
              <a:t>Fundamentos políticos de algunas constituciones latinoamericanas</a:t>
            </a:r>
            <a:endParaRPr lang="es-CO" dirty="0"/>
          </a:p>
        </p:txBody>
      </p:sp>
      <p:sp>
        <p:nvSpPr>
          <p:cNvPr id="3" name="Marcador de contenido 2">
            <a:extLst>
              <a:ext uri="{FF2B5EF4-FFF2-40B4-BE49-F238E27FC236}">
                <a16:creationId xmlns:a16="http://schemas.microsoft.com/office/drawing/2014/main" id="{C19E2941-37C1-407F-9025-3F066D1BD6FD}"/>
              </a:ext>
            </a:extLst>
          </p:cNvPr>
          <p:cNvSpPr>
            <a:spLocks noGrp="1"/>
          </p:cNvSpPr>
          <p:nvPr>
            <p:ph idx="1"/>
          </p:nvPr>
        </p:nvSpPr>
        <p:spPr/>
        <p:txBody>
          <a:bodyPr>
            <a:normAutofit fontScale="92500" lnSpcReduction="10000"/>
          </a:bodyPr>
          <a:lstStyle/>
          <a:p>
            <a:r>
              <a:rPr lang="es-ES" dirty="0"/>
              <a:t>BRASIL Estado democrático, pluralista organizado en forma de república federativa. Destinado a asegurar el ejercicio de los derechos sociales e individuales en el marco del bienestar la igualdad y la justicia.</a:t>
            </a:r>
          </a:p>
          <a:p>
            <a:r>
              <a:rPr lang="es-CO" dirty="0"/>
              <a:t>PARAGUAY Estado democrático, pluralista y participativo integrado a la comunidad internacional.</a:t>
            </a:r>
            <a:endParaRPr lang="es-ES" dirty="0"/>
          </a:p>
          <a:p>
            <a:r>
              <a:rPr lang="es-ES" dirty="0"/>
              <a:t>ECUADOR Estado soberano, independiente, unitario, democrático, descentralizado, pluricultural y multiétnico, con un gobierno republicano, presidencial, electivo, representativo, responsable y alternativo. </a:t>
            </a:r>
          </a:p>
          <a:p>
            <a:r>
              <a:rPr lang="es-ES" dirty="0"/>
              <a:t>CUBA Estado socialista de trabajadores, independiente y soberano, organizado en forma de república unitaria y democrática, para el disfrute de la libertad política, la justicia social, el bienestar individual y colectivo y la solidaridad humana.</a:t>
            </a:r>
          </a:p>
          <a:p>
            <a:r>
              <a:rPr lang="es-ES" dirty="0"/>
              <a:t>BOLIVIA República unitaria, libre, independiente, soberana, multiétnica y pluricultural, fundada en la unidad y solidaridad de sus nacionales y orientada por un gobierno democrático y representativo.</a:t>
            </a:r>
            <a:endParaRPr lang="es-CO" dirty="0"/>
          </a:p>
        </p:txBody>
      </p:sp>
    </p:spTree>
    <p:extLst>
      <p:ext uri="{BB962C8B-B14F-4D97-AF65-F5344CB8AC3E}">
        <p14:creationId xmlns:p14="http://schemas.microsoft.com/office/powerpoint/2010/main" val="3911644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9609F5-5E13-47AA-9EBC-D1DD78920CC5}"/>
              </a:ext>
            </a:extLst>
          </p:cNvPr>
          <p:cNvSpPr>
            <a:spLocks noGrp="1"/>
          </p:cNvSpPr>
          <p:nvPr>
            <p:ph type="title"/>
          </p:nvPr>
        </p:nvSpPr>
        <p:spPr/>
        <p:txBody>
          <a:bodyPr/>
          <a:lstStyle/>
          <a:p>
            <a:r>
              <a:rPr lang="es-ES" dirty="0"/>
              <a:t>Reflexión </a:t>
            </a:r>
            <a:endParaRPr lang="es-CO" dirty="0"/>
          </a:p>
        </p:txBody>
      </p:sp>
      <p:sp>
        <p:nvSpPr>
          <p:cNvPr id="3" name="Marcador de contenido 2">
            <a:extLst>
              <a:ext uri="{FF2B5EF4-FFF2-40B4-BE49-F238E27FC236}">
                <a16:creationId xmlns:a16="http://schemas.microsoft.com/office/drawing/2014/main" id="{DF812DD9-EC0A-46CF-BD05-4EE1E595FED4}"/>
              </a:ext>
            </a:extLst>
          </p:cNvPr>
          <p:cNvSpPr>
            <a:spLocks noGrp="1"/>
          </p:cNvSpPr>
          <p:nvPr>
            <p:ph idx="1"/>
          </p:nvPr>
        </p:nvSpPr>
        <p:spPr/>
        <p:txBody>
          <a:bodyPr/>
          <a:lstStyle/>
          <a:p>
            <a:r>
              <a:rPr lang="es-ES" dirty="0"/>
              <a:t>Algunos países latinoamericanos iniciaron su reforma política respaldados en procesos consultivos bajo figuras como el referendo. Identifique por lo menos dos de ellos y realice un estudio objetivo de los reales alcances de la participación directa de sus pueblos. Apóyese en la construcción y desarrollo de una hipótesis de trabajo. (no olvide que en los anexos encontrará elementos mínimos para plantear su investigación)</a:t>
            </a:r>
            <a:endParaRPr lang="es-CO" dirty="0"/>
          </a:p>
        </p:txBody>
      </p:sp>
    </p:spTree>
    <p:extLst>
      <p:ext uri="{BB962C8B-B14F-4D97-AF65-F5344CB8AC3E}">
        <p14:creationId xmlns:p14="http://schemas.microsoft.com/office/powerpoint/2010/main" val="214457683"/>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89</TotalTime>
  <Words>1349</Words>
  <Application>Microsoft Office PowerPoint</Application>
  <PresentationFormat>Panorámica</PresentationFormat>
  <Paragraphs>42</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Trebuchet MS</vt:lpstr>
      <vt:lpstr>Wingdings 3</vt:lpstr>
      <vt:lpstr>Faceta</vt:lpstr>
      <vt:lpstr>El control constitucional en América Latina </vt:lpstr>
      <vt:lpstr>Contenido de la constitución </vt:lpstr>
      <vt:lpstr>Contenido de la constitución</vt:lpstr>
      <vt:lpstr>Clases de constituciones </vt:lpstr>
      <vt:lpstr>Clases de constituciones </vt:lpstr>
      <vt:lpstr>Control constitucional de algunos países de américa latina :</vt:lpstr>
      <vt:lpstr>Reformas constitucionales y neoliberalismo:</vt:lpstr>
      <vt:lpstr>Fundamentos políticos de algunas constituciones latinoamericanas</vt:lpstr>
      <vt:lpstr>Reflexión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control constitucional en América Latina </dc:title>
  <dc:creator>Cristina</dc:creator>
  <cp:lastModifiedBy>Cristina</cp:lastModifiedBy>
  <cp:revision>4</cp:revision>
  <dcterms:created xsi:type="dcterms:W3CDTF">2022-03-22T19:54:55Z</dcterms:created>
  <dcterms:modified xsi:type="dcterms:W3CDTF">2022-03-23T00:32:47Z</dcterms:modified>
</cp:coreProperties>
</file>