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59" r:id="rId5"/>
    <p:sldId id="265" r:id="rId6"/>
    <p:sldId id="264" r:id="rId7"/>
    <p:sldId id="263" r:id="rId8"/>
    <p:sldId id="262" r:id="rId9"/>
    <p:sldId id="260" r:id="rId10"/>
    <p:sldId id="261" r:id="rId11"/>
    <p:sldId id="258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B2E0-7149-4DC0-AC6D-1C618454F4C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241D-8C0B-4A05-A716-922DDCFFBD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140835" y="2331720"/>
            <a:ext cx="2648585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2466975"/>
            <a:ext cx="119551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/>
              <a:t>Cybersecurity as a Primary Technological Concern in Telepharmacy</a:t>
            </a:r>
            <a:endParaRPr lang="en-US" sz="5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75690" y="996950"/>
            <a:ext cx="10039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/>
              <a:t> Cybersecurity Best Practices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33680" y="2068195"/>
            <a:ext cx="4189730" cy="4039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endParaRPr lang="en-US" sz="28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" y="1612900"/>
            <a:ext cx="945515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776220" y="1325880"/>
            <a:ext cx="7582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/>
              <a:t> Role of Pharmacists in Cybersecurity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39135" y="2012950"/>
            <a:ext cx="4589145" cy="4448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ctr">
              <a:buFont typeface="Wingdings" panose="05000000000000000000" charset="0"/>
              <a:buChar char="v"/>
            </a:pPr>
            <a:r>
              <a:rPr lang="en-US" altLang="en-US" sz="3200" b="1">
                <a:solidFill>
                  <a:schemeClr val="tx1"/>
                </a:solidFill>
              </a:rPr>
              <a:t>Stay informed</a:t>
            </a:r>
          </a:p>
          <a:p>
            <a:pPr marL="457200" indent="-457200" algn="ctr">
              <a:buFont typeface="Wingdings" panose="05000000000000000000" charset="0"/>
              <a:buChar char="v"/>
            </a:pPr>
            <a:endParaRPr lang="en-US" altLang="en-US" sz="3200" b="1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charset="0"/>
              <a:buChar char="v"/>
            </a:pPr>
            <a:r>
              <a:rPr lang="en-US" altLang="en-US" sz="3200" b="1">
                <a:solidFill>
                  <a:schemeClr val="tx1"/>
                </a:solidFill>
              </a:rPr>
              <a:t>Advocate for safe digital tools</a:t>
            </a:r>
          </a:p>
          <a:p>
            <a:pPr marL="457200" indent="-457200" algn="ctr">
              <a:buFont typeface="Wingdings" panose="05000000000000000000" charset="0"/>
              <a:buChar char="v"/>
            </a:pPr>
            <a:endParaRPr lang="en-US" altLang="en-US" sz="3200" b="1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charset="0"/>
              <a:buChar char="v"/>
            </a:pPr>
            <a:r>
              <a:rPr lang="en-US" altLang="en-US" sz="3200" b="1">
                <a:solidFill>
                  <a:schemeClr val="tx1"/>
                </a:solidFill>
              </a:rPr>
              <a:t>Report suspicious activity</a:t>
            </a:r>
          </a:p>
          <a:p>
            <a:pPr marL="457200" indent="-457200" algn="ctr">
              <a:buFont typeface="Wingdings" panose="05000000000000000000" charset="0"/>
              <a:buChar char="v"/>
            </a:pPr>
            <a:endParaRPr lang="en-US" altLang="en-US" sz="3200" b="1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charset="0"/>
              <a:buChar char="v"/>
            </a:pPr>
            <a:r>
              <a:rPr lang="en-US" altLang="en-US" sz="3200" b="1">
                <a:solidFill>
                  <a:schemeClr val="tx1"/>
                </a:solidFill>
              </a:rPr>
              <a:t>Protect patient trust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76705" y="1073785"/>
            <a:ext cx="8988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/>
              <a:t>Future Trends in Cybersecurity and Telepharmacy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046595" y="2407285"/>
            <a:ext cx="4430395" cy="4169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800" b="1"/>
              <a:t>AI-driven threat detection</a:t>
            </a: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800" b="1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800" b="1"/>
              <a:t>Blockchain in EHRs</a:t>
            </a: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800" b="1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800" b="1"/>
              <a:t>Cloud-based pharmacy platforms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25" y="3132455"/>
            <a:ext cx="5455285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515235" y="8343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/>
              <a:t>Key Takeaways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241550" y="1608455"/>
            <a:ext cx="4064000" cy="4857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800" b="1"/>
              <a:t>Telepharmacy is transformative, but vulnerable</a:t>
            </a:r>
          </a:p>
          <a:p>
            <a:endParaRPr lang="en-US" altLang="en-US" sz="2800" b="1"/>
          </a:p>
          <a:p>
            <a:r>
              <a:rPr lang="en-US" altLang="en-US" sz="2800" b="1"/>
              <a:t>Cybersecurity protects both patients and systems</a:t>
            </a:r>
          </a:p>
          <a:p>
            <a:endParaRPr lang="en-US" altLang="en-US" sz="2800" b="1"/>
          </a:p>
          <a:p>
            <a:r>
              <a:rPr lang="en-US" altLang="en-US" sz="2800" b="1"/>
              <a:t>Pharmacists must play a role in digital health safety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75" y="1283970"/>
            <a:ext cx="3926840" cy="5220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33680" y="2104390"/>
            <a:ext cx="11602085" cy="412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 b="1" dirty="0"/>
              <a:t>Thanks to Mr. </a:t>
            </a:r>
            <a:r>
              <a:rPr lang="en-US" sz="4000" b="1" dirty="0" err="1"/>
              <a:t>Pacifique</a:t>
            </a:r>
            <a:r>
              <a:rPr lang="en-US" sz="4000" b="1" dirty="0"/>
              <a:t> AHISHAKIYE </a:t>
            </a:r>
          </a:p>
          <a:p>
            <a:pPr algn="ctr"/>
            <a:r>
              <a:rPr lang="en-US" sz="4000" b="1" dirty="0"/>
              <a:t>PHO Sub. Rep for  technical support</a:t>
            </a:r>
          </a:p>
          <a:p>
            <a:pPr algn="ctr"/>
            <a:r>
              <a:rPr lang="en-US" sz="4000" b="1" dirty="0"/>
              <a:t>and </a:t>
            </a:r>
          </a:p>
          <a:p>
            <a:pPr algn="ctr"/>
            <a:r>
              <a:rPr lang="en-US" sz="4000" b="1" dirty="0" err="1"/>
              <a:t>Mr</a:t>
            </a:r>
            <a:r>
              <a:rPr lang="en-US" sz="4000" b="1" dirty="0"/>
              <a:t> Eugene RUSANGANIRA</a:t>
            </a:r>
          </a:p>
          <a:p>
            <a:pPr algn="ctr"/>
            <a:endParaRPr lang="en-US" sz="4000" b="1" dirty="0"/>
          </a:p>
          <a:p>
            <a:pPr algn="ctr"/>
            <a:r>
              <a:rPr lang="en-US" sz="1600" b="1" dirty="0"/>
              <a:t>https://github.com/Ana123tase/abstract-pharmaceutical-symposium/blob/main/CiberPharmacy_-_Anastase_DUKUNDABERA.pdf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588260" y="1152525"/>
            <a:ext cx="6501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/>
              <a:t>Acknowledgement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13715" y="3007360"/>
            <a:ext cx="11602085" cy="412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/>
              <a:t>for Your Kind Attention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537460" y="2519680"/>
            <a:ext cx="6501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/>
              <a:t>Thank you!!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140835" y="2331720"/>
            <a:ext cx="2648585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40360" y="1283970"/>
            <a:ext cx="10996295" cy="5000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3200" b="1"/>
              <a:t>Presenter: Mr. Anastase DUKUNDABERA</a:t>
            </a:r>
          </a:p>
          <a:p>
            <a:pPr algn="ctr"/>
            <a:r>
              <a:rPr lang="en-US" altLang="en-US" sz="3200" b="1"/>
              <a:t>aka Boticario</a:t>
            </a:r>
          </a:p>
          <a:p>
            <a:pPr indent="0" algn="ctr">
              <a:buNone/>
            </a:pPr>
            <a:r>
              <a:rPr lang="en-US" altLang="en-US" sz="3200" b="1"/>
              <a:t>Teach enthusiast</a:t>
            </a:r>
          </a:p>
          <a:p>
            <a:pPr indent="0" algn="ctr">
              <a:buNone/>
            </a:pPr>
            <a:r>
              <a:rPr lang="en-US" altLang="en-US" sz="3200" b="1">
                <a:sym typeface="+mn-ea"/>
              </a:rPr>
              <a:t>Computer geek</a:t>
            </a:r>
            <a:endParaRPr lang="en-US" altLang="en-US" sz="3200" b="1"/>
          </a:p>
          <a:p>
            <a:pPr indent="0" algn="ctr">
              <a:buNone/>
            </a:pPr>
            <a:r>
              <a:rPr lang="en-US" altLang="en-US" sz="3200" b="1"/>
              <a:t>BPharm Student at University of Rwanda</a:t>
            </a:r>
          </a:p>
          <a:p>
            <a:pPr indent="0" algn="ctr">
              <a:buNone/>
            </a:pPr>
            <a:r>
              <a:rPr lang="en-US" altLang="en-US" sz="3200" b="1"/>
              <a:t>Tech Support Provider</a:t>
            </a:r>
          </a:p>
          <a:p>
            <a:pPr indent="0" algn="ctr">
              <a:buNone/>
            </a:pPr>
            <a:r>
              <a:rPr lang="en-US" altLang="en-US" sz="3200" b="1"/>
              <a:t>Boti Tech Agency </a:t>
            </a:r>
          </a:p>
          <a:p>
            <a:pPr algn="ctr"/>
            <a:r>
              <a:rPr lang="zh-CN" altLang="en-US" sz="3200" b="1"/>
              <a:t>📞</a:t>
            </a:r>
            <a:r>
              <a:rPr lang="en-US" altLang="zh-CN" sz="3200" b="1"/>
              <a:t> </a:t>
            </a:r>
            <a:r>
              <a:rPr lang="en-US" altLang="en-US" sz="3200" b="1"/>
              <a:t>0791876041</a:t>
            </a:r>
          </a:p>
          <a:p>
            <a:pPr algn="ctr"/>
            <a:r>
              <a:rPr lang="zh-CN" altLang="en-US" sz="3200" b="1"/>
              <a:t>📧</a:t>
            </a:r>
            <a:r>
              <a:rPr lang="en-US" altLang="zh-CN" sz="3200" b="1"/>
              <a:t>  </a:t>
            </a:r>
            <a:r>
              <a:rPr lang="en-US" altLang="en-US" sz="3200" b="1"/>
              <a:t>dukundanastase@gmail.com</a:t>
            </a:r>
          </a:p>
          <a:p>
            <a:pPr algn="ctr"/>
            <a:endParaRPr lang="en-US" altLang="en-US" sz="3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55" y="4562475"/>
            <a:ext cx="1934845" cy="1909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24560" y="1415415"/>
            <a:ext cx="9999980" cy="741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3200" b="1"/>
              <a:t>Presentation Roadmap (Outline)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42670" y="2419985"/>
            <a:ext cx="7593330" cy="364045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en-US" sz="2400" b="1" dirty="0"/>
              <a:t>1. Introduction to </a:t>
            </a:r>
            <a:r>
              <a:rPr lang="en-US" altLang="en-US" sz="2400" b="1" u="sng" dirty="0"/>
              <a:t>Cybersecurity</a:t>
            </a:r>
            <a:r>
              <a:rPr lang="en-US" altLang="en-US" sz="2400" b="1" dirty="0"/>
              <a:t> and </a:t>
            </a:r>
            <a:r>
              <a:rPr lang="en-US" altLang="en-US" sz="2400" b="1" u="sng" dirty="0" err="1"/>
              <a:t>Telepharmacy</a:t>
            </a:r>
            <a:endParaRPr lang="en-US" altLang="en-US" sz="2400" b="1" u="sng" dirty="0"/>
          </a:p>
          <a:p>
            <a:endParaRPr lang="en-US" altLang="en-US" sz="2400" b="1" dirty="0"/>
          </a:p>
          <a:p>
            <a:r>
              <a:rPr lang="en-US" altLang="en-US" sz="2400" b="1" dirty="0"/>
              <a:t>2. Key cyber threats in healthcare and Pharmacy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3. Real-life examples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4. Solutions and cybersecurity tools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5. Call to action for Pharmacy professionals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6. 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47980" y="1137285"/>
            <a:ext cx="11773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/>
              <a:t>   </a:t>
            </a:r>
            <a:r>
              <a:rPr lang="zh-CN" altLang="en-US" sz="3600" b="1"/>
              <a:t>🧠</a:t>
            </a:r>
            <a:r>
              <a:rPr lang="en-US" altLang="zh-CN" sz="3600" b="1"/>
              <a:t>   </a:t>
            </a:r>
            <a:r>
              <a:rPr lang="en-US" altLang="en-US" sz="3600" b="1"/>
              <a:t>Understanding Cybersecurity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62261" y="1540945"/>
            <a:ext cx="4576445" cy="4351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800" b="1" dirty="0"/>
              <a:t>“Cyber” = Computers/IT, </a:t>
            </a:r>
            <a:r>
              <a:rPr lang="en-US" sz="2800" b="1" dirty="0"/>
              <a:t>Security is defined as the state of being free from danger or threat.</a:t>
            </a:r>
            <a:endParaRPr lang="en-US" altLang="en-US" sz="2800" b="1" dirty="0"/>
          </a:p>
          <a:p>
            <a:r>
              <a:rPr lang="en-US" altLang="en-US" sz="2800" b="1" dirty="0"/>
              <a:t>Hence, cybersecurity is about protecting data, devices, and networks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As it was written in </a:t>
            </a:r>
            <a:r>
              <a:rPr lang="en-US" altLang="en-US" sz="2800" b="1" dirty="0" err="1"/>
              <a:t>forbes</a:t>
            </a:r>
            <a:r>
              <a:rPr lang="en-US" altLang="en-US" sz="2800" b="1" dirty="0"/>
              <a:t> cybersecurity is not only a tech problem but also a patient safety issue.</a:t>
            </a:r>
            <a:endParaRPr lang="en-US" sz="2800" b="1" dirty="0"/>
          </a:p>
        </p:txBody>
      </p:sp>
      <p:pic>
        <p:nvPicPr>
          <p:cNvPr id="5" name="Picture 4" descr="2. WhatsApp Image 2025-05-07 at 09.32.59_0683a98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475" y="1771015"/>
            <a:ext cx="7051040" cy="4700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71065" y="915670"/>
            <a:ext cx="584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b="1"/>
              <a:t>What is Telepharmacy?</a:t>
            </a:r>
            <a:endParaRPr lang="en-US" sz="4400" b="1"/>
          </a:p>
        </p:txBody>
      </p:sp>
      <p:sp>
        <p:nvSpPr>
          <p:cNvPr id="4" name="Text Box 3"/>
          <p:cNvSpPr txBox="1"/>
          <p:nvPr/>
        </p:nvSpPr>
        <p:spPr>
          <a:xfrm>
            <a:off x="852805" y="207010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/>
              <a:t>Remote delivery of pharmacy services using technology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Expands access to care, especially rural areas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Includes dispensing, counseling, monitoring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595" y="1683385"/>
            <a:ext cx="4771390" cy="4788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045" y="2086610"/>
            <a:ext cx="658495" cy="656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740" y="2180590"/>
            <a:ext cx="385445" cy="383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410" y="1703070"/>
            <a:ext cx="1044575" cy="1040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985" y="915670"/>
            <a:ext cx="1631315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09905" y="1415415"/>
            <a:ext cx="11358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/>
              <a:t>Why Cybersecurity Matters in Telepharmacy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99135" y="2052955"/>
            <a:ext cx="5116195" cy="4364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b="1" dirty="0"/>
              <a:t>Personal health data is highly valuable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Pharmacy systems store EHRs, prescriptions, patient profiles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Vulnerabilities = hacks, data breaches, and medication errors</a:t>
            </a:r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“Healthcare data is 3x more likely to be targeted than financial data” </a:t>
            </a:r>
            <a:endParaRPr lang="en-US" sz="2400" b="1" dirty="0"/>
          </a:p>
        </p:txBody>
      </p:sp>
      <p:pic>
        <p:nvPicPr>
          <p:cNvPr id="5" name="Picture 4" descr="3WhatsApp Image 2025-05-07 at 10.34.29_da33251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0" y="1993520"/>
            <a:ext cx="5754370" cy="431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767" y="6545774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13715" y="906780"/>
            <a:ext cx="9526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/>
              <a:t>Real-World Cyberattack Cases</a:t>
            </a:r>
            <a:endParaRPr lang="en-US" sz="3200" b="1"/>
          </a:p>
        </p:txBody>
      </p:sp>
      <p:sp>
        <p:nvSpPr>
          <p:cNvPr id="4" name="Text Box 3"/>
          <p:cNvSpPr txBox="1"/>
          <p:nvPr/>
        </p:nvSpPr>
        <p:spPr>
          <a:xfrm>
            <a:off x="1731757" y="1484885"/>
            <a:ext cx="4531995" cy="4271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800" b="1" dirty="0"/>
              <a:t>According to HIPAA Journal of Los Angeles Times of Feb. 23, 2024, UnitedHealth pharmacy system hack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HIPAA reported that by 2021 USA alone has 355,000+ patients impacted by hacking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RNP had reported attempted cyber theft of </a:t>
            </a:r>
            <a:r>
              <a:rPr lang="en-US" altLang="en-US" sz="2800" b="1" dirty="0" err="1"/>
              <a:t>Rwf</a:t>
            </a:r>
            <a:r>
              <a:rPr lang="en-US" altLang="en-US" sz="2800" b="1" dirty="0"/>
              <a:t> 2 billion in 2027 only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20" y="1489710"/>
            <a:ext cx="4109720" cy="5364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680" y="6471920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932305" y="715217"/>
            <a:ext cx="7269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/>
              <a:t>Risks to Pharmacy systems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2480" y="1360377"/>
            <a:ext cx="3216910" cy="4680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800" b="1" dirty="0"/>
              <a:t>Data theft usually leads fraud and  misuse</a:t>
            </a:r>
          </a:p>
          <a:p>
            <a:r>
              <a:rPr lang="en-US" altLang="en-US" sz="2800" b="1" dirty="0"/>
              <a:t>System disruption results in delay in medication delivery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Device hacking (e.g., insulin pumps) can cause patient harm and eventual death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5" y="1677035"/>
            <a:ext cx="8315325" cy="5160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27559"/>
            <a:ext cx="1218154" cy="1156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55" y="127559"/>
            <a:ext cx="2932742" cy="1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2241506" y="336332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RPSA INTERNATIONAL PHARMACEUTICAL SYMPOSIUM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767" y="6545774"/>
            <a:ext cx="200782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-11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0240" y="6471920"/>
            <a:ext cx="241808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Kigali, Rwanda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33680" y="791645"/>
            <a:ext cx="10318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/>
              <a:t>Cybersecurity Measures in </a:t>
            </a:r>
            <a:r>
              <a:rPr lang="en-US" altLang="en-US" sz="3200" b="1" dirty="0" err="1"/>
              <a:t>Telepharmacy</a:t>
            </a:r>
            <a:endParaRPr lang="en-US" altLang="en-US" sz="3200" b="1" dirty="0"/>
          </a:p>
        </p:txBody>
      </p:sp>
      <p:sp>
        <p:nvSpPr>
          <p:cNvPr id="4" name="Text Box 3"/>
          <p:cNvSpPr txBox="1"/>
          <p:nvPr/>
        </p:nvSpPr>
        <p:spPr>
          <a:xfrm>
            <a:off x="824547" y="1493575"/>
            <a:ext cx="4360545" cy="4425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3200" b="1" dirty="0"/>
              <a:t>Encryption of EHRs</a:t>
            </a: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3200" b="1" dirty="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3200" b="1" dirty="0"/>
              <a:t>Firewalls and Antivirus</a:t>
            </a: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3200" b="1" dirty="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3200" b="1" dirty="0"/>
              <a:t>Multi-Factor Authentication</a:t>
            </a: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3200" b="1" dirty="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3200" b="1" dirty="0"/>
              <a:t>Training staff against phishing and malware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10" y="1737360"/>
            <a:ext cx="7006590" cy="5104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775" y="1748790"/>
            <a:ext cx="5275580" cy="8197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184775" y="1814195"/>
            <a:ext cx="484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b="1">
                <a:sym typeface="+mn-ea"/>
              </a:rPr>
              <a:t>Cybersecurity Measures in Telepharmacy</a:t>
            </a:r>
            <a:endParaRPr lang="en-US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613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alberque</dc:creator>
  <cp:lastModifiedBy>Remy Fabrice KWIZERA</cp:lastModifiedBy>
  <cp:revision>51</cp:revision>
  <dcterms:created xsi:type="dcterms:W3CDTF">2025-05-03T18:21:00Z</dcterms:created>
  <dcterms:modified xsi:type="dcterms:W3CDTF">2025-05-08T15:15:28Z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AEC0669FF2FD4ADF875709CC258843F5_12</vt:lpwstr>
  </property>
  <property fmtid="{D5CDD505-2E9C-101B-9397-08002B2CF9AE}" pid="3" name="KSOProductBuildVer">
    <vt:lpwstr>1033-12.2.0.20795</vt:lpwstr>
  </property>
</Properties>
</file>