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GHA PRASHANTH RAJE URS" userId="63aa428f-00b7-4ef5-9a90-b4bfd6c3a72a" providerId="ADAL" clId="{1018384E-E047-46A5-A3E0-6EC31810F9E5}"/>
    <pc:docChg chg="undo custSel modSld">
      <pc:chgData name="ANAGHA PRASHANTH RAJE URS" userId="63aa428f-00b7-4ef5-9a90-b4bfd6c3a72a" providerId="ADAL" clId="{1018384E-E047-46A5-A3E0-6EC31810F9E5}" dt="2024-05-27T09:01:03.239" v="78" actId="313"/>
      <pc:docMkLst>
        <pc:docMk/>
      </pc:docMkLst>
      <pc:sldChg chg="modSp mod">
        <pc:chgData name="ANAGHA PRASHANTH RAJE URS" userId="63aa428f-00b7-4ef5-9a90-b4bfd6c3a72a" providerId="ADAL" clId="{1018384E-E047-46A5-A3E0-6EC31810F9E5}" dt="2024-05-27T09:01:03.239" v="78" actId="313"/>
        <pc:sldMkLst>
          <pc:docMk/>
          <pc:sldMk cId="192134686" sldId="257"/>
        </pc:sldMkLst>
        <pc:spChg chg="mod">
          <ac:chgData name="ANAGHA PRASHANTH RAJE URS" userId="63aa428f-00b7-4ef5-9a90-b4bfd6c3a72a" providerId="ADAL" clId="{1018384E-E047-46A5-A3E0-6EC31810F9E5}" dt="2024-05-27T09:01:03.239" v="78" actId="313"/>
          <ac:spMkLst>
            <pc:docMk/>
            <pc:sldMk cId="192134686" sldId="257"/>
            <ac:spMk id="3" creationId="{72DEFF42-761B-7790-6117-7E85E419BA77}"/>
          </ac:spMkLst>
        </pc:spChg>
      </pc:sldChg>
      <pc:sldChg chg="modSp mod">
        <pc:chgData name="ANAGHA PRASHANTH RAJE URS" userId="63aa428f-00b7-4ef5-9a90-b4bfd6c3a72a" providerId="ADAL" clId="{1018384E-E047-46A5-A3E0-6EC31810F9E5}" dt="2024-05-27T08:53:58.711" v="11" actId="20577"/>
        <pc:sldMkLst>
          <pc:docMk/>
          <pc:sldMk cId="3739624155" sldId="258"/>
        </pc:sldMkLst>
        <pc:spChg chg="mod">
          <ac:chgData name="ANAGHA PRASHANTH RAJE URS" userId="63aa428f-00b7-4ef5-9a90-b4bfd6c3a72a" providerId="ADAL" clId="{1018384E-E047-46A5-A3E0-6EC31810F9E5}" dt="2024-05-27T08:53:58.711" v="11" actId="20577"/>
          <ac:spMkLst>
            <pc:docMk/>
            <pc:sldMk cId="3739624155" sldId="258"/>
            <ac:spMk id="3" creationId="{E0412EC7-F7C3-9843-EC2B-F9B05DEBA159}"/>
          </ac:spMkLst>
        </pc:spChg>
      </pc:sldChg>
      <pc:sldChg chg="modSp mod">
        <pc:chgData name="ANAGHA PRASHANTH RAJE URS" userId="63aa428f-00b7-4ef5-9a90-b4bfd6c3a72a" providerId="ADAL" clId="{1018384E-E047-46A5-A3E0-6EC31810F9E5}" dt="2024-05-27T08:54:26.003" v="15" actId="207"/>
        <pc:sldMkLst>
          <pc:docMk/>
          <pc:sldMk cId="1647613293" sldId="271"/>
        </pc:sldMkLst>
        <pc:spChg chg="mod">
          <ac:chgData name="ANAGHA PRASHANTH RAJE URS" userId="63aa428f-00b7-4ef5-9a90-b4bfd6c3a72a" providerId="ADAL" clId="{1018384E-E047-46A5-A3E0-6EC31810F9E5}" dt="2024-05-27T08:54:26.003" v="15" actId="207"/>
          <ac:spMkLst>
            <pc:docMk/>
            <pc:sldMk cId="1647613293" sldId="271"/>
            <ac:spMk id="3" creationId="{BC969D19-BD97-0591-EBDC-7605EAE4261C}"/>
          </ac:spMkLst>
        </pc:spChg>
      </pc:sldChg>
      <pc:sldChg chg="modSp mod">
        <pc:chgData name="ANAGHA PRASHANTH RAJE URS" userId="63aa428f-00b7-4ef5-9a90-b4bfd6c3a72a" providerId="ADAL" clId="{1018384E-E047-46A5-A3E0-6EC31810F9E5}" dt="2024-05-27T08:55:24.083" v="45" actId="20577"/>
        <pc:sldMkLst>
          <pc:docMk/>
          <pc:sldMk cId="3171350336" sldId="272"/>
        </pc:sldMkLst>
        <pc:spChg chg="mod">
          <ac:chgData name="ANAGHA PRASHANTH RAJE URS" userId="63aa428f-00b7-4ef5-9a90-b4bfd6c3a72a" providerId="ADAL" clId="{1018384E-E047-46A5-A3E0-6EC31810F9E5}" dt="2024-05-27T08:55:24.083" v="45" actId="20577"/>
          <ac:spMkLst>
            <pc:docMk/>
            <pc:sldMk cId="3171350336" sldId="272"/>
            <ac:spMk id="3" creationId="{DBC9FEA8-5627-08E5-61D6-01062E75E7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334D1-6553-41CA-B56D-6FA02D5EE44E}" type="datetimeFigureOut">
              <a:rPr lang="en-IN" smtClean="0"/>
              <a:t>27-05-2024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2E99C-C823-49FE-BBBD-D132FB7535D0}" type="slidenum">
              <a:rPr lang="en-IN" smtClean="0"/>
              <a:t>‹#›</a:t>
            </a:fld>
            <a:endParaRPr lang="en-IN"/>
          </a:p>
        </p:txBody>
      </p:sp>
    </p:spTree>
    <p:extLst>
      <p:ext uri="{BB962C8B-B14F-4D97-AF65-F5344CB8AC3E}">
        <p14:creationId xmlns:p14="http://schemas.microsoft.com/office/powerpoint/2010/main" val="2849423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42E99C-C823-49FE-BBBD-D132FB7535D0}" type="slidenum">
              <a:rPr lang="en-IN" smtClean="0"/>
              <a:t>11</a:t>
            </a:fld>
            <a:endParaRPr lang="en-IN"/>
          </a:p>
        </p:txBody>
      </p:sp>
    </p:spTree>
    <p:extLst>
      <p:ext uri="{BB962C8B-B14F-4D97-AF65-F5344CB8AC3E}">
        <p14:creationId xmlns:p14="http://schemas.microsoft.com/office/powerpoint/2010/main" val="114288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1E245-05ED-4E55-AD36-6F24F0EEACED}"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205415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1E245-05ED-4E55-AD36-6F24F0EEACED}"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75720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1E245-05ED-4E55-AD36-6F24F0EEACED}"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2316067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1E245-05ED-4E55-AD36-6F24F0EEACED}"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49260-CD0D-4DEA-AD0A-F93EED5BF3D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8545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1E245-05ED-4E55-AD36-6F24F0EEACED}"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110083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B1E245-05ED-4E55-AD36-6F24F0EEACED}"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2342499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B1E245-05ED-4E55-AD36-6F24F0EEACED}"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2364903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1E245-05ED-4E55-AD36-6F24F0EEACED}"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4059731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1E245-05ED-4E55-AD36-6F24F0EEACED}"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172879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1E245-05ED-4E55-AD36-6F24F0EEACED}"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148389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1E245-05ED-4E55-AD36-6F24F0EEACED}"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226778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1E245-05ED-4E55-AD36-6F24F0EEACED}"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78770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1E245-05ED-4E55-AD36-6F24F0EEACED}"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385248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1E245-05ED-4E55-AD36-6F24F0EEACED}"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44898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1E245-05ED-4E55-AD36-6F24F0EEACED}"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162680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1E245-05ED-4E55-AD36-6F24F0EEACED}"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62415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1E245-05ED-4E55-AD36-6F24F0EEACED}"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49260-CD0D-4DEA-AD0A-F93EED5BF3DD}" type="slidenum">
              <a:rPr lang="en-IN" smtClean="0"/>
              <a:t>‹#›</a:t>
            </a:fld>
            <a:endParaRPr lang="en-IN"/>
          </a:p>
        </p:txBody>
      </p:sp>
    </p:spTree>
    <p:extLst>
      <p:ext uri="{BB962C8B-B14F-4D97-AF65-F5344CB8AC3E}">
        <p14:creationId xmlns:p14="http://schemas.microsoft.com/office/powerpoint/2010/main" val="272304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B1E245-05ED-4E55-AD36-6F24F0EEACED}" type="datetimeFigureOut">
              <a:rPr lang="en-IN" smtClean="0"/>
              <a:t>27-05-2024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749260-CD0D-4DEA-AD0A-F93EED5BF3DD}" type="slidenum">
              <a:rPr lang="en-IN" smtClean="0"/>
              <a:t>‹#›</a:t>
            </a:fld>
            <a:endParaRPr lang="en-IN"/>
          </a:p>
        </p:txBody>
      </p:sp>
    </p:spTree>
    <p:extLst>
      <p:ext uri="{BB962C8B-B14F-4D97-AF65-F5344CB8AC3E}">
        <p14:creationId xmlns:p14="http://schemas.microsoft.com/office/powerpoint/2010/main" val="528129429"/>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353F-3CAA-652E-4FD4-7EA7EC972FAC}"/>
              </a:ext>
            </a:extLst>
          </p:cNvPr>
          <p:cNvSpPr>
            <a:spLocks noGrp="1"/>
          </p:cNvSpPr>
          <p:nvPr>
            <p:ph type="ctrTitle"/>
          </p:nvPr>
        </p:nvSpPr>
        <p:spPr>
          <a:xfrm>
            <a:off x="436709" y="1045030"/>
            <a:ext cx="11157856" cy="1262742"/>
          </a:xfrm>
        </p:spPr>
        <p:txBody>
          <a:bodyPr>
            <a:noAutofit/>
          </a:bodyPr>
          <a:lstStyle/>
          <a:p>
            <a:pPr algn="l"/>
            <a:r>
              <a:rPr lang="en-US" sz="2400" b="1" dirty="0">
                <a:solidFill>
                  <a:schemeClr val="tx1"/>
                </a:solidFill>
              </a:rPr>
              <a:t>MIS775 Decision Modelling for Business Analytics –Trimester 1 2024  Assessment Task 2 –A spreadsheet‐based decision model – Individual  </a:t>
            </a:r>
            <a:endParaRPr lang="en-IN" sz="2400" b="1" dirty="0">
              <a:solidFill>
                <a:schemeClr val="tx1"/>
              </a:solidFill>
            </a:endParaRPr>
          </a:p>
        </p:txBody>
      </p:sp>
      <p:sp>
        <p:nvSpPr>
          <p:cNvPr id="3" name="Subtitle 2">
            <a:extLst>
              <a:ext uri="{FF2B5EF4-FFF2-40B4-BE49-F238E27FC236}">
                <a16:creationId xmlns:a16="http://schemas.microsoft.com/office/drawing/2014/main" id="{4AD501A1-F21A-4457-5095-FFBBA86811A0}"/>
              </a:ext>
            </a:extLst>
          </p:cNvPr>
          <p:cNvSpPr>
            <a:spLocks noGrp="1"/>
          </p:cNvSpPr>
          <p:nvPr>
            <p:ph type="subTitle" idx="1"/>
          </p:nvPr>
        </p:nvSpPr>
        <p:spPr>
          <a:xfrm>
            <a:off x="556450" y="4931228"/>
            <a:ext cx="7379235" cy="1153885"/>
          </a:xfrm>
        </p:spPr>
        <p:txBody>
          <a:bodyPr>
            <a:normAutofit/>
          </a:bodyPr>
          <a:lstStyle/>
          <a:p>
            <a:pPr algn="l"/>
            <a:r>
              <a:rPr lang="en-IN" b="1" dirty="0"/>
              <a:t>Anagha Prashanth </a:t>
            </a:r>
            <a:r>
              <a:rPr lang="en-IN" b="1" dirty="0" err="1"/>
              <a:t>Raje</a:t>
            </a:r>
            <a:r>
              <a:rPr lang="en-IN" b="1" dirty="0"/>
              <a:t> URS</a:t>
            </a:r>
          </a:p>
          <a:p>
            <a:pPr algn="l"/>
            <a:r>
              <a:rPr lang="en-IN" b="1" dirty="0"/>
              <a:t>S223709844</a:t>
            </a:r>
          </a:p>
          <a:p>
            <a:pPr algn="l"/>
            <a:endParaRPr lang="en-IN" b="1" dirty="0"/>
          </a:p>
        </p:txBody>
      </p:sp>
    </p:spTree>
    <p:extLst>
      <p:ext uri="{BB962C8B-B14F-4D97-AF65-F5344CB8AC3E}">
        <p14:creationId xmlns:p14="http://schemas.microsoft.com/office/powerpoint/2010/main" val="8619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2077-75E8-2991-0845-24F631FCD399}"/>
              </a:ext>
            </a:extLst>
          </p:cNvPr>
          <p:cNvSpPr>
            <a:spLocks noGrp="1"/>
          </p:cNvSpPr>
          <p:nvPr>
            <p:ph type="ctrTitle"/>
          </p:nvPr>
        </p:nvSpPr>
        <p:spPr>
          <a:xfrm>
            <a:off x="718458" y="571501"/>
            <a:ext cx="9829799" cy="533400"/>
          </a:xfrm>
        </p:spPr>
        <p:txBody>
          <a:bodyPr>
            <a:noAutofit/>
          </a:bodyPr>
          <a:lstStyle/>
          <a:p>
            <a:r>
              <a:rPr lang="en-IN" sz="2400" dirty="0">
                <a:solidFill>
                  <a:srgbClr val="FFFF00"/>
                </a:solidFill>
              </a:rPr>
              <a:t>Stochastic variables choice of distribution</a:t>
            </a:r>
            <a:br>
              <a:rPr lang="en-IN" sz="2400" dirty="0">
                <a:solidFill>
                  <a:srgbClr val="FFFF00"/>
                </a:solidFill>
              </a:rPr>
            </a:br>
            <a:endParaRPr lang="en-IN" sz="2400" dirty="0">
              <a:solidFill>
                <a:srgbClr val="FFFF00"/>
              </a:solidFill>
            </a:endParaRPr>
          </a:p>
        </p:txBody>
      </p:sp>
      <p:sp>
        <p:nvSpPr>
          <p:cNvPr id="3" name="Subtitle 2">
            <a:extLst>
              <a:ext uri="{FF2B5EF4-FFF2-40B4-BE49-F238E27FC236}">
                <a16:creationId xmlns:a16="http://schemas.microsoft.com/office/drawing/2014/main" id="{C3582B05-BE84-7442-176C-D4B81626F221}"/>
              </a:ext>
            </a:extLst>
          </p:cNvPr>
          <p:cNvSpPr>
            <a:spLocks noGrp="1"/>
          </p:cNvSpPr>
          <p:nvPr>
            <p:ph type="subTitle" idx="1"/>
          </p:nvPr>
        </p:nvSpPr>
        <p:spPr>
          <a:xfrm>
            <a:off x="457199" y="947057"/>
            <a:ext cx="11016343" cy="5159828"/>
          </a:xfrm>
        </p:spPr>
        <p:txBody>
          <a:bodyPr>
            <a:noAutofit/>
          </a:bodyPr>
          <a:lstStyle/>
          <a:p>
            <a:pPr algn="l"/>
            <a:r>
              <a:rPr lang="en-IN" sz="1600" kern="100" dirty="0">
                <a:effectLst/>
                <a:latin typeface="Aptos" panose="020B0004020202020204" pitchFamily="34" charset="0"/>
                <a:ea typeface="Aptos" panose="020B0004020202020204" pitchFamily="34" charset="0"/>
                <a:cs typeface="Times New Roman" panose="02020603050405020304" pitchFamily="18" charset="0"/>
              </a:rPr>
              <a:t>In the stochastic modelling for Hotel Paradise, distinct probability distributions have been selected for various operational inputs, based on their inherent characteristics and behaviours in the hotel's business context:</a:t>
            </a:r>
          </a:p>
          <a:p>
            <a:pPr marL="342900" indent="-342900" algn="l">
              <a:buFont typeface="+mj-lt"/>
              <a:buAutoNum type="arabicPeriod"/>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Daily Reservations (60):</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The Poisson distribution is suitable for </a:t>
            </a:r>
            <a:r>
              <a:rPr lang="en-IN" sz="1600" kern="100" dirty="0" err="1">
                <a:effectLst/>
                <a:latin typeface="Aptos" panose="020B0004020202020204" pitchFamily="34" charset="0"/>
                <a:ea typeface="Aptos" panose="020B0004020202020204" pitchFamily="34" charset="0"/>
                <a:cs typeface="Times New Roman" panose="02020603050405020304" pitchFamily="18" charset="0"/>
              </a:rPr>
              <a:t>modeling</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the number of daily room reservations, which typically occur randomly but average around a certain number. The value of 60 is based on historical data and current market trends, providing a realistic estimate.</a:t>
            </a:r>
          </a:p>
          <a:p>
            <a:pPr marL="342900" indent="-342900" algn="l">
              <a:buFont typeface="+mj-lt"/>
              <a:buAutoNum type="arabicPeriod"/>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Late Cancellations (12):</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The average number of daily cancellations is </a:t>
            </a:r>
            <a:r>
              <a:rPr lang="en-IN" sz="1600" kern="100" dirty="0" err="1">
                <a:effectLst/>
                <a:latin typeface="Aptos" panose="020B0004020202020204" pitchFamily="34" charset="0"/>
                <a:ea typeface="Aptos" panose="020B0004020202020204" pitchFamily="34" charset="0"/>
                <a:cs typeface="Times New Roman" panose="02020603050405020304" pitchFamily="18" charset="0"/>
              </a:rPr>
              <a:t>modeled</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using the Poisson distribution to account for the variability and frequency of these events. Cancellations occur randomly but tend to average around 12 per day.</a:t>
            </a:r>
          </a:p>
          <a:p>
            <a:pPr marL="342900" indent="-342900" algn="l">
              <a:buFont typeface="+mj-lt"/>
              <a:buAutoNum type="arabicPeriod"/>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Daily Miscellaneous Expenses ($348):</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Miscellaneous expenses fluctuate daily but usually average around a specific amount. Using the Poisson distribution helps capture the natural variability of these expenses around the mean value of $348.</a:t>
            </a:r>
          </a:p>
          <a:p>
            <a:pPr marL="342900" indent="-342900" algn="l">
              <a:buFont typeface="+mj-lt"/>
              <a:buAutoNum type="arabicPeriod"/>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Walk-ins (3):</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Walk-in guests are less frequent and irregular, making the Poisson distribution ideal for modelling their occurrence. The average of 3 walk-ins per day reflects the typical pattern observed in this context.</a:t>
            </a:r>
          </a:p>
          <a:p>
            <a:pPr algn="l"/>
            <a:r>
              <a:rPr lang="en-IN" sz="1600" kern="100" dirty="0">
                <a:effectLst/>
                <a:latin typeface="Aptos" panose="020B0004020202020204" pitchFamily="34" charset="0"/>
                <a:ea typeface="Aptos" panose="020B0004020202020204" pitchFamily="34" charset="0"/>
                <a:cs typeface="Times New Roman" panose="02020603050405020304" pitchFamily="18" charset="0"/>
              </a:rPr>
              <a:t>These Poisson distribution values accurately reflect the real-world scenarios of random, independent events occurring around an average, enabling better management of resources and revenue.</a:t>
            </a:r>
          </a:p>
          <a:p>
            <a:pPr algn="l"/>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p>
          <a:p>
            <a:pPr algn="l"/>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p>
          <a:p>
            <a:pPr algn="l"/>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gn="l"/>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p>
          <a:p>
            <a:pPr algn="l"/>
            <a:endParaRPr lang="en-IN" sz="1600" dirty="0"/>
          </a:p>
        </p:txBody>
      </p:sp>
    </p:spTree>
    <p:extLst>
      <p:ext uri="{BB962C8B-B14F-4D97-AF65-F5344CB8AC3E}">
        <p14:creationId xmlns:p14="http://schemas.microsoft.com/office/powerpoint/2010/main" val="232977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7608-B0C7-E425-72CC-263B2CEE82FB}"/>
              </a:ext>
            </a:extLst>
          </p:cNvPr>
          <p:cNvSpPr>
            <a:spLocks noGrp="1"/>
          </p:cNvSpPr>
          <p:nvPr>
            <p:ph type="ctrTitle"/>
          </p:nvPr>
        </p:nvSpPr>
        <p:spPr>
          <a:xfrm>
            <a:off x="0" y="650672"/>
            <a:ext cx="10809512" cy="601185"/>
          </a:xfrm>
        </p:spPr>
        <p:txBody>
          <a:bodyPr>
            <a:noAutofit/>
          </a:bodyPr>
          <a:lstStyle/>
          <a:p>
            <a:r>
              <a:rPr lang="en-IN" sz="2800" dirty="0"/>
              <a:t>Descriptive statistics of simulated outputs</a:t>
            </a:r>
            <a:br>
              <a:rPr lang="en-IN" sz="2400" dirty="0"/>
            </a:br>
            <a:endParaRPr lang="en-IN" sz="2400" dirty="0"/>
          </a:p>
        </p:txBody>
      </p:sp>
      <p:sp>
        <p:nvSpPr>
          <p:cNvPr id="3" name="Subtitle 2">
            <a:extLst>
              <a:ext uri="{FF2B5EF4-FFF2-40B4-BE49-F238E27FC236}">
                <a16:creationId xmlns:a16="http://schemas.microsoft.com/office/drawing/2014/main" id="{5AF50B55-2D7C-D9BE-370F-2539E000C447}"/>
              </a:ext>
            </a:extLst>
          </p:cNvPr>
          <p:cNvSpPr>
            <a:spLocks noGrp="1"/>
          </p:cNvSpPr>
          <p:nvPr>
            <p:ph type="subTitle" idx="1"/>
          </p:nvPr>
        </p:nvSpPr>
        <p:spPr>
          <a:xfrm>
            <a:off x="315686" y="1251857"/>
            <a:ext cx="7826828" cy="5323113"/>
          </a:xfrm>
        </p:spPr>
        <p:txBody>
          <a:bodyPr>
            <a:normAutofit fontScale="85000" lnSpcReduction="20000"/>
          </a:bodyPr>
          <a:lstStyle/>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Mean Profit: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Similar average profits ($21,514.6 for $200, $21,401.2 for $250).</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Standard Deviation: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Less variability at $250 rate ($2,201.6 vs. $2,301.4).</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Profit Range: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Higher maximum profit for $250 ($28,400 vs. $28,000).</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Probability of Loss: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0% for both rates.</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Confidence Limits: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$250 rate shows narrower confidence interval.</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IQR: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Narrower for $250 rate ($2,991.90 vs. $3,254.41).</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Percentiles: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$250 rate has a lower risk of very low profits.</a:t>
            </a:r>
          </a:p>
          <a:p>
            <a:pPr algn="l"/>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dirty="0">
                <a:effectLst/>
                <a:latin typeface="Aptos" panose="020B0004020202020204" pitchFamily="34" charset="0"/>
                <a:ea typeface="Aptos" panose="020B0004020202020204" pitchFamily="34" charset="0"/>
                <a:cs typeface="Times New Roman" panose="02020603050405020304" pitchFamily="18" charset="0"/>
              </a:rPr>
              <a:t>The histogram for the $200 rate shows profits are mostly between $16,130 and $20,050, indicating moderate consistency. </a:t>
            </a:r>
          </a:p>
          <a:p>
            <a:pPr algn="l"/>
            <a:r>
              <a:rPr lang="en-IN" sz="1800" dirty="0">
                <a:effectLst/>
                <a:latin typeface="Aptos" panose="020B0004020202020204" pitchFamily="34" charset="0"/>
                <a:ea typeface="Aptos" panose="020B0004020202020204" pitchFamily="34" charset="0"/>
                <a:cs typeface="Times New Roman" panose="02020603050405020304" pitchFamily="18" charset="0"/>
              </a:rPr>
              <a:t>In contrast, the $250 rate histogram reveals a wider distribution, with profits peaking around $20,210. </a:t>
            </a:r>
          </a:p>
          <a:p>
            <a:pPr algn="l"/>
            <a:r>
              <a:rPr lang="en-IN" sz="1800" dirty="0">
                <a:effectLst/>
                <a:latin typeface="Aptos" panose="020B0004020202020204" pitchFamily="34" charset="0"/>
                <a:ea typeface="Aptos" panose="020B0004020202020204" pitchFamily="34" charset="0"/>
                <a:cs typeface="Times New Roman" panose="02020603050405020304" pitchFamily="18" charset="0"/>
              </a:rPr>
              <a:t>This suggests higher potential profits but also greater variability. The $250 rate has more instances of higher profits, but with increased fluctuation.</a:t>
            </a:r>
            <a:endParaRPr lang="en-IN" sz="1800" dirty="0"/>
          </a:p>
          <a:p>
            <a:pPr algn="l"/>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l"/>
            <a:endParaRPr lang="en-IN" dirty="0"/>
          </a:p>
        </p:txBody>
      </p:sp>
      <p:pic>
        <p:nvPicPr>
          <p:cNvPr id="5" name="Picture 4" descr="A graph with numbers and a bar chart">
            <a:extLst>
              <a:ext uri="{FF2B5EF4-FFF2-40B4-BE49-F238E27FC236}">
                <a16:creationId xmlns:a16="http://schemas.microsoft.com/office/drawing/2014/main" id="{ADBF9A9A-1AEF-B0FB-814B-22BD0C444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738" y="1368633"/>
            <a:ext cx="3238952" cy="1752845"/>
          </a:xfrm>
          <a:prstGeom prst="rect">
            <a:avLst/>
          </a:prstGeom>
        </p:spPr>
      </p:pic>
      <p:pic>
        <p:nvPicPr>
          <p:cNvPr id="6" name="Picture 5" descr="A graph on a white sheet&#10;&#10;Description automatically generated">
            <a:extLst>
              <a:ext uri="{FF2B5EF4-FFF2-40B4-BE49-F238E27FC236}">
                <a16:creationId xmlns:a16="http://schemas.microsoft.com/office/drawing/2014/main" id="{999B7785-8EF4-F00D-5D57-0B4CA134C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107" y="3736522"/>
            <a:ext cx="3334215" cy="1790950"/>
          </a:xfrm>
          <a:prstGeom prst="rect">
            <a:avLst/>
          </a:prstGeom>
        </p:spPr>
      </p:pic>
    </p:spTree>
    <p:extLst>
      <p:ext uri="{BB962C8B-B14F-4D97-AF65-F5344CB8AC3E}">
        <p14:creationId xmlns:p14="http://schemas.microsoft.com/office/powerpoint/2010/main" val="284105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 drawn on it&#10;&#10;Description automatically generated">
            <a:extLst>
              <a:ext uri="{FF2B5EF4-FFF2-40B4-BE49-F238E27FC236}">
                <a16:creationId xmlns:a16="http://schemas.microsoft.com/office/drawing/2014/main" id="{B5DA0578-57A8-D365-A642-F39984363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89" y="3590515"/>
            <a:ext cx="4618495" cy="2728672"/>
          </a:xfrm>
          <a:prstGeom prst="rect">
            <a:avLst/>
          </a:prstGeom>
        </p:spPr>
      </p:pic>
      <p:pic>
        <p:nvPicPr>
          <p:cNvPr id="7" name="Picture 6" descr="A graph with numbers and a line">
            <a:extLst>
              <a:ext uri="{FF2B5EF4-FFF2-40B4-BE49-F238E27FC236}">
                <a16:creationId xmlns:a16="http://schemas.microsoft.com/office/drawing/2014/main" id="{C67E80F9-0B08-A130-3CD1-5C6941851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08" y="538814"/>
            <a:ext cx="4673877" cy="2841175"/>
          </a:xfrm>
          <a:prstGeom prst="rect">
            <a:avLst/>
          </a:prstGeom>
        </p:spPr>
      </p:pic>
      <p:sp>
        <p:nvSpPr>
          <p:cNvPr id="9" name="Subtitle 2">
            <a:extLst>
              <a:ext uri="{FF2B5EF4-FFF2-40B4-BE49-F238E27FC236}">
                <a16:creationId xmlns:a16="http://schemas.microsoft.com/office/drawing/2014/main" id="{CD59F436-704D-20DD-38D6-8B1E7EF2CB7D}"/>
              </a:ext>
            </a:extLst>
          </p:cNvPr>
          <p:cNvSpPr>
            <a:spLocks noGrp="1"/>
          </p:cNvSpPr>
          <p:nvPr>
            <p:ph type="subTitle" idx="1"/>
          </p:nvPr>
        </p:nvSpPr>
        <p:spPr>
          <a:xfrm>
            <a:off x="5101493" y="538814"/>
            <a:ext cx="6608813" cy="5666043"/>
          </a:xfrm>
        </p:spPr>
        <p:txBody>
          <a:bodyPr>
            <a:normAutofit/>
          </a:bodyPr>
          <a:lstStyle/>
          <a:p>
            <a:pPr algn="l"/>
            <a:r>
              <a:rPr lang="en-IN" dirty="0"/>
              <a:t>AVERAGE DAILY PROFITS</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$200 Room Rate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Peaks early at around $4,520 before stabilizing near $4,460. This indicates a brief high-profit period followed by a more consistent, lower profit level.</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$250 Room Rate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Shows initial fluctuations, peaking near $4,540, then stabilizes at approximately $4,480, maintaining a higher level of consistent profits compared to the $200 rate.</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Both graphs demonstrate an early peak in profits, but the $250 rate maintains higher consistent profits post-fluctuation, suggesting it provides more stable and predictable revenue.</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l"/>
            <a:endParaRPr lang="en-IN" dirty="0"/>
          </a:p>
        </p:txBody>
      </p:sp>
    </p:spTree>
    <p:extLst>
      <p:ext uri="{BB962C8B-B14F-4D97-AF65-F5344CB8AC3E}">
        <p14:creationId xmlns:p14="http://schemas.microsoft.com/office/powerpoint/2010/main" val="155370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B9E6-A9CD-AFDA-99CB-57F44EC1500B}"/>
              </a:ext>
            </a:extLst>
          </p:cNvPr>
          <p:cNvSpPr>
            <a:spLocks noGrp="1"/>
          </p:cNvSpPr>
          <p:nvPr>
            <p:ph type="ctrTitle"/>
          </p:nvPr>
        </p:nvSpPr>
        <p:spPr>
          <a:xfrm>
            <a:off x="-544285" y="404256"/>
            <a:ext cx="7859485" cy="440020"/>
          </a:xfrm>
        </p:spPr>
        <p:txBody>
          <a:bodyPr>
            <a:noAutofit/>
          </a:bodyPr>
          <a:lstStyle/>
          <a:p>
            <a:r>
              <a:rPr lang="en-IN" sz="3200" dirty="0"/>
              <a:t>Risk analysis for $200</a:t>
            </a:r>
          </a:p>
        </p:txBody>
      </p:sp>
      <p:sp>
        <p:nvSpPr>
          <p:cNvPr id="3" name="Subtitle 2">
            <a:extLst>
              <a:ext uri="{FF2B5EF4-FFF2-40B4-BE49-F238E27FC236}">
                <a16:creationId xmlns:a16="http://schemas.microsoft.com/office/drawing/2014/main" id="{DB474CCD-81D0-835B-1D5D-9899DFD10768}"/>
              </a:ext>
            </a:extLst>
          </p:cNvPr>
          <p:cNvSpPr>
            <a:spLocks noGrp="1"/>
          </p:cNvSpPr>
          <p:nvPr>
            <p:ph type="subTitle" idx="1"/>
          </p:nvPr>
        </p:nvSpPr>
        <p:spPr>
          <a:xfrm>
            <a:off x="481693" y="3005248"/>
            <a:ext cx="11228614" cy="3199700"/>
          </a:xfrm>
        </p:spPr>
        <p:txBody>
          <a:bodyPr>
            <a:normAutofit fontScale="92500" lnSpcReduction="20000"/>
          </a:bodyPr>
          <a:lstStyle/>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Stable Profits (57.10%): Regularly achieve $14,000 to $18,000; maintain focus on this reliable profit range.</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Opportunity for Growth (32.40%): Utilize promotions and upselling during high demand to reach $18,000 to $22,000.</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Rare High Gains (1.10%): Profits above $22,000 are possible but infrequent.</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Minimal Risk (9.40%): Prepare for the possibility of profits below $14,000 with robust cost management and contingency strategies.</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Implications:</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 Prioritize stabilizing core profits while strategically targeting higher revenue opportunities and safeguarding against potential downturns.</a:t>
            </a:r>
          </a:p>
          <a:p>
            <a:pPr algn="l"/>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IN" dirty="0"/>
          </a:p>
        </p:txBody>
      </p:sp>
      <p:pic>
        <p:nvPicPr>
          <p:cNvPr id="7" name="Picture 6" descr="A table with numbers and percentages&#10;&#10;Description automatically generated">
            <a:extLst>
              <a:ext uri="{FF2B5EF4-FFF2-40B4-BE49-F238E27FC236}">
                <a16:creationId xmlns:a16="http://schemas.microsoft.com/office/drawing/2014/main" id="{226938CF-FF67-760F-5F82-B7E66CF9F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37" y="1167985"/>
            <a:ext cx="5482663" cy="1513553"/>
          </a:xfrm>
          <a:prstGeom prst="rect">
            <a:avLst/>
          </a:prstGeom>
        </p:spPr>
      </p:pic>
    </p:spTree>
    <p:extLst>
      <p:ext uri="{BB962C8B-B14F-4D97-AF65-F5344CB8AC3E}">
        <p14:creationId xmlns:p14="http://schemas.microsoft.com/office/powerpoint/2010/main" val="237858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9BE6-888D-E880-FE35-6BB2FB739334}"/>
              </a:ext>
            </a:extLst>
          </p:cNvPr>
          <p:cNvSpPr>
            <a:spLocks noGrp="1"/>
          </p:cNvSpPr>
          <p:nvPr>
            <p:ph type="ctrTitle"/>
          </p:nvPr>
        </p:nvSpPr>
        <p:spPr>
          <a:xfrm>
            <a:off x="-457200" y="217388"/>
            <a:ext cx="6553200" cy="564922"/>
          </a:xfrm>
        </p:spPr>
        <p:txBody>
          <a:bodyPr>
            <a:noAutofit/>
          </a:bodyPr>
          <a:lstStyle/>
          <a:p>
            <a:r>
              <a:rPr lang="en-IN" sz="2800" dirty="0"/>
              <a:t>Risk analysis for $250</a:t>
            </a:r>
          </a:p>
        </p:txBody>
      </p:sp>
      <p:sp>
        <p:nvSpPr>
          <p:cNvPr id="3" name="Subtitle 2">
            <a:extLst>
              <a:ext uri="{FF2B5EF4-FFF2-40B4-BE49-F238E27FC236}">
                <a16:creationId xmlns:a16="http://schemas.microsoft.com/office/drawing/2014/main" id="{4333DF4F-0C0E-239D-2846-03537C183205}"/>
              </a:ext>
            </a:extLst>
          </p:cNvPr>
          <p:cNvSpPr>
            <a:spLocks noGrp="1"/>
          </p:cNvSpPr>
          <p:nvPr>
            <p:ph type="subTitle" idx="1"/>
          </p:nvPr>
        </p:nvSpPr>
        <p:spPr>
          <a:xfrm>
            <a:off x="201897" y="2710543"/>
            <a:ext cx="11500246" cy="3799114"/>
          </a:xfrm>
        </p:spPr>
        <p:txBody>
          <a:bodyPr/>
          <a:lstStyle/>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Stable Core Revenue: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most frequent scenario, with a 61.7% probability, sees daily profits between $14,000 and $18,000, ensuring a reliable financial base.</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Growth Potential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There’s a 28.6% chance of achieving $18,000 to $22,000, offering significant opportunities for revenue enhancement during peak periods.</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Low Risk of Low Returns: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Only an 8.1% risk of profits dropping below $14,000, indicating strong financial stability.</a:t>
            </a:r>
          </a:p>
          <a:p>
            <a:pPr algn="l"/>
            <a:r>
              <a:rPr lang="en-IN" sz="1800" b="1" kern="100" dirty="0">
                <a:effectLst/>
                <a:latin typeface="Aptos" panose="020B0004020202020204" pitchFamily="34" charset="0"/>
                <a:ea typeface="Aptos" panose="020B0004020202020204" pitchFamily="34" charset="0"/>
                <a:cs typeface="Times New Roman" panose="02020603050405020304" pitchFamily="18" charset="0"/>
              </a:rPr>
              <a:t>Uncommon High Profits: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High profits above $22,000 are rare, occurring just 1.6% of the time, and shouldn’t be expected regularly</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l"/>
            <a:endParaRPr lang="en-IN" dirty="0"/>
          </a:p>
        </p:txBody>
      </p:sp>
      <p:pic>
        <p:nvPicPr>
          <p:cNvPr id="5" name="Picture 4" descr="A table with numbers and text&#10;&#10;Description automatically generated">
            <a:extLst>
              <a:ext uri="{FF2B5EF4-FFF2-40B4-BE49-F238E27FC236}">
                <a16:creationId xmlns:a16="http://schemas.microsoft.com/office/drawing/2014/main" id="{CE1A9A85-55E9-945C-EA7C-4A0BEB43E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11" y="923825"/>
            <a:ext cx="5834988" cy="1645203"/>
          </a:xfrm>
          <a:prstGeom prst="rect">
            <a:avLst/>
          </a:prstGeom>
        </p:spPr>
      </p:pic>
    </p:spTree>
    <p:extLst>
      <p:ext uri="{BB962C8B-B14F-4D97-AF65-F5344CB8AC3E}">
        <p14:creationId xmlns:p14="http://schemas.microsoft.com/office/powerpoint/2010/main" val="2550093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235C-20FF-1321-5128-C98F44A5755B}"/>
              </a:ext>
            </a:extLst>
          </p:cNvPr>
          <p:cNvSpPr>
            <a:spLocks noGrp="1"/>
          </p:cNvSpPr>
          <p:nvPr>
            <p:ph type="ctrTitle"/>
          </p:nvPr>
        </p:nvSpPr>
        <p:spPr>
          <a:xfrm>
            <a:off x="174170" y="382136"/>
            <a:ext cx="10798629" cy="869722"/>
          </a:xfrm>
        </p:spPr>
        <p:txBody>
          <a:bodyPr>
            <a:normAutofit fontScale="90000"/>
          </a:bodyPr>
          <a:lstStyle/>
          <a:p>
            <a:r>
              <a:rPr lang="en-IN" dirty="0"/>
              <a:t>Conclusion for risk analysis</a:t>
            </a:r>
          </a:p>
        </p:txBody>
      </p:sp>
      <p:sp>
        <p:nvSpPr>
          <p:cNvPr id="3" name="Subtitle 2">
            <a:extLst>
              <a:ext uri="{FF2B5EF4-FFF2-40B4-BE49-F238E27FC236}">
                <a16:creationId xmlns:a16="http://schemas.microsoft.com/office/drawing/2014/main" id="{BC969D19-BD97-0591-EBDC-7605EAE4261C}"/>
              </a:ext>
            </a:extLst>
          </p:cNvPr>
          <p:cNvSpPr>
            <a:spLocks noGrp="1"/>
          </p:cNvSpPr>
          <p:nvPr>
            <p:ph type="subTitle" idx="1"/>
          </p:nvPr>
        </p:nvSpPr>
        <p:spPr>
          <a:xfrm>
            <a:off x="522514" y="1360713"/>
            <a:ext cx="11059886" cy="5115151"/>
          </a:xfrm>
        </p:spPr>
        <p:txBody>
          <a:bodyPr>
            <a:normAutofit/>
          </a:bodyPr>
          <a:lstStyle/>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Revenue Consistency and Risk Management</a:t>
            </a:r>
            <a:endPar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The $250 rate provides more consistent revenue with a 61.7% chance of moderate profits ($14,000 to $18,000) versus 57.1% for the $200 rate. It also has a lower risk of profits dropping below $14,000 (8.1% vs. 9.4%).</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Market Trends</a:t>
            </a:r>
            <a:endPar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The $250 rate captures higher demand for mid-tier profits more effectively, indicating stronger anticipated performance.</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Pricing Approach</a:t>
            </a:r>
            <a:endPar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The $250 rate strikes a balance between profitability and risk, making it a more attractive option for maximizing revenue.</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Revenue and Occupancy Stability</a:t>
            </a:r>
            <a:endPar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The $250 rate guarantees higher and more consistent profits, supporting effective financial planning and stable occupancy.</a:t>
            </a:r>
          </a:p>
          <a:p>
            <a:pPr algn="l"/>
            <a:endParaRPr lang="en-IN" dirty="0"/>
          </a:p>
        </p:txBody>
      </p:sp>
    </p:spTree>
    <p:extLst>
      <p:ext uri="{BB962C8B-B14F-4D97-AF65-F5344CB8AC3E}">
        <p14:creationId xmlns:p14="http://schemas.microsoft.com/office/powerpoint/2010/main" val="164761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C162-1DD1-D8CA-A740-3DEA2E546431}"/>
              </a:ext>
            </a:extLst>
          </p:cNvPr>
          <p:cNvSpPr>
            <a:spLocks noGrp="1"/>
          </p:cNvSpPr>
          <p:nvPr>
            <p:ph type="ctrTitle"/>
          </p:nvPr>
        </p:nvSpPr>
        <p:spPr>
          <a:xfrm>
            <a:off x="544285" y="314552"/>
            <a:ext cx="11016344" cy="915534"/>
          </a:xfrm>
        </p:spPr>
        <p:txBody>
          <a:bodyPr/>
          <a:lstStyle/>
          <a:p>
            <a:r>
              <a:rPr lang="en-IN" dirty="0"/>
              <a:t>Recommendations </a:t>
            </a:r>
          </a:p>
        </p:txBody>
      </p:sp>
      <p:sp>
        <p:nvSpPr>
          <p:cNvPr id="3" name="Subtitle 2">
            <a:extLst>
              <a:ext uri="{FF2B5EF4-FFF2-40B4-BE49-F238E27FC236}">
                <a16:creationId xmlns:a16="http://schemas.microsoft.com/office/drawing/2014/main" id="{DBC9FEA8-5627-08E5-61D6-01062E75E7D7}"/>
              </a:ext>
            </a:extLst>
          </p:cNvPr>
          <p:cNvSpPr>
            <a:spLocks noGrp="1"/>
          </p:cNvSpPr>
          <p:nvPr>
            <p:ph type="subTitle" idx="1"/>
          </p:nvPr>
        </p:nvSpPr>
        <p:spPr>
          <a:xfrm>
            <a:off x="544284" y="1544638"/>
            <a:ext cx="11016343" cy="4998810"/>
          </a:xfrm>
        </p:spPr>
        <p:txBody>
          <a:bodyPr>
            <a:normAutofit lnSpcReduction="10000"/>
          </a:bodyPr>
          <a:lstStyle/>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Optimize Pricing Strategy: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Use a dynamic pricing model, setting room rates at $250 during peak demand and $200 during off-peak times. This balances higher profitability with flexibility to attract guests year-round.</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Enhance Guest Satisfaction: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Improve guest services and amenities to boost repeat bookings and positive reviews. Personalized experiences and high-quality services foster customer loyalty and referrals.</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Analyse and Adapt Booking Trends: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Regularly review booking data to fine-tune marketing and pricing strategies. Focus on maximizing occupancy by targeting the higher probability of reservations at the $250 rate for stable revenue.</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Implement Flexible Reservation Policies: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Offer flexible booking and cancellation options to attract last-minute reservations and minimize no-shows, improving overall occupancy rates.</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Manage Risks </a:t>
            </a:r>
            <a:r>
              <a:rPr lang="en-IN" sz="1800" b="1" kern="100">
                <a:solidFill>
                  <a:srgbClr val="FFFF00"/>
                </a:solidFill>
                <a:effectLst/>
                <a:latin typeface="Aptos" panose="020B0004020202020204" pitchFamily="34" charset="0"/>
                <a:ea typeface="Aptos" panose="020B0004020202020204" pitchFamily="34" charset="0"/>
                <a:cs typeface="Times New Roman" panose="02020603050405020304" pitchFamily="18" charset="0"/>
              </a:rPr>
              <a:t>Effectively:</a:t>
            </a:r>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a:t>
            </a:r>
            <a:r>
              <a:rPr lang="en-IN" sz="1800" kern="100">
                <a:effectLst/>
                <a:latin typeface="Aptos" panose="020B0004020202020204" pitchFamily="34" charset="0"/>
                <a:ea typeface="Aptos" panose="020B0004020202020204" pitchFamily="34" charset="0"/>
                <a:cs typeface="Times New Roman" panose="02020603050405020304" pitchFamily="18" charset="0"/>
              </a:rPr>
              <a:t>Continue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to manage overbooking carefully to avoid potential negative impacts on guest satisfaction. Effective compensation strategies for overbooked guests can maintain a positive reputation and customer trust.</a:t>
            </a:r>
          </a:p>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l"/>
            <a:endParaRPr lang="en-IN" dirty="0"/>
          </a:p>
        </p:txBody>
      </p:sp>
    </p:spTree>
    <p:extLst>
      <p:ext uri="{BB962C8B-B14F-4D97-AF65-F5344CB8AC3E}">
        <p14:creationId xmlns:p14="http://schemas.microsoft.com/office/powerpoint/2010/main" val="317135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52B2-D1F1-8CA5-8DB0-B8FDB6F1A81B}"/>
              </a:ext>
            </a:extLst>
          </p:cNvPr>
          <p:cNvSpPr>
            <a:spLocks noGrp="1"/>
          </p:cNvSpPr>
          <p:nvPr>
            <p:ph type="ctrTitle"/>
          </p:nvPr>
        </p:nvSpPr>
        <p:spPr>
          <a:xfrm>
            <a:off x="1486411" y="597581"/>
            <a:ext cx="9540818" cy="1187676"/>
          </a:xfrm>
        </p:spPr>
        <p:txBody>
          <a:bodyPr>
            <a:normAutofit fontScale="90000"/>
          </a:bodyPr>
          <a:lstStyle/>
          <a:p>
            <a:r>
              <a:rPr lang="en-US" sz="4800" dirty="0">
                <a:solidFill>
                  <a:srgbClr val="FFFFFF"/>
                </a:solidFill>
              </a:rPr>
              <a:t>Hotel Paradise Booking Management Model</a:t>
            </a:r>
            <a:endParaRPr lang="en-IN" dirty="0"/>
          </a:p>
        </p:txBody>
      </p:sp>
      <p:sp>
        <p:nvSpPr>
          <p:cNvPr id="3" name="Subtitle 2">
            <a:extLst>
              <a:ext uri="{FF2B5EF4-FFF2-40B4-BE49-F238E27FC236}">
                <a16:creationId xmlns:a16="http://schemas.microsoft.com/office/drawing/2014/main" id="{72DEFF42-761B-7790-6117-7E85E419BA77}"/>
              </a:ext>
            </a:extLst>
          </p:cNvPr>
          <p:cNvSpPr>
            <a:spLocks noGrp="1"/>
          </p:cNvSpPr>
          <p:nvPr>
            <p:ph type="subTitle" idx="1"/>
          </p:nvPr>
        </p:nvSpPr>
        <p:spPr>
          <a:xfrm>
            <a:off x="936171" y="2035628"/>
            <a:ext cx="10537371" cy="4398961"/>
          </a:xfrm>
        </p:spPr>
        <p:txBody>
          <a:bodyPr>
            <a:normAutofit/>
          </a:bodyPr>
          <a:lstStyle/>
          <a:p>
            <a:pPr algn="l"/>
            <a:r>
              <a:rPr lang="en-US" sz="2000" dirty="0"/>
              <a:t>Objective: The aim is to improve hotel booking management and boost peak season revenue using a spreadsheet-based decision model.</a:t>
            </a:r>
          </a:p>
          <a:p>
            <a:pPr algn="l"/>
            <a:endParaRPr lang="en-US" sz="2000" dirty="0"/>
          </a:p>
          <a:p>
            <a:pPr algn="l"/>
            <a:r>
              <a:rPr lang="en-IN" sz="2000" dirty="0"/>
              <a:t>Model description: </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The hotel operations management model includes assumptions regarding daily reservations, late cancellations, miscellaneous expenses, walk-ins, room rates, and associated costs. It uses Poisson distributions to model stochastic variables, capturing the randomness and variability in daily reservations, late cancellations, and miscellaneous expenses. The model analyses room rates of $200 and $250 to evaluate different profit scenarios and financial outcomes.</a:t>
            </a:r>
          </a:p>
          <a:p>
            <a:pPr algn="l"/>
            <a:endParaRPr lang="en-IN" sz="2000" dirty="0"/>
          </a:p>
        </p:txBody>
      </p:sp>
    </p:spTree>
    <p:extLst>
      <p:ext uri="{BB962C8B-B14F-4D97-AF65-F5344CB8AC3E}">
        <p14:creationId xmlns:p14="http://schemas.microsoft.com/office/powerpoint/2010/main" val="19213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412EC7-F7C3-9843-EC2B-F9B05DEBA159}"/>
              </a:ext>
            </a:extLst>
          </p:cNvPr>
          <p:cNvSpPr>
            <a:spLocks noGrp="1"/>
          </p:cNvSpPr>
          <p:nvPr>
            <p:ph type="subTitle" idx="1"/>
          </p:nvPr>
        </p:nvSpPr>
        <p:spPr>
          <a:xfrm>
            <a:off x="533399" y="402771"/>
            <a:ext cx="10940143" cy="6020934"/>
          </a:xfrm>
        </p:spPr>
        <p:txBody>
          <a:bodyPr>
            <a:normAutofit lnSpcReduction="10000"/>
          </a:bodyPr>
          <a:lstStyle/>
          <a:p>
            <a:pPr algn="l"/>
            <a:r>
              <a:rPr lang="en-IN" sz="3600" b="1" kern="100" dirty="0">
                <a:effectLst/>
                <a:latin typeface="Aptos" panose="020B0004020202020204" pitchFamily="34" charset="0"/>
                <a:ea typeface="Aptos" panose="020B0004020202020204" pitchFamily="34" charset="0"/>
                <a:cs typeface="Times New Roman" panose="02020603050405020304" pitchFamily="18" charset="0"/>
              </a:rPr>
              <a:t>INPUTS</a:t>
            </a:r>
          </a:p>
          <a:p>
            <a:pPr algn="l"/>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STOCHASTIC INPUTS</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Daily Reservations:</a:t>
            </a:r>
            <a:r>
              <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Number of reservations made by guests each day</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Late Cancellations</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Number of reservations cancelled by guests on short notice</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Daily Miscellaneous Expenses</a:t>
            </a:r>
            <a:r>
              <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Additional daily operating costs of the hotel</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Walk-ins</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Expected number of guests without reservations arriving each day</a:t>
            </a:r>
          </a:p>
          <a:p>
            <a:pPr algn="l"/>
            <a:r>
              <a:rPr lang="en-IN" sz="2000" b="1" u="sng" kern="100" dirty="0">
                <a:effectLst/>
                <a:latin typeface="Aptos" panose="020B0004020202020204" pitchFamily="34" charset="0"/>
                <a:ea typeface="Aptos" panose="020B0004020202020204" pitchFamily="34" charset="0"/>
                <a:cs typeface="Times New Roman" panose="02020603050405020304" pitchFamily="18" charset="0"/>
              </a:rPr>
              <a:t>DECISION VARIABLES</a:t>
            </a:r>
            <a:endParaRPr lang="en-IN" sz="2000" u="sng" kern="100" dirty="0">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Room Rate ($):</a:t>
            </a:r>
            <a:r>
              <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Daily rental price per room</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Late Cancellation Fee ($):</a:t>
            </a:r>
            <a:r>
              <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Fee imposed for late cancellations, calculated as 25% of the room rate</a:t>
            </a:r>
          </a:p>
          <a:p>
            <a:pPr algn="l"/>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FIXED INPUTS</a:t>
            </a:r>
            <a:endParaRPr lang="en-IN" sz="1800" u="sng" kern="100" dirty="0">
              <a:effectLst/>
              <a:latin typeface="Aptos" panose="020B0004020202020204" pitchFamily="34" charset="0"/>
              <a:ea typeface="Aptos" panose="020B0004020202020204" pitchFamily="34" charset="0"/>
              <a:cs typeface="Times New Roman" panose="02020603050405020304" pitchFamily="18" charset="0"/>
            </a:endParaRP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Number of Rooms:</a:t>
            </a:r>
            <a:r>
              <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Overall total of rooms available in the hotel</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Housekeeping Cost (per Room in $):</a:t>
            </a:r>
            <a:r>
              <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Cost associated with housekeeping per room</a:t>
            </a:r>
          </a:p>
          <a:p>
            <a:pPr algn="l"/>
            <a:r>
              <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Promotions (per day in $):</a:t>
            </a:r>
            <a:r>
              <a:rPr lang="en-IN" sz="18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Daily expenditure on promotional activities</a:t>
            </a:r>
          </a:p>
          <a:p>
            <a:pPr algn="l"/>
            <a:endParaRPr lang="en-IN" dirty="0"/>
          </a:p>
        </p:txBody>
      </p:sp>
    </p:spTree>
    <p:extLst>
      <p:ext uri="{BB962C8B-B14F-4D97-AF65-F5344CB8AC3E}">
        <p14:creationId xmlns:p14="http://schemas.microsoft.com/office/powerpoint/2010/main" val="373962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BA7262-6578-2DA6-8A25-D100F5BB02CD}"/>
              </a:ext>
            </a:extLst>
          </p:cNvPr>
          <p:cNvSpPr>
            <a:spLocks noGrp="1"/>
          </p:cNvSpPr>
          <p:nvPr>
            <p:ph type="subTitle" idx="1"/>
          </p:nvPr>
        </p:nvSpPr>
        <p:spPr>
          <a:xfrm>
            <a:off x="696686" y="543153"/>
            <a:ext cx="10787743" cy="5509304"/>
          </a:xfrm>
        </p:spPr>
        <p:txBody>
          <a:bodyPr>
            <a:normAutofit lnSpcReduction="10000"/>
          </a:bodyPr>
          <a:lstStyle/>
          <a:p>
            <a:pPr algn="l"/>
            <a:r>
              <a:rPr lang="en-US" b="1" dirty="0"/>
              <a:t>CALCULATED VALUES</a:t>
            </a:r>
          </a:p>
          <a:p>
            <a:pPr algn="l"/>
            <a:r>
              <a:rPr lang="en-US" dirty="0"/>
              <a:t>Number of Occupied rooms</a:t>
            </a:r>
          </a:p>
          <a:p>
            <a:pPr algn="l"/>
            <a:r>
              <a:rPr lang="en-US" dirty="0"/>
              <a:t>Number of walk-ins allowed</a:t>
            </a:r>
          </a:p>
          <a:p>
            <a:pPr algn="l"/>
            <a:r>
              <a:rPr lang="en-US" dirty="0"/>
              <a:t>Revenue due to walk-ins</a:t>
            </a:r>
          </a:p>
          <a:p>
            <a:pPr algn="l"/>
            <a:r>
              <a:rPr lang="en-US" dirty="0"/>
              <a:t>Sales Revenue per day</a:t>
            </a:r>
          </a:p>
          <a:p>
            <a:pPr algn="l"/>
            <a:r>
              <a:rPr lang="en-US" dirty="0"/>
              <a:t>Total cost per day</a:t>
            </a:r>
          </a:p>
          <a:p>
            <a:pPr algn="l"/>
            <a:endParaRPr lang="en-US" dirty="0"/>
          </a:p>
          <a:p>
            <a:pPr algn="l"/>
            <a:r>
              <a:rPr lang="en-US" b="1" dirty="0"/>
              <a:t>OUTPUT</a:t>
            </a:r>
          </a:p>
          <a:p>
            <a:pPr algn="l"/>
            <a:r>
              <a:rPr lang="en-US" dirty="0"/>
              <a:t>Occupancy rate</a:t>
            </a:r>
          </a:p>
          <a:p>
            <a:pPr algn="l"/>
            <a:r>
              <a:rPr lang="en-US" dirty="0"/>
              <a:t>Daily profit</a:t>
            </a:r>
            <a:endParaRPr lang="en-IN" dirty="0"/>
          </a:p>
        </p:txBody>
      </p:sp>
    </p:spTree>
    <p:extLst>
      <p:ext uri="{BB962C8B-B14F-4D97-AF65-F5344CB8AC3E}">
        <p14:creationId xmlns:p14="http://schemas.microsoft.com/office/powerpoint/2010/main" val="10114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42983-9452-D8ED-B90D-81CBB6BF2C0C}"/>
              </a:ext>
            </a:extLst>
          </p:cNvPr>
          <p:cNvSpPr>
            <a:spLocks noGrp="1"/>
          </p:cNvSpPr>
          <p:nvPr>
            <p:ph type="subTitle" idx="1"/>
          </p:nvPr>
        </p:nvSpPr>
        <p:spPr>
          <a:xfrm>
            <a:off x="555171" y="370115"/>
            <a:ext cx="11234057" cy="6139542"/>
          </a:xfrm>
        </p:spPr>
        <p:txBody>
          <a:bodyPr/>
          <a:lstStyle/>
          <a:p>
            <a:r>
              <a:rPr lang="en-IN" sz="2800" b="1" dirty="0"/>
              <a:t>CONCEPTUAL DIAGRAM</a:t>
            </a:r>
          </a:p>
          <a:p>
            <a:pPr algn="l"/>
            <a:endParaRPr lang="en-IN" dirty="0"/>
          </a:p>
        </p:txBody>
      </p:sp>
      <p:pic>
        <p:nvPicPr>
          <p:cNvPr id="5" name="Picture 4" descr="A diagram of a company&#10;&#10;Description automatically generated">
            <a:extLst>
              <a:ext uri="{FF2B5EF4-FFF2-40B4-BE49-F238E27FC236}">
                <a16:creationId xmlns:a16="http://schemas.microsoft.com/office/drawing/2014/main" id="{D2CD0B53-32F3-352F-E025-B61A858BE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008" y="965333"/>
            <a:ext cx="9364382" cy="5544324"/>
          </a:xfrm>
          <a:prstGeom prst="rect">
            <a:avLst/>
          </a:prstGeom>
        </p:spPr>
      </p:pic>
    </p:spTree>
    <p:extLst>
      <p:ext uri="{BB962C8B-B14F-4D97-AF65-F5344CB8AC3E}">
        <p14:creationId xmlns:p14="http://schemas.microsoft.com/office/powerpoint/2010/main" val="284068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42983-9452-D8ED-B90D-81CBB6BF2C0C}"/>
              </a:ext>
            </a:extLst>
          </p:cNvPr>
          <p:cNvSpPr>
            <a:spLocks noGrp="1"/>
          </p:cNvSpPr>
          <p:nvPr>
            <p:ph type="subTitle" idx="1"/>
          </p:nvPr>
        </p:nvSpPr>
        <p:spPr>
          <a:xfrm>
            <a:off x="555171" y="370115"/>
            <a:ext cx="11234057" cy="6139542"/>
          </a:xfrm>
        </p:spPr>
        <p:txBody>
          <a:bodyPr>
            <a:normAutofit/>
          </a:bodyPr>
          <a:lstStyle/>
          <a:p>
            <a:pPr algn="l"/>
            <a:r>
              <a:rPr lang="en-IN" sz="2800" b="1" dirty="0"/>
              <a:t>Spreadsheet based Decision models</a:t>
            </a:r>
          </a:p>
        </p:txBody>
      </p:sp>
      <p:pic>
        <p:nvPicPr>
          <p:cNvPr id="4" name="Picture 3" descr="A screenshot of a computer program&#10;&#10;Description automatically generated">
            <a:extLst>
              <a:ext uri="{FF2B5EF4-FFF2-40B4-BE49-F238E27FC236}">
                <a16:creationId xmlns:a16="http://schemas.microsoft.com/office/drawing/2014/main" id="{6B977768-E5BE-177E-828B-ECA1E4EEB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81" y="1380839"/>
            <a:ext cx="10831437" cy="4096322"/>
          </a:xfrm>
          <a:prstGeom prst="rect">
            <a:avLst/>
          </a:prstGeom>
        </p:spPr>
      </p:pic>
    </p:spTree>
    <p:extLst>
      <p:ext uri="{BB962C8B-B14F-4D97-AF65-F5344CB8AC3E}">
        <p14:creationId xmlns:p14="http://schemas.microsoft.com/office/powerpoint/2010/main" val="77722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6C42983-9452-D8ED-B90D-81CBB6BF2C0C}"/>
              </a:ext>
            </a:extLst>
          </p:cNvPr>
          <p:cNvSpPr>
            <a:spLocks noGrp="1"/>
          </p:cNvSpPr>
          <p:nvPr>
            <p:ph type="subTitle" idx="1"/>
          </p:nvPr>
        </p:nvSpPr>
        <p:spPr>
          <a:xfrm>
            <a:off x="1043075" y="1060110"/>
            <a:ext cx="2540787" cy="4737780"/>
          </a:xfrm>
        </p:spPr>
        <p:txBody>
          <a:bodyPr anchor="ctr">
            <a:normAutofit/>
          </a:bodyPr>
          <a:lstStyle/>
          <a:p>
            <a:pPr algn="l"/>
            <a:r>
              <a:rPr lang="en-IN" b="1" dirty="0">
                <a:solidFill>
                  <a:schemeClr val="bg2"/>
                </a:solidFill>
              </a:rPr>
              <a:t>ASSUMPTIONS</a:t>
            </a:r>
          </a:p>
          <a:p>
            <a:pPr algn="l"/>
            <a:r>
              <a:rPr lang="en-IN" b="1" dirty="0">
                <a:solidFill>
                  <a:schemeClr val="bg2"/>
                </a:solidFill>
              </a:rPr>
              <a:t> </a:t>
            </a:r>
          </a:p>
        </p:txBody>
      </p:sp>
      <p:sp>
        <p:nvSpPr>
          <p:cNvPr id="4" name="TextBox 3">
            <a:extLst>
              <a:ext uri="{FF2B5EF4-FFF2-40B4-BE49-F238E27FC236}">
                <a16:creationId xmlns:a16="http://schemas.microsoft.com/office/drawing/2014/main" id="{3894E36C-0F76-4189-4034-5DC52647ECCE}"/>
              </a:ext>
            </a:extLst>
          </p:cNvPr>
          <p:cNvSpPr txBox="1"/>
          <p:nvPr/>
        </p:nvSpPr>
        <p:spPr>
          <a:xfrm>
            <a:off x="4234544" y="295986"/>
            <a:ext cx="7500256" cy="5016758"/>
          </a:xfrm>
          <a:prstGeom prst="rect">
            <a:avLst/>
          </a:prstGeom>
          <a:noFill/>
        </p:spPr>
        <p:txBody>
          <a:bodyPr wrap="square">
            <a:spAutoFit/>
          </a:bodyPr>
          <a:lstStyle/>
          <a:p>
            <a:r>
              <a:rPr lang="en-IN" sz="2000" kern="100" dirty="0">
                <a:effectLst/>
                <a:latin typeface="Aptos" panose="020B0004020202020204" pitchFamily="34" charset="0"/>
                <a:ea typeface="Aptos" panose="020B0004020202020204" pitchFamily="34" charset="0"/>
                <a:cs typeface="Times New Roman" panose="02020603050405020304" pitchFamily="18" charset="0"/>
              </a:rPr>
              <a:t>Daily Bookings: It is assumed that there are 80 reservations each day (base estimate).</a:t>
            </a: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Cancellations: At least 10 late cancellations can occur daily in real time. </a:t>
            </a: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Miscellaneous Expenses: Daily miscellaneous expenses are estimated at around 350</a:t>
            </a:r>
            <a:endParaRPr lang="en-IN" sz="2000" kern="100" dirty="0">
              <a:latin typeface="Aptos" panose="020B0004020202020204" pitchFamily="34" charset="0"/>
              <a:ea typeface="Aptos" panose="020B0004020202020204" pitchFamily="34" charset="0"/>
              <a:cs typeface="Times New Roman" panose="02020603050405020304" pitchFamily="18" charset="0"/>
            </a:endParaRP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Walk-ins: Approximately 4 walk-in guests are expected each day. Room Rate Choices: The manager can set the room rate at either $200 or $250. </a:t>
            </a: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Cancellation Charges: the late cancellation fee is 50 per room.</a:t>
            </a: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Room Capacity: Hotel Paradise Resort has a maximum capacity of 100 rooms. </a:t>
            </a: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Housekeeping Costs: Maintenance costs are 40 per room per day </a:t>
            </a: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Promotion Costs: Promotional costs are 130 per room per day</a:t>
            </a:r>
            <a:endParaRPr lang="en-IN" sz="2000" kern="100" dirty="0">
              <a:latin typeface="Aptos" panose="020B0004020202020204" pitchFamily="34" charset="0"/>
              <a:ea typeface="Aptos" panose="020B0004020202020204" pitchFamily="34" charset="0"/>
              <a:cs typeface="Times New Roman" panose="02020603050405020304" pitchFamily="18" charset="0"/>
            </a:endParaRPr>
          </a:p>
          <a:p>
            <a:r>
              <a:rPr lang="en-IN" sz="2000" kern="100" dirty="0">
                <a:effectLst/>
                <a:latin typeface="Aptos" panose="020B0004020202020204" pitchFamily="34" charset="0"/>
                <a:ea typeface="Aptos" panose="020B0004020202020204" pitchFamily="34" charset="0"/>
                <a:cs typeface="Times New Roman" panose="02020603050405020304" pitchFamily="18" charset="0"/>
              </a:rPr>
              <a:t>These values are constant to keep the model si</a:t>
            </a:r>
            <a:r>
              <a:rPr lang="en-IN" sz="2000" kern="100" dirty="0">
                <a:latin typeface="Aptos" panose="020B0004020202020204" pitchFamily="34" charset="0"/>
                <a:ea typeface="Aptos" panose="020B0004020202020204" pitchFamily="34" charset="0"/>
                <a:cs typeface="Times New Roman" panose="02020603050405020304" pitchFamily="18" charset="0"/>
              </a:rPr>
              <a:t>mpler</a:t>
            </a:r>
          </a:p>
          <a:p>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3539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42983-9452-D8ED-B90D-81CBB6BF2C0C}"/>
              </a:ext>
            </a:extLst>
          </p:cNvPr>
          <p:cNvSpPr>
            <a:spLocks noGrp="1"/>
          </p:cNvSpPr>
          <p:nvPr>
            <p:ph type="subTitle" idx="1"/>
          </p:nvPr>
        </p:nvSpPr>
        <p:spPr>
          <a:xfrm>
            <a:off x="5867399" y="1328057"/>
            <a:ext cx="6237515" cy="5072742"/>
          </a:xfrm>
        </p:spPr>
        <p:txBody>
          <a:bodyPr>
            <a:noAutofit/>
          </a:bodyPr>
          <a:lstStyle/>
          <a:p>
            <a:pPr algn="l"/>
            <a:r>
              <a:rPr lang="en-IN" sz="1800" kern="100" dirty="0">
                <a:effectLst/>
                <a:latin typeface="Aptos" panose="020B0004020202020204" pitchFamily="34" charset="0"/>
                <a:ea typeface="Aptos" panose="020B0004020202020204" pitchFamily="34" charset="0"/>
                <a:cs typeface="Times New Roman" panose="02020603050405020304" pitchFamily="18" charset="0"/>
              </a:rPr>
              <a:t>At 100 reservations, the $250 room rate yields significantly higher profits ($22,020) compared to $16,820 at the $200 rate. This trend continues at 80 reservations, with $17,020 versus $12,820. Losses at no reservations are slightly higher for the $250 rate ($2,980) than for the $200 rate ($3,180). Thus, setting the room rate at $250 maximizes profitability with minimal additional risk, especially during peak demand.</a:t>
            </a:r>
          </a:p>
          <a:p>
            <a:pPr algn="l"/>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r>
              <a:rPr lang="en-US" sz="1800" dirty="0">
                <a:latin typeface="Aptos" panose="020B0004020202020204" pitchFamily="34" charset="0"/>
              </a:rPr>
              <a:t>Maintaining daily expenses at $350 maximizes profits at $16,820 for the $200 rate and $17,020 for the $250 rate. Increasing expenses to $500 decreases profits. The $250 rate yields slightly higher profits under the same conditions, making it the recommended option. Thus, setting daily miscellaneous expenses at $250 optimizes profitability for Hotel Paradise, ensuring the best financial outcome.</a:t>
            </a:r>
            <a:endParaRPr lang="en-IN" sz="1800" dirty="0">
              <a:latin typeface="Aptos" panose="020B0004020202020204" pitchFamily="34" charset="0"/>
            </a:endParaRPr>
          </a:p>
        </p:txBody>
      </p:sp>
      <p:pic>
        <p:nvPicPr>
          <p:cNvPr id="4" name="Picture 3" descr="A screenshot of a report">
            <a:extLst>
              <a:ext uri="{FF2B5EF4-FFF2-40B4-BE49-F238E27FC236}">
                <a16:creationId xmlns:a16="http://schemas.microsoft.com/office/drawing/2014/main" id="{ECE4C42C-D1AF-17F4-537B-96FC2611A1F7}"/>
              </a:ext>
            </a:extLst>
          </p:cNvPr>
          <p:cNvPicPr>
            <a:picLocks noChangeAspect="1"/>
          </p:cNvPicPr>
          <p:nvPr/>
        </p:nvPicPr>
        <p:blipFill rotWithShape="1">
          <a:blip r:embed="rId2">
            <a:extLst>
              <a:ext uri="{28A0092B-C50C-407E-A947-70E740481C1C}">
                <a14:useLocalDpi xmlns:a14="http://schemas.microsoft.com/office/drawing/2010/main" val="0"/>
              </a:ext>
            </a:extLst>
          </a:blip>
          <a:srcRect b="32212"/>
          <a:stretch/>
        </p:blipFill>
        <p:spPr>
          <a:xfrm>
            <a:off x="460509" y="1545773"/>
            <a:ext cx="5172847" cy="1361262"/>
          </a:xfrm>
          <a:prstGeom prst="rect">
            <a:avLst/>
          </a:prstGeom>
        </p:spPr>
      </p:pic>
      <p:sp>
        <p:nvSpPr>
          <p:cNvPr id="7" name="Subtitle 2">
            <a:extLst>
              <a:ext uri="{FF2B5EF4-FFF2-40B4-BE49-F238E27FC236}">
                <a16:creationId xmlns:a16="http://schemas.microsoft.com/office/drawing/2014/main" id="{AB8ADA34-F1AA-F0EA-D74F-273B4022CE4A}"/>
              </a:ext>
            </a:extLst>
          </p:cNvPr>
          <p:cNvSpPr txBox="1">
            <a:spLocks/>
          </p:cNvSpPr>
          <p:nvPr/>
        </p:nvSpPr>
        <p:spPr>
          <a:xfrm>
            <a:off x="460509" y="666817"/>
            <a:ext cx="8327573" cy="1005534"/>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endParaRPr lang="en-IN" sz="2000" b="1" dirty="0"/>
          </a:p>
          <a:p>
            <a:pPr algn="l"/>
            <a:r>
              <a:rPr lang="en-IN" sz="2000" b="1" dirty="0"/>
              <a:t>Daily reservations for $250 </a:t>
            </a:r>
          </a:p>
          <a:p>
            <a:pPr algn="l"/>
            <a:r>
              <a:rPr lang="en-IN" sz="2000" b="1" dirty="0">
                <a:solidFill>
                  <a:schemeClr val="bg2"/>
                </a:solidFill>
              </a:rPr>
              <a:t> </a:t>
            </a:r>
          </a:p>
        </p:txBody>
      </p:sp>
      <p:pic>
        <p:nvPicPr>
          <p:cNvPr id="9" name="Picture 8" descr="A purple rectangular box with white text&#10;&#10;Description automatically generated">
            <a:extLst>
              <a:ext uri="{FF2B5EF4-FFF2-40B4-BE49-F238E27FC236}">
                <a16:creationId xmlns:a16="http://schemas.microsoft.com/office/drawing/2014/main" id="{D2C94F90-4BD6-7EC4-E883-1D0C24DED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09" y="4645961"/>
            <a:ext cx="5191621" cy="1361262"/>
          </a:xfrm>
          <a:prstGeom prst="rect">
            <a:avLst/>
          </a:prstGeom>
        </p:spPr>
      </p:pic>
      <p:sp>
        <p:nvSpPr>
          <p:cNvPr id="10" name="Subtitle 2">
            <a:extLst>
              <a:ext uri="{FF2B5EF4-FFF2-40B4-BE49-F238E27FC236}">
                <a16:creationId xmlns:a16="http://schemas.microsoft.com/office/drawing/2014/main" id="{2EAC2D71-C7C6-8AC3-C37B-187FE59956A4}"/>
              </a:ext>
            </a:extLst>
          </p:cNvPr>
          <p:cNvSpPr txBox="1">
            <a:spLocks/>
          </p:cNvSpPr>
          <p:nvPr/>
        </p:nvSpPr>
        <p:spPr>
          <a:xfrm>
            <a:off x="460509" y="3950966"/>
            <a:ext cx="4844144" cy="620484"/>
          </a:xfrm>
          <a:prstGeom prst="rect">
            <a:avLst/>
          </a:prstGeom>
        </p:spPr>
        <p:txBody>
          <a:bodyPr vert="horz" lIns="91440" tIns="45720" rIns="91440" bIns="45720" rtlCol="0" anchor="ctr">
            <a:normAutofit fontScale="77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IN" b="1" dirty="0"/>
              <a:t>Daily Miscellaneous expenses at $250 </a:t>
            </a:r>
          </a:p>
        </p:txBody>
      </p:sp>
      <p:sp>
        <p:nvSpPr>
          <p:cNvPr id="11" name="Subtitle 2">
            <a:extLst>
              <a:ext uri="{FF2B5EF4-FFF2-40B4-BE49-F238E27FC236}">
                <a16:creationId xmlns:a16="http://schemas.microsoft.com/office/drawing/2014/main" id="{72C3A844-B229-10FD-24C9-8B6250E4BEAA}"/>
              </a:ext>
            </a:extLst>
          </p:cNvPr>
          <p:cNvSpPr txBox="1">
            <a:spLocks/>
          </p:cNvSpPr>
          <p:nvPr/>
        </p:nvSpPr>
        <p:spPr>
          <a:xfrm>
            <a:off x="460509" y="282064"/>
            <a:ext cx="4844144" cy="620484"/>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IN" sz="2800" b="1" dirty="0">
                <a:solidFill>
                  <a:srgbClr val="FFFF00"/>
                </a:solidFill>
              </a:rPr>
              <a:t>Scenario Analysis</a:t>
            </a:r>
          </a:p>
        </p:txBody>
      </p:sp>
    </p:spTree>
    <p:extLst>
      <p:ext uri="{BB962C8B-B14F-4D97-AF65-F5344CB8AC3E}">
        <p14:creationId xmlns:p14="http://schemas.microsoft.com/office/powerpoint/2010/main" val="36420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42983-9452-D8ED-B90D-81CBB6BF2C0C}"/>
              </a:ext>
            </a:extLst>
          </p:cNvPr>
          <p:cNvSpPr>
            <a:spLocks noGrp="1"/>
          </p:cNvSpPr>
          <p:nvPr>
            <p:ph type="subTitle" idx="1"/>
          </p:nvPr>
        </p:nvSpPr>
        <p:spPr>
          <a:xfrm>
            <a:off x="483930" y="3733802"/>
            <a:ext cx="10750127" cy="3200400"/>
          </a:xfrm>
        </p:spPr>
        <p:txBody>
          <a:bodyPr>
            <a:normAutofit/>
          </a:bodyPr>
          <a:lstStyle/>
          <a:p>
            <a:pPr algn="l"/>
            <a:r>
              <a:rPr lang="en-IN" sz="2000" kern="100" dirty="0">
                <a:effectLst/>
                <a:latin typeface="Aptos" panose="020B0004020202020204" pitchFamily="34" charset="0"/>
                <a:ea typeface="Aptos" panose="020B0004020202020204" pitchFamily="34" charset="0"/>
                <a:cs typeface="Times New Roman" panose="02020603050405020304" pitchFamily="18" charset="0"/>
              </a:rPr>
              <a:t>At the $200 rate, increasing walk-ins from 4 to 10 raises profits by $1,200 from $16,820 to $18,020. For the $250 rate, this increase boosts profits by $1,500 from $17,020 to $18,520. The $250 rate consistently yields higher profits at equivalent walk-in levels, with an incremental profit gain larger than at the $200 rate. Thus, setting walk-ins at $250 not only maximizes returns per guest but also enhances overall profitability more effectively than the lower rate.</a:t>
            </a:r>
          </a:p>
          <a:p>
            <a:pPr algn="l"/>
            <a:endParaRPr lang="en-IN" sz="2000" dirty="0">
              <a:latin typeface="Aptos" panose="020B0004020202020204" pitchFamily="34" charset="0"/>
            </a:endParaRPr>
          </a:p>
        </p:txBody>
      </p:sp>
      <p:pic>
        <p:nvPicPr>
          <p:cNvPr id="4" name="Picture 3" descr="A purple and white rectangular box with numbers&#10;&#10;Description automatically generated">
            <a:extLst>
              <a:ext uri="{FF2B5EF4-FFF2-40B4-BE49-F238E27FC236}">
                <a16:creationId xmlns:a16="http://schemas.microsoft.com/office/drawing/2014/main" id="{B0AA5AC3-79DF-3B5B-655E-E6987286E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16" y="1839979"/>
            <a:ext cx="6935168" cy="1857634"/>
          </a:xfrm>
          <a:prstGeom prst="rect">
            <a:avLst/>
          </a:prstGeom>
        </p:spPr>
      </p:pic>
      <p:sp>
        <p:nvSpPr>
          <p:cNvPr id="5" name="Subtitle 2">
            <a:extLst>
              <a:ext uri="{FF2B5EF4-FFF2-40B4-BE49-F238E27FC236}">
                <a16:creationId xmlns:a16="http://schemas.microsoft.com/office/drawing/2014/main" id="{EF46C46A-98DD-833F-512A-72A82397C001}"/>
              </a:ext>
            </a:extLst>
          </p:cNvPr>
          <p:cNvSpPr txBox="1">
            <a:spLocks/>
          </p:cNvSpPr>
          <p:nvPr/>
        </p:nvSpPr>
        <p:spPr>
          <a:xfrm>
            <a:off x="571016" y="1364535"/>
            <a:ext cx="5736773" cy="631372"/>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IN" sz="2000" b="1" dirty="0"/>
              <a:t>Walk-ins for $250 </a:t>
            </a:r>
          </a:p>
          <a:p>
            <a:pPr algn="l"/>
            <a:r>
              <a:rPr lang="en-IN" sz="2000" b="1" dirty="0">
                <a:solidFill>
                  <a:schemeClr val="bg2"/>
                </a:solidFill>
              </a:rPr>
              <a:t> </a:t>
            </a:r>
          </a:p>
        </p:txBody>
      </p:sp>
      <p:sp>
        <p:nvSpPr>
          <p:cNvPr id="6" name="Subtitle 2">
            <a:extLst>
              <a:ext uri="{FF2B5EF4-FFF2-40B4-BE49-F238E27FC236}">
                <a16:creationId xmlns:a16="http://schemas.microsoft.com/office/drawing/2014/main" id="{E731ED19-A7B2-1FD4-0675-C1048ADA3557}"/>
              </a:ext>
            </a:extLst>
          </p:cNvPr>
          <p:cNvSpPr txBox="1">
            <a:spLocks/>
          </p:cNvSpPr>
          <p:nvPr/>
        </p:nvSpPr>
        <p:spPr>
          <a:xfrm>
            <a:off x="571016" y="457344"/>
            <a:ext cx="4844144" cy="620484"/>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IN" sz="2800" b="1" dirty="0">
                <a:solidFill>
                  <a:srgbClr val="FFFF00"/>
                </a:solidFill>
              </a:rPr>
              <a:t>Scenario Analysis</a:t>
            </a:r>
          </a:p>
        </p:txBody>
      </p:sp>
    </p:spTree>
    <p:extLst>
      <p:ext uri="{BB962C8B-B14F-4D97-AF65-F5344CB8AC3E}">
        <p14:creationId xmlns:p14="http://schemas.microsoft.com/office/powerpoint/2010/main" val="691989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Damask</Template>
  <TotalTime>3082</TotalTime>
  <Words>1690</Words>
  <Application>Microsoft Office PowerPoint</Application>
  <PresentationFormat>Widescreen</PresentationFormat>
  <Paragraphs>116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Bookman Old Style</vt:lpstr>
      <vt:lpstr>Rockwell</vt:lpstr>
      <vt:lpstr>Damask</vt:lpstr>
      <vt:lpstr>MIS775 Decision Modelling for Business Analytics –Trimester 1 2024  Assessment Task 2 –A spreadsheet‐based decision model – Individual  </vt:lpstr>
      <vt:lpstr>Hotel Paradise Booking Management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Stochastic variables choice of distribution </vt:lpstr>
      <vt:lpstr>Descriptive statistics of simulated outputs </vt:lpstr>
      <vt:lpstr>PowerPoint Presentation</vt:lpstr>
      <vt:lpstr>Risk analysis for $200</vt:lpstr>
      <vt:lpstr>Risk analysis for $250</vt:lpstr>
      <vt:lpstr>Conclusion for risk analysis</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MIS775 Decision Modelling for Business Analytics –Trimester 1 2024  Assessment Task 2 –A spreadsheet‐based decision model – Individual  </dc:title>
  <dc:creator>ANAGHA P</dc:creator>
  <cp:lastModifiedBy>ANAGHA PRASHANTH RAJE URS</cp:lastModifiedBy>
  <cp:revision>1</cp:revision>
  <dcterms:created xsi:type="dcterms:W3CDTF">2024-05-25T05:37:07Z</dcterms:created>
  <dcterms:modified xsi:type="dcterms:W3CDTF">2024-05-27T09:01:05Z</dcterms:modified>
</cp:coreProperties>
</file>