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79" r:id="rId2"/>
    <p:sldId id="256" r:id="rId3"/>
    <p:sldId id="280" r:id="rId4"/>
    <p:sldId id="257" r:id="rId5"/>
    <p:sldId id="264" r:id="rId6"/>
    <p:sldId id="258" r:id="rId7"/>
    <p:sldId id="259" r:id="rId8"/>
    <p:sldId id="281" r:id="rId9"/>
    <p:sldId id="260" r:id="rId10"/>
    <p:sldId id="261" r:id="rId11"/>
    <p:sldId id="262" r:id="rId12"/>
    <p:sldId id="263" r:id="rId13"/>
    <p:sldId id="282" r:id="rId14"/>
    <p:sldId id="265" r:id="rId15"/>
    <p:sldId id="266" r:id="rId16"/>
    <p:sldId id="267" r:id="rId17"/>
    <p:sldId id="268" r:id="rId18"/>
    <p:sldId id="269" r:id="rId19"/>
    <p:sldId id="270" r:id="rId20"/>
    <p:sldId id="271" r:id="rId21"/>
    <p:sldId id="272" r:id="rId22"/>
    <p:sldId id="273" r:id="rId23"/>
    <p:sldId id="275" r:id="rId24"/>
    <p:sldId id="274" r:id="rId25"/>
    <p:sldId id="276" r:id="rId26"/>
    <p:sldId id="277"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54D1D-6585-49F0-9128-BD18FB326C9B}" v="7" dt="2024-04-14T13:16:57.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GHA PRASHANTH RAJE URS" userId="63aa428f-00b7-4ef5-9a90-b4bfd6c3a72a" providerId="ADAL" clId="{3E854D1D-6585-49F0-9128-BD18FB326C9B}"/>
    <pc:docChg chg="custSel addSld delSld modSld">
      <pc:chgData name="ANAGHA PRASHANTH RAJE URS" userId="63aa428f-00b7-4ef5-9a90-b4bfd6c3a72a" providerId="ADAL" clId="{3E854D1D-6585-49F0-9128-BD18FB326C9B}" dt="2024-04-14T13:17:02.702" v="546" actId="14100"/>
      <pc:docMkLst>
        <pc:docMk/>
      </pc:docMkLst>
      <pc:sldChg chg="addSp delSp modSp mod">
        <pc:chgData name="ANAGHA PRASHANTH RAJE URS" userId="63aa428f-00b7-4ef5-9a90-b4bfd6c3a72a" providerId="ADAL" clId="{3E854D1D-6585-49F0-9128-BD18FB326C9B}" dt="2024-04-14T13:17:02.702" v="546" actId="14100"/>
        <pc:sldMkLst>
          <pc:docMk/>
          <pc:sldMk cId="1504531781" sldId="273"/>
        </pc:sldMkLst>
        <pc:picChg chg="add mod">
          <ac:chgData name="ANAGHA PRASHANTH RAJE URS" userId="63aa428f-00b7-4ef5-9a90-b4bfd6c3a72a" providerId="ADAL" clId="{3E854D1D-6585-49F0-9128-BD18FB326C9B}" dt="2024-04-14T13:17:02.702" v="546" actId="14100"/>
          <ac:picMkLst>
            <pc:docMk/>
            <pc:sldMk cId="1504531781" sldId="273"/>
            <ac:picMk id="4" creationId="{9FB2CFC3-AE77-6105-7D15-F08EE3DD646B}"/>
          </ac:picMkLst>
        </pc:picChg>
        <pc:picChg chg="del">
          <ac:chgData name="ANAGHA PRASHANTH RAJE URS" userId="63aa428f-00b7-4ef5-9a90-b4bfd6c3a72a" providerId="ADAL" clId="{3E854D1D-6585-49F0-9128-BD18FB326C9B}" dt="2024-04-14T13:16:44.682" v="542" actId="478"/>
          <ac:picMkLst>
            <pc:docMk/>
            <pc:sldMk cId="1504531781" sldId="273"/>
            <ac:picMk id="5" creationId="{4D3DF31F-FD0F-518D-1506-A717AE50DC76}"/>
          </ac:picMkLst>
        </pc:picChg>
      </pc:sldChg>
      <pc:sldChg chg="modSp mod">
        <pc:chgData name="ANAGHA PRASHANTH RAJE URS" userId="63aa428f-00b7-4ef5-9a90-b4bfd6c3a72a" providerId="ADAL" clId="{3E854D1D-6585-49F0-9128-BD18FB326C9B}" dt="2024-04-14T12:38:24.806" v="541"/>
        <pc:sldMkLst>
          <pc:docMk/>
          <pc:sldMk cId="2097941572" sldId="275"/>
        </pc:sldMkLst>
        <pc:spChg chg="mod">
          <ac:chgData name="ANAGHA PRASHANTH RAJE URS" userId="63aa428f-00b7-4ef5-9a90-b4bfd6c3a72a" providerId="ADAL" clId="{3E854D1D-6585-49F0-9128-BD18FB326C9B}" dt="2024-04-14T12:38:24.806" v="541"/>
          <ac:spMkLst>
            <pc:docMk/>
            <pc:sldMk cId="2097941572" sldId="275"/>
            <ac:spMk id="3" creationId="{AF797660-C774-4AC2-5C3C-6E4085B09ACE}"/>
          </ac:spMkLst>
        </pc:spChg>
      </pc:sldChg>
      <pc:sldChg chg="modSp mod">
        <pc:chgData name="ANAGHA PRASHANTH RAJE URS" userId="63aa428f-00b7-4ef5-9a90-b4bfd6c3a72a" providerId="ADAL" clId="{3E854D1D-6585-49F0-9128-BD18FB326C9B}" dt="2024-04-14T12:27:34.488" v="98" actId="1076"/>
        <pc:sldMkLst>
          <pc:docMk/>
          <pc:sldMk cId="1354638668" sldId="277"/>
        </pc:sldMkLst>
        <pc:picChg chg="mod">
          <ac:chgData name="ANAGHA PRASHANTH RAJE URS" userId="63aa428f-00b7-4ef5-9a90-b4bfd6c3a72a" providerId="ADAL" clId="{3E854D1D-6585-49F0-9128-BD18FB326C9B}" dt="2024-04-14T12:27:34.488" v="98" actId="1076"/>
          <ac:picMkLst>
            <pc:docMk/>
            <pc:sldMk cId="1354638668" sldId="277"/>
            <ac:picMk id="7" creationId="{67F977D8-37C1-2902-C82D-3D2069B3725B}"/>
          </ac:picMkLst>
        </pc:picChg>
      </pc:sldChg>
      <pc:sldChg chg="del">
        <pc:chgData name="ANAGHA PRASHANTH RAJE URS" userId="63aa428f-00b7-4ef5-9a90-b4bfd6c3a72a" providerId="ADAL" clId="{3E854D1D-6585-49F0-9128-BD18FB326C9B}" dt="2024-04-14T12:27:29.934" v="97" actId="47"/>
        <pc:sldMkLst>
          <pc:docMk/>
          <pc:sldMk cId="874310929" sldId="278"/>
        </pc:sldMkLst>
      </pc:sldChg>
      <pc:sldChg chg="delSp modSp new mod">
        <pc:chgData name="ANAGHA PRASHANTH RAJE URS" userId="63aa428f-00b7-4ef5-9a90-b4bfd6c3a72a" providerId="ADAL" clId="{3E854D1D-6585-49F0-9128-BD18FB326C9B}" dt="2024-04-14T12:27:17.612" v="96" actId="207"/>
        <pc:sldMkLst>
          <pc:docMk/>
          <pc:sldMk cId="3884622341" sldId="279"/>
        </pc:sldMkLst>
        <pc:spChg chg="del mod">
          <ac:chgData name="ANAGHA PRASHANTH RAJE URS" userId="63aa428f-00b7-4ef5-9a90-b4bfd6c3a72a" providerId="ADAL" clId="{3E854D1D-6585-49F0-9128-BD18FB326C9B}" dt="2024-04-14T12:25:16.994" v="6" actId="478"/>
          <ac:spMkLst>
            <pc:docMk/>
            <pc:sldMk cId="3884622341" sldId="279"/>
            <ac:spMk id="2" creationId="{02BE1D22-949D-63C4-4BFF-78076D720E1C}"/>
          </ac:spMkLst>
        </pc:spChg>
        <pc:spChg chg="mod">
          <ac:chgData name="ANAGHA PRASHANTH RAJE URS" userId="63aa428f-00b7-4ef5-9a90-b4bfd6c3a72a" providerId="ADAL" clId="{3E854D1D-6585-49F0-9128-BD18FB326C9B}" dt="2024-04-14T12:27:17.612" v="96" actId="207"/>
          <ac:spMkLst>
            <pc:docMk/>
            <pc:sldMk cId="3884622341" sldId="279"/>
            <ac:spMk id="3" creationId="{8FE7CA9B-4C82-5982-0940-2D19E8506F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361451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27722-69F4-4340-A8CE-5B211352AB77}"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109821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96601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734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44103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218507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1689016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3692519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38011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274277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57379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27722-69F4-4340-A8CE-5B211352AB77}"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221026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27722-69F4-4340-A8CE-5B211352AB77}"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1750048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38088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216204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7727722-69F4-4340-A8CE-5B211352AB77}" type="datetimeFigureOut">
              <a:rPr lang="en-IN" smtClean="0"/>
              <a:t>14-04-2024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240110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727722-69F4-4340-A8CE-5B211352AB77}"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D68A6-75BA-4268-8F7C-E43A23CDB22B}" type="slidenum">
              <a:rPr lang="en-IN" smtClean="0"/>
              <a:t>‹#›</a:t>
            </a:fld>
            <a:endParaRPr lang="en-IN"/>
          </a:p>
        </p:txBody>
      </p:sp>
    </p:spTree>
    <p:extLst>
      <p:ext uri="{BB962C8B-B14F-4D97-AF65-F5344CB8AC3E}">
        <p14:creationId xmlns:p14="http://schemas.microsoft.com/office/powerpoint/2010/main" val="342623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727722-69F4-4340-A8CE-5B211352AB77}" type="datetimeFigureOut">
              <a:rPr lang="en-IN" smtClean="0"/>
              <a:t>14-04-2024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1D68A6-75BA-4268-8F7C-E43A23CDB22B}" type="slidenum">
              <a:rPr lang="en-IN" smtClean="0"/>
              <a:t>‹#›</a:t>
            </a:fld>
            <a:endParaRPr lang="en-IN"/>
          </a:p>
        </p:txBody>
      </p:sp>
    </p:spTree>
    <p:extLst>
      <p:ext uri="{BB962C8B-B14F-4D97-AF65-F5344CB8AC3E}">
        <p14:creationId xmlns:p14="http://schemas.microsoft.com/office/powerpoint/2010/main" val="3128299906"/>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E7CA9B-4C82-5982-0940-2D19E8506F49}"/>
              </a:ext>
            </a:extLst>
          </p:cNvPr>
          <p:cNvSpPr>
            <a:spLocks noGrp="1"/>
          </p:cNvSpPr>
          <p:nvPr>
            <p:ph type="subTitle" idx="1"/>
          </p:nvPr>
        </p:nvSpPr>
        <p:spPr>
          <a:xfrm>
            <a:off x="718457" y="522515"/>
            <a:ext cx="9448799" cy="5758542"/>
          </a:xfrm>
        </p:spPr>
        <p:txBody>
          <a:bodyPr>
            <a:normAutofit/>
          </a:bodyPr>
          <a:lstStyle/>
          <a:p>
            <a:pPr algn="ctr"/>
            <a:r>
              <a:rPr lang="en-US" sz="2800" b="1" i="0" dirty="0">
                <a:solidFill>
                  <a:schemeClr val="tx1"/>
                </a:solidFill>
                <a:effectLst/>
                <a:latin typeface="Arial" panose="020B0604020202020204" pitchFamily="34" charset="0"/>
              </a:rPr>
              <a:t>MIS775 – Decision Modelling for Business Analytics – Trimester 1 2024</a:t>
            </a:r>
            <a:br>
              <a:rPr lang="en-US" sz="2800" b="1" dirty="0">
                <a:solidFill>
                  <a:schemeClr val="tx1"/>
                </a:solidFill>
              </a:rPr>
            </a:br>
            <a:r>
              <a:rPr lang="en-US" sz="2800" b="1" i="0" dirty="0">
                <a:solidFill>
                  <a:schemeClr val="tx1"/>
                </a:solidFill>
                <a:effectLst/>
                <a:latin typeface="Arial" panose="020B0604020202020204" pitchFamily="34" charset="0"/>
              </a:rPr>
              <a:t>Assessment Task 1 – Investment Portfolio Optimization – Individual</a:t>
            </a:r>
          </a:p>
          <a:p>
            <a:pPr algn="ctr"/>
            <a:endParaRPr lang="en-US" sz="2800" b="1" dirty="0">
              <a:solidFill>
                <a:schemeClr val="tx1"/>
              </a:solidFill>
              <a:latin typeface="Arial" panose="020B0604020202020204" pitchFamily="34" charset="0"/>
            </a:endParaRPr>
          </a:p>
          <a:p>
            <a:pPr algn="ctr"/>
            <a:endParaRPr lang="en-US" sz="2800" b="1" dirty="0">
              <a:solidFill>
                <a:schemeClr val="tx1"/>
              </a:solidFill>
              <a:latin typeface="Arial" panose="020B0604020202020204" pitchFamily="34" charset="0"/>
            </a:endParaRPr>
          </a:p>
          <a:p>
            <a:pPr algn="ctr"/>
            <a:endParaRPr lang="en-US" sz="2800" b="1" dirty="0">
              <a:solidFill>
                <a:schemeClr val="tx1"/>
              </a:solidFill>
              <a:latin typeface="Arial" panose="020B0604020202020204" pitchFamily="34" charset="0"/>
            </a:endParaRPr>
          </a:p>
          <a:p>
            <a:pPr algn="ctr"/>
            <a:endParaRPr lang="en-US" sz="2800" b="1" dirty="0">
              <a:solidFill>
                <a:schemeClr val="tx1"/>
              </a:solidFill>
              <a:latin typeface="Arial" panose="020B0604020202020204" pitchFamily="34" charset="0"/>
            </a:endParaRPr>
          </a:p>
          <a:p>
            <a:r>
              <a:rPr lang="en-US" sz="2800" b="1" dirty="0">
                <a:solidFill>
                  <a:schemeClr val="tx1"/>
                </a:solidFill>
                <a:latin typeface="Arial" panose="020B0604020202020204" pitchFamily="34" charset="0"/>
              </a:rPr>
              <a:t>Anagha prashanth raje urs</a:t>
            </a:r>
          </a:p>
          <a:p>
            <a:r>
              <a:rPr lang="en-US" sz="2800" b="1" dirty="0">
                <a:solidFill>
                  <a:schemeClr val="tx1"/>
                </a:solidFill>
                <a:latin typeface="Arial" panose="020B0604020202020204" pitchFamily="34" charset="0"/>
              </a:rPr>
              <a:t>S223709844</a:t>
            </a:r>
          </a:p>
          <a:p>
            <a:r>
              <a:rPr lang="en-US" sz="2800" b="1" cap="none" dirty="0">
                <a:solidFill>
                  <a:schemeClr val="tx1"/>
                </a:solidFill>
                <a:latin typeface="Arial" panose="020B0604020202020204" pitchFamily="34" charset="0"/>
              </a:rPr>
              <a:t>s223709844@deakin.edu.au</a:t>
            </a:r>
          </a:p>
        </p:txBody>
      </p:sp>
    </p:spTree>
    <p:extLst>
      <p:ext uri="{BB962C8B-B14F-4D97-AF65-F5344CB8AC3E}">
        <p14:creationId xmlns:p14="http://schemas.microsoft.com/office/powerpoint/2010/main" val="388462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A81001-7323-528B-699B-43D9AA0EEB13}"/>
              </a:ext>
            </a:extLst>
          </p:cNvPr>
          <p:cNvSpPr>
            <a:spLocks noGrp="1"/>
          </p:cNvSpPr>
          <p:nvPr>
            <p:ph type="subTitle" idx="1"/>
          </p:nvPr>
        </p:nvSpPr>
        <p:spPr>
          <a:xfrm>
            <a:off x="533399" y="326571"/>
            <a:ext cx="11146971" cy="5921829"/>
          </a:xfrm>
        </p:spPr>
        <p:txBody>
          <a:bodyPr>
            <a:normAutofit fontScale="92500" lnSpcReduction="20000"/>
          </a:bodyPr>
          <a:lstStyle/>
          <a:p>
            <a:r>
              <a:rPr lang="en-AU" sz="2800" b="1" dirty="0">
                <a:effectLst/>
                <a:latin typeface="Calibri" panose="020F0502020204030204" pitchFamily="34" charset="0"/>
                <a:ea typeface="Calibri" panose="020F0502020204030204" pitchFamily="34" charset="0"/>
                <a:cs typeface="Times New Roman" panose="02020603050405020304" pitchFamily="18" charset="0"/>
              </a:rPr>
              <a:t>Algebraic formulation</a:t>
            </a:r>
          </a:p>
          <a:p>
            <a:pPr algn="l"/>
            <a:endParaRPr lang="en-AU" sz="2800"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b="1" cap="none" dirty="0">
                <a:latin typeface="Calibri" panose="020F0502020204030204" pitchFamily="34" charset="0"/>
                <a:ea typeface="Calibri" panose="020F0502020204030204" pitchFamily="34" charset="0"/>
                <a:cs typeface="Times New Roman" panose="02020603050405020304" pitchFamily="18" charset="0"/>
              </a:rPr>
              <a:t>let a1, a2, a3, a4, a5, a6, a7, a8 be decision variables </a:t>
            </a:r>
          </a:p>
          <a:p>
            <a:pPr algn="l"/>
            <a:endParaRPr lang="en-AU"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b="1" cap="none" dirty="0">
                <a:latin typeface="Calibri" panose="020F0502020204030204" pitchFamily="34" charset="0"/>
                <a:ea typeface="Calibri" panose="020F0502020204030204" pitchFamily="34" charset="0"/>
                <a:cs typeface="Times New Roman" panose="02020603050405020304" pitchFamily="18" charset="0"/>
              </a:rPr>
              <a:t>the objective function is to attain maximum returns</a:t>
            </a:r>
            <a:endParaRPr lang="en-IN" sz="20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(a1*0.0089) +(a2*0.0040) +(a3*0.0136) +(a4*-0.0095) + (a5*0.0184)+(a6*0.0198)+</a:t>
            </a: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(a7*0.0075)+(a8*-0.0021) = 6</a:t>
            </a:r>
          </a:p>
          <a:p>
            <a:pPr algn="l"/>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b="1" cap="none" dirty="0">
                <a:effectLst/>
                <a:latin typeface="Calibri" panose="020F0502020204030204" pitchFamily="34" charset="0"/>
                <a:ea typeface="Calibri" panose="020F0502020204030204" pitchFamily="34" charset="0"/>
                <a:cs typeface="Times New Roman" panose="02020603050405020304" pitchFamily="18" charset="0"/>
              </a:rPr>
              <a:t>subject to:</a:t>
            </a:r>
            <a:endParaRPr lang="en-IN" sz="20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(a1*0.0089) + (a2*0.0040) ≥ (c1 greater than 1)</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(a5*0.0184) + (a6*0.0198) ≥ (c2 greater than 1)</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(a7*0.0075) + (a8*-0.0021) ≥ (c3 greater than 1)</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(a3*0.0136) + (a4*-0.0095) ≥ (c4 greater than 1)</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(a1*0.0089) + (a3*0.0136) + (a4*-0.0095) ≤ (investing not more than one‐third in r3)</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(a7*0.0075) + (a8*-0.0021) ≤ (maximum of 2 investments only in r1)</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(a2*0.0040) + (a5*0.0184) + (a6*0.0198) ≥ (at least 1 investment in r2)</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800" dirty="0"/>
          </a:p>
        </p:txBody>
      </p:sp>
    </p:spTree>
    <p:extLst>
      <p:ext uri="{BB962C8B-B14F-4D97-AF65-F5344CB8AC3E}">
        <p14:creationId xmlns:p14="http://schemas.microsoft.com/office/powerpoint/2010/main" val="428482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E80B1F-8FE8-1831-B3AA-8088E45917BA}"/>
              </a:ext>
            </a:extLst>
          </p:cNvPr>
          <p:cNvSpPr>
            <a:spLocks noGrp="1"/>
          </p:cNvSpPr>
          <p:nvPr>
            <p:ph type="subTitle" idx="1"/>
          </p:nvPr>
        </p:nvSpPr>
        <p:spPr>
          <a:xfrm>
            <a:off x="380999" y="314552"/>
            <a:ext cx="11146971" cy="5999162"/>
          </a:xfrm>
        </p:spPr>
        <p:txBody>
          <a:bodyPr>
            <a:normAutofit/>
          </a:bodyPr>
          <a:lstStyle/>
          <a:p>
            <a:r>
              <a:rPr lang="en-AU" sz="2800" b="1" dirty="0">
                <a:effectLst/>
                <a:latin typeface="Calibri" panose="020F0502020204030204" pitchFamily="34" charset="0"/>
                <a:ea typeface="Calibri" panose="020F0502020204030204" pitchFamily="34" charset="0"/>
                <a:cs typeface="Times New Roman" panose="02020603050405020304" pitchFamily="18" charset="0"/>
              </a:rPr>
              <a:t>Optimal solution</a:t>
            </a:r>
          </a:p>
          <a:p>
            <a:pPr algn="l"/>
            <a:endParaRPr lang="en-AU" sz="2800" b="1" dirty="0">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Achieved</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return: 1.21% average portfolio return.</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A</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llocation: equal weights to BHP, ORI, GMG, CAR, TNE, AND TLS; LLC AND APA excluded.</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C</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ompliance: constraints for investment categories (r1, r2, r3) met, ensuring diversified risk.</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trategy insight: the model excludes negative mean stocks, balancing risk and return.</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800" b="1" dirty="0"/>
          </a:p>
        </p:txBody>
      </p:sp>
    </p:spTree>
    <p:extLst>
      <p:ext uri="{BB962C8B-B14F-4D97-AF65-F5344CB8AC3E}">
        <p14:creationId xmlns:p14="http://schemas.microsoft.com/office/powerpoint/2010/main" val="412409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8F262D-1DDE-686B-6ECC-2CA104523C84}"/>
              </a:ext>
            </a:extLst>
          </p:cNvPr>
          <p:cNvSpPr>
            <a:spLocks noGrp="1"/>
          </p:cNvSpPr>
          <p:nvPr>
            <p:ph type="subTitle" idx="1"/>
          </p:nvPr>
        </p:nvSpPr>
        <p:spPr>
          <a:xfrm>
            <a:off x="522513" y="348343"/>
            <a:ext cx="11234057" cy="6074228"/>
          </a:xfrm>
        </p:spPr>
        <p:txBody>
          <a:bodyPr>
            <a:normAutofit lnSpcReduction="10000"/>
          </a:bodyPr>
          <a:lstStyle/>
          <a:p>
            <a:pPr algn="ctr"/>
            <a:r>
              <a:rPr lang="en-AU" sz="2400" b="1" dirty="0">
                <a:effectLst/>
                <a:latin typeface="Calibri" panose="020F0502020204030204" pitchFamily="34" charset="0"/>
                <a:ea typeface="Calibri" panose="020F0502020204030204" pitchFamily="34" charset="0"/>
                <a:cs typeface="Times New Roman" panose="02020603050405020304" pitchFamily="18" charset="0"/>
              </a:rPr>
              <a:t>Interpretation</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b="1" cap="none" dirty="0">
                <a:latin typeface="Calibri" panose="020F0502020204030204" pitchFamily="34" charset="0"/>
                <a:ea typeface="Calibri" panose="020F0502020204030204" pitchFamily="34" charset="0"/>
                <a:cs typeface="Times New Roman" panose="02020603050405020304" pitchFamily="18" charset="0"/>
              </a:rPr>
              <a:t>D</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ecision variables:</a:t>
            </a:r>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using investment weights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stocks included: BHP, ORI, GMG, CAR, TNE, TLS indicated as ‘1’.</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stocks excluded: LLC, APA indicated as ‘0’.</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objective function</a:t>
            </a:r>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the objective is to maximize the average portfolio return, which is calculated to be 1.21%.</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constraints (in relation to ILP model requirements):</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total investments: there must be exactly 6 investments, as indicated by the constraint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lhs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rhs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 6.</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category inclusion: the constraints with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lhs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 1 for each category (c1 to c4) ensure at least one investment is chosen from each category.</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risk group constraints:</a:t>
            </a:r>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r3 (high risk):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lhs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 2 ensures that no more than two investments (one-third of the portfolio) are in the riskiest group r3.</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r1 (low risk):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lhs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 2 ensures that at most two investments are in the least risky group r1.</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r2 (moderate risk):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lhs</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 1 ensures that at least one investment is in the moderate-risk group r2.</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404550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5210-00D1-EEBC-83ED-F88834048307}"/>
              </a:ext>
            </a:extLst>
          </p:cNvPr>
          <p:cNvSpPr>
            <a:spLocks noGrp="1"/>
          </p:cNvSpPr>
          <p:nvPr>
            <p:ph type="title"/>
          </p:nvPr>
        </p:nvSpPr>
        <p:spPr>
          <a:xfrm>
            <a:off x="1059768" y="2597204"/>
            <a:ext cx="9404723" cy="1400530"/>
          </a:xfrm>
        </p:spPr>
        <p:txBody>
          <a:bodyPr/>
          <a:lstStyle/>
          <a:p>
            <a:pPr algn="ctr"/>
            <a:r>
              <a:rPr lang="en-IN" dirty="0"/>
              <a:t>NLP MODEL </a:t>
            </a:r>
          </a:p>
        </p:txBody>
      </p:sp>
    </p:spTree>
    <p:extLst>
      <p:ext uri="{BB962C8B-B14F-4D97-AF65-F5344CB8AC3E}">
        <p14:creationId xmlns:p14="http://schemas.microsoft.com/office/powerpoint/2010/main" val="219374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F5B535-4A0C-1C5F-78FA-03A24D8CC895}"/>
              </a:ext>
            </a:extLst>
          </p:cNvPr>
          <p:cNvSpPr>
            <a:spLocks noGrp="1"/>
          </p:cNvSpPr>
          <p:nvPr>
            <p:ph type="subTitle" idx="1"/>
          </p:nvPr>
        </p:nvSpPr>
        <p:spPr>
          <a:xfrm>
            <a:off x="457200" y="250371"/>
            <a:ext cx="11190514" cy="6248400"/>
          </a:xfrm>
        </p:spPr>
        <p:txBody>
          <a:bodyPr/>
          <a:lstStyle/>
          <a:p>
            <a:pPr algn="ctr"/>
            <a:r>
              <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NLP models</a:t>
            </a:r>
            <a:endParaRPr lang="en-IN"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l">
              <a:buAutoNum type="alphaLcParenBoth"/>
            </a:pPr>
            <a:r>
              <a:rPr lang="en-AU" b="1" dirty="0">
                <a:effectLst/>
                <a:latin typeface="Calibri" panose="020F0502020204030204" pitchFamily="34" charset="0"/>
                <a:ea typeface="Calibri" panose="020F0502020204030204" pitchFamily="34" charset="0"/>
                <a:cs typeface="Times New Roman" panose="02020603050405020304" pitchFamily="18" charset="0"/>
              </a:rPr>
              <a:t>Maximise return</a:t>
            </a:r>
            <a:r>
              <a:rPr lang="en-IN" b="1" dirty="0">
                <a:latin typeface="Calibri" panose="020F0502020204030204" pitchFamily="34" charset="0"/>
                <a:ea typeface="Calibri" panose="020F0502020204030204" pitchFamily="34" charset="0"/>
                <a:cs typeface="Times New Roman" panose="02020603050405020304" pitchFamily="18" charset="0"/>
              </a:rPr>
              <a:t> - </a:t>
            </a:r>
            <a:r>
              <a:rPr lang="en-AU" b="1" dirty="0">
                <a:effectLst/>
                <a:latin typeface="Calibri" panose="020F0502020204030204" pitchFamily="34" charset="0"/>
                <a:ea typeface="Calibri" panose="020F0502020204030204" pitchFamily="34" charset="0"/>
                <a:cs typeface="Times New Roman" panose="02020603050405020304" pitchFamily="18" charset="0"/>
              </a:rPr>
              <a:t>Conceptual diagram</a:t>
            </a:r>
          </a:p>
          <a:p>
            <a:pPr algn="l"/>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pic>
        <p:nvPicPr>
          <p:cNvPr id="5" name="Picture 4" descr="A diagram of a company&#10;&#10;Description automatically generated">
            <a:extLst>
              <a:ext uri="{FF2B5EF4-FFF2-40B4-BE49-F238E27FC236}">
                <a16:creationId xmlns:a16="http://schemas.microsoft.com/office/drawing/2014/main" id="{0CA1F37E-C1C1-C822-C18E-A1467E550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623" y="1325974"/>
            <a:ext cx="8526065" cy="5172797"/>
          </a:xfrm>
          <a:prstGeom prst="rect">
            <a:avLst/>
          </a:prstGeom>
        </p:spPr>
      </p:pic>
    </p:spTree>
    <p:extLst>
      <p:ext uri="{BB962C8B-B14F-4D97-AF65-F5344CB8AC3E}">
        <p14:creationId xmlns:p14="http://schemas.microsoft.com/office/powerpoint/2010/main" val="368107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A13C50-608E-CE96-BE51-2BF21E5498A1}"/>
              </a:ext>
            </a:extLst>
          </p:cNvPr>
          <p:cNvSpPr>
            <a:spLocks noGrp="1"/>
          </p:cNvSpPr>
          <p:nvPr>
            <p:ph type="subTitle" idx="1"/>
          </p:nvPr>
        </p:nvSpPr>
        <p:spPr>
          <a:xfrm>
            <a:off x="435429" y="413657"/>
            <a:ext cx="11332028" cy="5954486"/>
          </a:xfrm>
        </p:spPr>
        <p:txBody>
          <a:bodyPr/>
          <a:lstStyle/>
          <a:p>
            <a:pPr algn="ctr"/>
            <a:r>
              <a:rPr lang="en-AU" b="1" dirty="0">
                <a:effectLst/>
                <a:latin typeface="Calibri" panose="020F0502020204030204" pitchFamily="34" charset="0"/>
                <a:ea typeface="Calibri" panose="020F0502020204030204" pitchFamily="34" charset="0"/>
                <a:cs typeface="Times New Roman" panose="02020603050405020304" pitchFamily="18" charset="0"/>
              </a:rPr>
              <a:t>Algebraic formulation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b="1" cap="none" dirty="0">
                <a:effectLst/>
                <a:latin typeface="Calibri" panose="020F0502020204030204" pitchFamily="34" charset="0"/>
                <a:ea typeface="Calibri" panose="020F0502020204030204" pitchFamily="34" charset="0"/>
                <a:cs typeface="Times New Roman" panose="02020603050405020304" pitchFamily="18" charset="0"/>
              </a:rPr>
              <a:t>let ‘a’ be the weight of the stocks. </a:t>
            </a:r>
          </a:p>
          <a:p>
            <a:pPr algn="l"/>
            <a:r>
              <a:rPr lang="en-AU" sz="2000" cap="none" dirty="0">
                <a:latin typeface="Calibri" panose="020F0502020204030204" pitchFamily="34" charset="0"/>
                <a:ea typeface="Calibri" panose="020F0502020204030204" pitchFamily="34" charset="0"/>
                <a:cs typeface="Times New Roman" panose="02020603050405020304" pitchFamily="18" charset="0"/>
              </a:rPr>
              <a:t>the objective is to attain maximum overall return, subject to an upper limit on the portfolio risk. </a:t>
            </a: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thereby multiplying the variable ‘a’</a:t>
            </a:r>
            <a:r>
              <a:rPr lang="en-AU" sz="2000" cap="none" dirty="0">
                <a:latin typeface="Calibri" panose="020F0502020204030204" pitchFamily="34" charset="0"/>
                <a:ea typeface="Calibri" panose="020F0502020204030204" pitchFamily="34" charset="0"/>
                <a:cs typeface="Times New Roman" panose="02020603050405020304" pitchFamily="18" charset="0"/>
              </a:rPr>
              <a:t> with the mean. </a:t>
            </a:r>
            <a:endParaRPr lang="en-AU"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b="1" cap="none" dirty="0">
                <a:effectLst/>
                <a:latin typeface="Calibri" panose="020F0502020204030204" pitchFamily="34" charset="0"/>
                <a:ea typeface="Calibri" panose="020F0502020204030204" pitchFamily="34" charset="0"/>
                <a:cs typeface="Times New Roman" panose="02020603050405020304" pitchFamily="18" charset="0"/>
              </a:rPr>
              <a:t>maximum overall return </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 (a1*0.0089) +(a2*0.0040) +(a3*0.0136) +(a4*-0.0095) + (a5*0.0184)+(a6*0.0198)+(a7*0.0075)+(a8*-0.0021) </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 subject to :</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sum product of covariance table </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a1 + a2 + a3 + a4 + a5 + a6 + a7 + a8  = 1 portfolio = 100% of total investment </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19939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54FD87-59BA-1DFB-E284-FC0C9DB6B68E}"/>
              </a:ext>
            </a:extLst>
          </p:cNvPr>
          <p:cNvSpPr>
            <a:spLocks noGrp="1"/>
          </p:cNvSpPr>
          <p:nvPr>
            <p:ph type="subTitle" idx="1"/>
          </p:nvPr>
        </p:nvSpPr>
        <p:spPr>
          <a:xfrm>
            <a:off x="511629" y="337457"/>
            <a:ext cx="11255828" cy="6150429"/>
          </a:xfrm>
        </p:spPr>
        <p:txBody>
          <a:bodyPr>
            <a:normAutofit/>
          </a:bodyPr>
          <a:lstStyle/>
          <a:p>
            <a:r>
              <a:rPr lang="en-AU" sz="3200" b="1" dirty="0">
                <a:effectLst/>
                <a:latin typeface="Calibri" panose="020F0502020204030204" pitchFamily="34" charset="0"/>
                <a:ea typeface="Calibri" panose="020F0502020204030204" pitchFamily="34" charset="0"/>
                <a:cs typeface="Times New Roman" panose="02020603050405020304" pitchFamily="18" charset="0"/>
              </a:rPr>
              <a:t>Optimal solution</a:t>
            </a:r>
          </a:p>
          <a:p>
            <a:pPr algn="l"/>
            <a:endParaRPr lang="en-AU" sz="2800" b="1" dirty="0">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E</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xpected return: portfolio designed to yield a 1.08% average return.</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R</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isk management: risk maintained at a 3% standard deviation, meeting the set risk level.</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C</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oncentration: predominant investment in stock 7 (59.77%), with notable allocations in stock 1 (11.33%) and stock 5 (18.93%).</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D</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iversification: investments spread across 5 out of 8 stocks, excluding those with negative expected returns.</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effectLst/>
                <a:latin typeface="Calibri" panose="020F0502020204030204" pitchFamily="34" charset="0"/>
                <a:ea typeface="Calibri" panose="020F0502020204030204" pitchFamily="34" charset="0"/>
                <a:cs typeface="Times New Roman" panose="02020603050405020304" pitchFamily="18" charset="0"/>
              </a:rPr>
              <a:t>total allocation: investments meticulously calibrated to constitute 100% of the portfolio</a:t>
            </a:r>
            <a:endParaRPr lang="en-IN" sz="28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3600" b="1" dirty="0"/>
          </a:p>
        </p:txBody>
      </p:sp>
    </p:spTree>
    <p:extLst>
      <p:ext uri="{BB962C8B-B14F-4D97-AF65-F5344CB8AC3E}">
        <p14:creationId xmlns:p14="http://schemas.microsoft.com/office/powerpoint/2010/main" val="382989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14B531-A8B8-C5F6-FBAD-12B3997DF28E}"/>
              </a:ext>
            </a:extLst>
          </p:cNvPr>
          <p:cNvSpPr>
            <a:spLocks noGrp="1"/>
          </p:cNvSpPr>
          <p:nvPr>
            <p:ph type="subTitle" idx="1"/>
          </p:nvPr>
        </p:nvSpPr>
        <p:spPr>
          <a:xfrm>
            <a:off x="566058" y="413657"/>
            <a:ext cx="11136086" cy="5758543"/>
          </a:xfrm>
        </p:spPr>
        <p:txBody>
          <a:bodyPr>
            <a:normAutofit/>
          </a:bodyPr>
          <a:lstStyle/>
          <a:p>
            <a:pPr algn="ctr"/>
            <a:r>
              <a:rPr lang="en-IN" sz="2800" b="1" dirty="0"/>
              <a:t>Interpretation</a:t>
            </a:r>
          </a:p>
          <a:p>
            <a:r>
              <a:rPr lang="en-AU" sz="1800" cap="none" dirty="0">
                <a:latin typeface="Calibri" panose="020F0502020204030204" pitchFamily="34" charset="0"/>
                <a:ea typeface="Calibri" panose="020F0502020204030204" pitchFamily="34" charset="0"/>
                <a:cs typeface="Times New Roman" panose="02020603050405020304" pitchFamily="18" charset="0"/>
              </a:rPr>
              <a:t>O</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ptimization of a stock portfolio using mean-variance analysis.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he model aims for the highest return at a defined risk level, with expected returns and risk (covariance) for each stock provided as inputs.</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he decision variables show the optimal investment allocation, with a heavy preference for stock 7.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C</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onstraints ensure risk does not surpass 3% and total investment equals 100%. the calculated average portfolio return is 1.08%, reflecting the balance between risk and reward.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his model exemplifies a strategic approach to asset allocation, aligning with specified risk tolerances and maximizing expected returns.</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p>
        </p:txBody>
      </p:sp>
    </p:spTree>
    <p:extLst>
      <p:ext uri="{BB962C8B-B14F-4D97-AF65-F5344CB8AC3E}">
        <p14:creationId xmlns:p14="http://schemas.microsoft.com/office/powerpoint/2010/main" val="246767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292ECF-7A4A-9404-A546-FE8E3259D4FD}"/>
              </a:ext>
            </a:extLst>
          </p:cNvPr>
          <p:cNvSpPr>
            <a:spLocks noGrp="1"/>
          </p:cNvSpPr>
          <p:nvPr>
            <p:ph type="subTitle" idx="1"/>
          </p:nvPr>
        </p:nvSpPr>
        <p:spPr>
          <a:xfrm>
            <a:off x="685800" y="555171"/>
            <a:ext cx="10961914" cy="5867400"/>
          </a:xfrm>
        </p:spPr>
        <p:txBody>
          <a:bodyPr>
            <a:normAutofit/>
          </a:bodyPr>
          <a:lstStyle/>
          <a:p>
            <a:pPr algn="ctr"/>
            <a:r>
              <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 Minimise portfolio risk</a:t>
            </a:r>
            <a:endParaRPr lang="en-IN"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Conceptual diagram</a:t>
            </a:r>
          </a:p>
          <a:p>
            <a:pPr algn="l"/>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pic>
        <p:nvPicPr>
          <p:cNvPr id="5" name="Picture 4" descr="A diagram of a company&#10;&#10;Description automatically generated">
            <a:extLst>
              <a:ext uri="{FF2B5EF4-FFF2-40B4-BE49-F238E27FC236}">
                <a16:creationId xmlns:a16="http://schemas.microsoft.com/office/drawing/2014/main" id="{0D57BD9D-F0D9-935D-E5BC-C65E3D4BA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66" y="1542692"/>
            <a:ext cx="8459381" cy="5144218"/>
          </a:xfrm>
          <a:prstGeom prst="rect">
            <a:avLst/>
          </a:prstGeom>
        </p:spPr>
      </p:pic>
    </p:spTree>
    <p:extLst>
      <p:ext uri="{BB962C8B-B14F-4D97-AF65-F5344CB8AC3E}">
        <p14:creationId xmlns:p14="http://schemas.microsoft.com/office/powerpoint/2010/main" val="179258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3B77DD-C5BD-2848-C5DD-281F5EA0BE41}"/>
              </a:ext>
            </a:extLst>
          </p:cNvPr>
          <p:cNvSpPr>
            <a:spLocks noGrp="1"/>
          </p:cNvSpPr>
          <p:nvPr>
            <p:ph type="subTitle" idx="1"/>
          </p:nvPr>
        </p:nvSpPr>
        <p:spPr>
          <a:xfrm>
            <a:off x="587829" y="446313"/>
            <a:ext cx="11038114" cy="5998029"/>
          </a:xfrm>
        </p:spPr>
        <p:txBody>
          <a:bodyPr/>
          <a:lstStyle/>
          <a:p>
            <a:pPr algn="ctr"/>
            <a:r>
              <a:rPr lang="en-AU" b="1" dirty="0">
                <a:effectLst/>
                <a:latin typeface="Calibri" panose="020F0502020204030204" pitchFamily="34" charset="0"/>
                <a:ea typeface="Calibri" panose="020F0502020204030204" pitchFamily="34" charset="0"/>
                <a:cs typeface="Times New Roman" panose="02020603050405020304" pitchFamily="18" charset="0"/>
              </a:rPr>
              <a:t>Algebraic formulation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latin typeface="Calibri" panose="020F0502020204030204" pitchFamily="34" charset="0"/>
                <a:ea typeface="Calibri" panose="020F0502020204030204" pitchFamily="34" charset="0"/>
                <a:cs typeface="Times New Roman" panose="02020603050405020304" pitchFamily="18" charset="0"/>
              </a:rPr>
              <a:t>M</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inimise portfolio investment = sum product of covariance table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subject to: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(a1*0.0089) +(a2*0.0040) +(a3*0.0136) +(a4*-0.0095) + (a5*0.0184)+(a6*0.0198)+(a7*0.0075)+(a8*-0.0021) </a:t>
            </a:r>
            <a:r>
              <a:rPr lang="en-IN" sz="18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cap="none"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rPr>
              <a:t>(minimum expected return of 1%)</a:t>
            </a:r>
            <a:endParaRPr lang="en-IN" sz="18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a1 + a2 + a3 + a4 + a5 + a6 + a7 + a8  = 1 portfolio = 100% of total investment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9070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54CAB3-9786-B198-8572-338C4A324287}"/>
              </a:ext>
            </a:extLst>
          </p:cNvPr>
          <p:cNvSpPr>
            <a:spLocks noGrp="1"/>
          </p:cNvSpPr>
          <p:nvPr>
            <p:ph type="subTitle" idx="1"/>
          </p:nvPr>
        </p:nvSpPr>
        <p:spPr>
          <a:xfrm>
            <a:off x="620486" y="446314"/>
            <a:ext cx="10776857" cy="5823857"/>
          </a:xfrm>
        </p:spPr>
        <p:txBody>
          <a:bodyPr>
            <a:normAutofit lnSpcReduction="10000"/>
          </a:bodyPr>
          <a:lstStyle/>
          <a:p>
            <a:pPr algn="l"/>
            <a:r>
              <a:rPr lang="en-AU" b="1" u="sng" dirty="0">
                <a:effectLst/>
                <a:latin typeface="Calibri" panose="020F0502020204030204" pitchFamily="34" charset="0"/>
                <a:ea typeface="Calibri" panose="020F0502020204030204" pitchFamily="34" charset="0"/>
                <a:cs typeface="Times New Roman" panose="02020603050405020304" pitchFamily="18" charset="0"/>
              </a:rPr>
              <a:t>SECTION 1. PRELIMINARY WORK</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r>
              <a:rPr lang="en-AU" sz="2000" b="1" dirty="0">
                <a:effectLst/>
                <a:latin typeface="Calibri" panose="020F0502020204030204" pitchFamily="34" charset="0"/>
                <a:ea typeface="Calibri" panose="020F0502020204030204" pitchFamily="34" charset="0"/>
                <a:cs typeface="Times New Roman" panose="02020603050405020304" pitchFamily="18" charset="0"/>
              </a:rPr>
              <a:t>Introduction</a:t>
            </a: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we focus on developing decision models using sophisticated quantitative methods to optimize investment portfolios with live market data. specifically, we'll use stocks from the </a:t>
            </a:r>
            <a:r>
              <a:rPr lang="en-AU" sz="1800" cap="none" dirty="0">
                <a:latin typeface="Calibri" panose="020F0502020204030204" pitchFamily="34" charset="0"/>
                <a:ea typeface="Calibri" panose="020F0502020204030204" pitchFamily="34" charset="0"/>
                <a:cs typeface="Times New Roman" panose="02020603050405020304" pitchFamily="18" charset="0"/>
              </a:rPr>
              <a:t>A</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ustralian stock exchange, including bhp group and </a:t>
            </a:r>
            <a:r>
              <a:rPr lang="en-AU" sz="1800" cap="none" dirty="0">
                <a:latin typeface="Calibri" panose="020F0502020204030204" pitchFamily="34" charset="0"/>
                <a:ea typeface="Calibri" panose="020F0502020204030204" pitchFamily="34" charset="0"/>
                <a:cs typeface="Times New Roman" panose="02020603050405020304" pitchFamily="18" charset="0"/>
              </a:rPr>
              <a:t>O</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rica limited for basic materials, </a:t>
            </a:r>
            <a:r>
              <a:rPr lang="en-AU" sz="1800" cap="none" dirty="0">
                <a:latin typeface="Calibri" panose="020F0502020204030204" pitchFamily="34" charset="0"/>
                <a:ea typeface="Calibri" panose="020F0502020204030204" pitchFamily="34" charset="0"/>
                <a:cs typeface="Times New Roman" panose="02020603050405020304" pitchFamily="18" charset="0"/>
              </a:rPr>
              <a:t>L</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endlease group and goodman group for real estate, car limited and technology one limited for technology, and </a:t>
            </a:r>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elstra corporation and </a:t>
            </a:r>
            <a:r>
              <a:rPr lang="en-AU" sz="1800" cap="none" dirty="0">
                <a:latin typeface="Calibri" panose="020F0502020204030204" pitchFamily="34" charset="0"/>
                <a:ea typeface="Calibri" panose="020F0502020204030204" pitchFamily="34" charset="0"/>
                <a:cs typeface="Times New Roman" panose="02020603050405020304" pitchFamily="18" charset="0"/>
              </a:rPr>
              <a:t>APA </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group for telecom. these selections are intended to create a diverse and balanced portfolio aligned with industry and risk categories, applying linear programming (LP), integer linear programming (ILP), and non-linear programming (NLP) optimization techniques to meet the learning objectives of conceptualizing and formulating business problems as decision models.</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solidFill>
                  <a:srgbClr val="FF0000"/>
                </a:solidFill>
                <a:latin typeface="Calibri" panose="020F0502020204030204" pitchFamily="34" charset="0"/>
                <a:ea typeface="Calibri" panose="020F0502020204030204" pitchFamily="34" charset="0"/>
                <a:cs typeface="Times New Roman" panose="02020603050405020304" pitchFamily="18" charset="0"/>
              </a:rPr>
              <a:t>S</a:t>
            </a:r>
            <a:r>
              <a:rPr lang="en-AU" sz="1800" cap="none"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tock (asset) selection.</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selecting stocks for the assignment involves analysing volatility through covariance and mean returns. lower covariance stocks, like TLS and ORI, are less volatile and hence lower risk. stocks like bhp and car, with moderate covariance, represent medium risk. high covariance stocks, such as GMG and LLC, imply higher volatility and risk.</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Risk group classifications.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risk groups classified between r1, r2 and r3 are made with the following categoric differences:</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less than 6 standard deviations in r1, 6 to 8 under r2 and more than 8 r3. telecom comes under r1. </a:t>
            </a:r>
            <a:r>
              <a:rPr lang="en-AU" sz="1800" cap="none" dirty="0">
                <a:latin typeface="Calibri" panose="020F0502020204030204" pitchFamily="34" charset="0"/>
                <a:ea typeface="Calibri" panose="020F0502020204030204" pitchFamily="34" charset="0"/>
                <a:cs typeface="Times New Roman" panose="02020603050405020304" pitchFamily="18" charset="0"/>
              </a:rPr>
              <a:t>O</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rica from basic materials and car and  TNE from technology constitute r2 and r3 includes bhp from basic materials and real estate stocks i.e. GMG and LLC.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3200" dirty="0"/>
          </a:p>
        </p:txBody>
      </p:sp>
    </p:spTree>
    <p:extLst>
      <p:ext uri="{BB962C8B-B14F-4D97-AF65-F5344CB8AC3E}">
        <p14:creationId xmlns:p14="http://schemas.microsoft.com/office/powerpoint/2010/main" val="66124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41B512-D546-6958-B773-00A1E4E61515}"/>
              </a:ext>
            </a:extLst>
          </p:cNvPr>
          <p:cNvSpPr>
            <a:spLocks noGrp="1"/>
          </p:cNvSpPr>
          <p:nvPr>
            <p:ph type="subTitle" idx="1"/>
          </p:nvPr>
        </p:nvSpPr>
        <p:spPr>
          <a:xfrm>
            <a:off x="500743" y="283029"/>
            <a:ext cx="11332028" cy="6117771"/>
          </a:xfrm>
        </p:spPr>
        <p:txBody>
          <a:bodyPr>
            <a:normAutofit/>
          </a:bodyPr>
          <a:lstStyle/>
          <a:p>
            <a:r>
              <a:rPr lang="en-AU" sz="3200" b="1" dirty="0">
                <a:effectLst/>
                <a:latin typeface="Calibri" panose="020F0502020204030204" pitchFamily="34" charset="0"/>
                <a:ea typeface="Calibri" panose="020F0502020204030204" pitchFamily="34" charset="0"/>
                <a:cs typeface="Times New Roman" panose="02020603050405020304" pitchFamily="18" charset="0"/>
              </a:rPr>
              <a:t>Optimal solution</a:t>
            </a:r>
          </a:p>
          <a:p>
            <a:endParaRPr lang="en-AU" sz="4000"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Objective Attained</a:t>
            </a:r>
            <a:r>
              <a:rPr lang="en-AU" dirty="0">
                <a:effectLst/>
                <a:latin typeface="Calibri" panose="020F0502020204030204" pitchFamily="34" charset="0"/>
                <a:ea typeface="Calibri" panose="020F0502020204030204" pitchFamily="34" charset="0"/>
                <a:cs typeface="Times New Roman" panose="02020603050405020304" pitchFamily="18" charset="0"/>
              </a:rPr>
              <a:t>: 1.00% average portfolio return.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Risk Managed</a:t>
            </a:r>
            <a:r>
              <a:rPr lang="en-AU" dirty="0">
                <a:effectLst/>
                <a:latin typeface="Calibri" panose="020F0502020204030204" pitchFamily="34" charset="0"/>
                <a:ea typeface="Calibri" panose="020F0502020204030204" pitchFamily="34" charset="0"/>
                <a:cs typeface="Times New Roman" panose="02020603050405020304" pitchFamily="18" charset="0"/>
              </a:rPr>
              <a:t>: Portfolio risk at a 4.28% standard deviation.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Investment Distribution</a:t>
            </a:r>
            <a:r>
              <a:rPr lang="en-AU" dirty="0">
                <a:effectLst/>
                <a:latin typeface="Calibri" panose="020F0502020204030204" pitchFamily="34" charset="0"/>
                <a:ea typeface="Calibri" panose="020F0502020204030204" pitchFamily="34" charset="0"/>
                <a:cs typeface="Times New Roman" panose="02020603050405020304" pitchFamily="18" charset="0"/>
              </a:rPr>
              <a:t>: Allocations range from 6.34% to 16.18%, with the highest in stock 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Diversity Achieved</a:t>
            </a:r>
            <a:r>
              <a:rPr lang="en-AU" dirty="0">
                <a:effectLst/>
                <a:latin typeface="Calibri" panose="020F0502020204030204" pitchFamily="34" charset="0"/>
                <a:ea typeface="Calibri" panose="020F0502020204030204" pitchFamily="34" charset="0"/>
                <a:cs typeface="Times New Roman" panose="02020603050405020304" pitchFamily="18" charset="0"/>
              </a:rPr>
              <a:t>: All stocks except for those with negative means are included in the portfolio.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Constraints Met</a:t>
            </a:r>
            <a:r>
              <a:rPr lang="en-AU" dirty="0">
                <a:effectLst/>
                <a:latin typeface="Calibri" panose="020F0502020204030204" pitchFamily="34" charset="0"/>
                <a:ea typeface="Calibri" panose="020F0502020204030204" pitchFamily="34" charset="0"/>
                <a:cs typeface="Times New Roman" panose="02020603050405020304" pitchFamily="18" charset="0"/>
              </a:rPr>
              <a:t>: The expected return meets the minimum threshold of 1%; total investment weights equal 100%.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p>
        </p:txBody>
      </p:sp>
    </p:spTree>
    <p:extLst>
      <p:ext uri="{BB962C8B-B14F-4D97-AF65-F5344CB8AC3E}">
        <p14:creationId xmlns:p14="http://schemas.microsoft.com/office/powerpoint/2010/main" val="423092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0E9FE0-A431-7553-9817-08CBC5CB4637}"/>
              </a:ext>
            </a:extLst>
          </p:cNvPr>
          <p:cNvSpPr>
            <a:spLocks noGrp="1"/>
          </p:cNvSpPr>
          <p:nvPr>
            <p:ph type="subTitle" idx="1"/>
          </p:nvPr>
        </p:nvSpPr>
        <p:spPr>
          <a:xfrm>
            <a:off x="457199" y="348343"/>
            <a:ext cx="11321143" cy="6074228"/>
          </a:xfrm>
        </p:spPr>
        <p:txBody>
          <a:bodyPr/>
          <a:lstStyle/>
          <a:p>
            <a:pPr algn="ctr"/>
            <a:r>
              <a:rPr lang="en-AU" sz="2800" b="1" dirty="0">
                <a:effectLst/>
                <a:latin typeface="Calibri" panose="020F0502020204030204" pitchFamily="34" charset="0"/>
                <a:ea typeface="Calibri" panose="020F0502020204030204" pitchFamily="34" charset="0"/>
                <a:cs typeface="Times New Roman" panose="02020603050405020304" pitchFamily="18" charset="0"/>
              </a:rPr>
              <a:t>Interpretation</a:t>
            </a:r>
          </a:p>
          <a:p>
            <a:pPr algn="l"/>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l"/>
            <a:r>
              <a:rPr lang="en-AU" cap="none" dirty="0">
                <a:latin typeface="Calibri" panose="020F0502020204030204" pitchFamily="34" charset="0"/>
                <a:ea typeface="Calibri" panose="020F0502020204030204" pitchFamily="34" charset="0"/>
                <a:cs typeface="Times New Roman" panose="02020603050405020304" pitchFamily="18" charset="0"/>
              </a:rPr>
              <a:t>T</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he portfolio optimization model uses mean returns and a covariance matrix to determine the systematic risk between stocks. </a:t>
            </a:r>
          </a:p>
          <a:p>
            <a:pPr algn="l"/>
            <a:r>
              <a:rPr lang="en-AU" cap="none" dirty="0">
                <a:latin typeface="Calibri" panose="020F0502020204030204" pitchFamily="34" charset="0"/>
                <a:ea typeface="Calibri" panose="020F0502020204030204" pitchFamily="34" charset="0"/>
                <a:cs typeface="Times New Roman" panose="02020603050405020304" pitchFamily="18" charset="0"/>
              </a:rPr>
              <a:t>I</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nvestment weights dictate capital allocation per stock, directly affecting portfolio variance and risk. the goal is to minimize risk with a standard deviation of 4.28%, while ensuring an average return of at least 1.00%.</a:t>
            </a:r>
          </a:p>
          <a:p>
            <a:pPr algn="l"/>
            <a:r>
              <a:rPr lang="en-AU" cap="none" dirty="0">
                <a:latin typeface="Calibri" panose="020F0502020204030204" pitchFamily="34" charset="0"/>
                <a:ea typeface="Calibri" panose="020F0502020204030204" pitchFamily="34" charset="0"/>
                <a:cs typeface="Times New Roman" panose="02020603050405020304" pitchFamily="18" charset="0"/>
              </a:rPr>
              <a:t>C</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onstraints mandate a minimum 1% return, reinforcing the target yield, and require total investment weights to sum to 100%, assuring full capital deployment. </a:t>
            </a:r>
          </a:p>
          <a:p>
            <a:pPr algn="l"/>
            <a:r>
              <a:rPr lang="en-AU" cap="none" dirty="0">
                <a:latin typeface="Calibri" panose="020F0502020204030204" pitchFamily="34" charset="0"/>
                <a:ea typeface="Calibri" panose="020F0502020204030204" pitchFamily="34" charset="0"/>
                <a:cs typeface="Times New Roman" panose="02020603050405020304" pitchFamily="18" charset="0"/>
              </a:rPr>
              <a:t>T</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he model strategically seeks the lowest risk while satisfying the return criterion and fully utilizing investment capital.</a:t>
            </a:r>
            <a:endParaRPr lang="en-IN" sz="20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931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075B14-C8F7-E5FB-B6F8-22AFB3F5A1FD}"/>
              </a:ext>
            </a:extLst>
          </p:cNvPr>
          <p:cNvSpPr>
            <a:spLocks noGrp="1"/>
          </p:cNvSpPr>
          <p:nvPr>
            <p:ph type="subTitle" idx="1"/>
          </p:nvPr>
        </p:nvSpPr>
        <p:spPr>
          <a:xfrm>
            <a:off x="413657" y="381000"/>
            <a:ext cx="11244943" cy="6008914"/>
          </a:xfrm>
        </p:spPr>
        <p:txBody>
          <a:bodyPr>
            <a:normAutofit/>
          </a:bodyPr>
          <a:lstStyle/>
          <a:p>
            <a:pPr algn="ctr"/>
            <a:r>
              <a:rPr lang="en-AU" b="1" dirty="0">
                <a:latin typeface="Calibri" panose="020F0502020204030204" pitchFamily="34" charset="0"/>
                <a:ea typeface="Calibri" panose="020F0502020204030204" pitchFamily="34" charset="0"/>
                <a:cs typeface="Times New Roman" panose="02020603050405020304" pitchFamily="18" charset="0"/>
              </a:rPr>
              <a:t>C) </a:t>
            </a:r>
            <a:r>
              <a:rPr lang="en-AU" b="1" dirty="0">
                <a:effectLst/>
                <a:latin typeface="Calibri" panose="020F0502020204030204" pitchFamily="34" charset="0"/>
                <a:ea typeface="Calibri" panose="020F0502020204030204" pitchFamily="34" charset="0"/>
                <a:cs typeface="Times New Roman" panose="02020603050405020304" pitchFamily="18" charset="0"/>
              </a:rPr>
              <a:t>Maximise the Sharpe ratio. </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Conceptual diagram</a:t>
            </a:r>
          </a:p>
          <a:p>
            <a:pPr algn="l"/>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3200" b="1" dirty="0"/>
          </a:p>
        </p:txBody>
      </p:sp>
      <p:pic>
        <p:nvPicPr>
          <p:cNvPr id="4" name="Picture 3" descr="A diagram of a company&#10;&#10;Description automatically generated">
            <a:extLst>
              <a:ext uri="{FF2B5EF4-FFF2-40B4-BE49-F238E27FC236}">
                <a16:creationId xmlns:a16="http://schemas.microsoft.com/office/drawing/2014/main" id="{9FB2CFC3-AE77-6105-7D15-F08EE3DD6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205" y="1282473"/>
            <a:ext cx="7315796" cy="5152084"/>
          </a:xfrm>
          <a:prstGeom prst="rect">
            <a:avLst/>
          </a:prstGeom>
        </p:spPr>
      </p:pic>
    </p:spTree>
    <p:extLst>
      <p:ext uri="{BB962C8B-B14F-4D97-AF65-F5344CB8AC3E}">
        <p14:creationId xmlns:p14="http://schemas.microsoft.com/office/powerpoint/2010/main" val="150453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797660-C774-4AC2-5C3C-6E4085B09ACE}"/>
              </a:ext>
            </a:extLst>
          </p:cNvPr>
          <p:cNvSpPr>
            <a:spLocks noGrp="1"/>
          </p:cNvSpPr>
          <p:nvPr>
            <p:ph type="subTitle" idx="1"/>
          </p:nvPr>
        </p:nvSpPr>
        <p:spPr>
          <a:xfrm>
            <a:off x="566057" y="446313"/>
            <a:ext cx="11157857" cy="5998029"/>
          </a:xfrm>
        </p:spPr>
        <p:txBody>
          <a:bodyPr/>
          <a:lstStyle/>
          <a:p>
            <a:pPr algn="ctr"/>
            <a:r>
              <a:rPr lang="en-IN" b="1" dirty="0"/>
              <a:t>Algebraic formulation</a:t>
            </a:r>
          </a:p>
          <a:p>
            <a:pPr algn="ctr"/>
            <a:endParaRPr lang="en-IN" b="1" dirty="0"/>
          </a:p>
          <a:p>
            <a:r>
              <a:rPr lang="en-IN" b="1" cap="none" dirty="0"/>
              <a:t>since risk free return is considered to be 4.35% (4.35/12 = 0.3625%) </a:t>
            </a:r>
          </a:p>
          <a:p>
            <a:r>
              <a:rPr lang="en-IN" b="1" cap="none" dirty="0"/>
              <a:t>the main objective here is to achieve maximum risk adjusted return which is the </a:t>
            </a:r>
            <a:r>
              <a:rPr lang="en-IN" b="1" cap="none" dirty="0" err="1"/>
              <a:t>sharpe</a:t>
            </a:r>
            <a:r>
              <a:rPr lang="en-IN" b="1" cap="none" dirty="0"/>
              <a:t> ratio.</a:t>
            </a:r>
          </a:p>
          <a:p>
            <a:r>
              <a:rPr lang="en-IN" b="1" cap="none" dirty="0"/>
              <a:t>Maximise </a:t>
            </a:r>
            <a:r>
              <a:rPr lang="en-IN" b="1" cap="none" dirty="0" err="1"/>
              <a:t>sharpe</a:t>
            </a:r>
            <a:r>
              <a:rPr lang="en-IN" b="1" cap="none" dirty="0"/>
              <a:t> ratio formula: expected return – risk free rate/standard deviation of portfolio </a:t>
            </a:r>
          </a:p>
          <a:p>
            <a:r>
              <a:rPr lang="en-AU" sz="2000" cap="none" dirty="0">
                <a:effectLst/>
                <a:latin typeface="Calibri" panose="020F0502020204030204" pitchFamily="34" charset="0"/>
                <a:ea typeface="Calibri" panose="020F0502020204030204" pitchFamily="34" charset="0"/>
                <a:cs typeface="Times New Roman" panose="02020603050405020304" pitchFamily="18" charset="0"/>
              </a:rPr>
              <a:t>(a1*0.0089) +(a2*0.0040) +(a3*0.0136) +(a4*-0.0095) + (a5*0.0184)+(a6*0.0198)+(a7*0.0075)+(a8*-0.0021)</a:t>
            </a:r>
            <a:r>
              <a:rPr lang="en-IN" sz="2000" b="1" cap="none" dirty="0">
                <a:effectLst/>
                <a:latin typeface="Calibri" panose="020F0502020204030204" pitchFamily="34" charset="0"/>
                <a:ea typeface="Calibri" panose="020F0502020204030204" pitchFamily="34" charset="0"/>
                <a:cs typeface="Times New Roman" panose="02020603050405020304" pitchFamily="18" charset="0"/>
              </a:rPr>
              <a:t> – (0.3625)/ sum product of covariance table</a:t>
            </a:r>
          </a:p>
          <a:p>
            <a:r>
              <a:rPr lang="en-IN" b="1" cap="none" dirty="0">
                <a:latin typeface="Calibri" panose="020F0502020204030204" pitchFamily="34" charset="0"/>
                <a:ea typeface="Calibri" panose="020F0502020204030204" pitchFamily="34" charset="0"/>
                <a:cs typeface="Times New Roman" panose="02020603050405020304" pitchFamily="18" charset="0"/>
              </a:rPr>
              <a:t>Subject to: </a:t>
            </a:r>
          </a:p>
          <a:p>
            <a:r>
              <a:rPr lang="en-IN" b="1" cap="none" dirty="0">
                <a:latin typeface="Calibri" panose="020F0502020204030204" pitchFamily="34" charset="0"/>
                <a:ea typeface="Calibri" panose="020F0502020204030204" pitchFamily="34" charset="0"/>
                <a:cs typeface="Times New Roman" panose="02020603050405020304" pitchFamily="18" charset="0"/>
              </a:rPr>
              <a:t>a1 + a2 + a3 + a4 + a5 + a6 + a7 + a8 = (Portfolio = 100% of total investment)</a:t>
            </a:r>
          </a:p>
        </p:txBody>
      </p:sp>
    </p:spTree>
    <p:extLst>
      <p:ext uri="{BB962C8B-B14F-4D97-AF65-F5344CB8AC3E}">
        <p14:creationId xmlns:p14="http://schemas.microsoft.com/office/powerpoint/2010/main" val="209794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523A5E-B8C0-901A-B5B5-4EE0C1FDC055}"/>
              </a:ext>
            </a:extLst>
          </p:cNvPr>
          <p:cNvSpPr>
            <a:spLocks noGrp="1"/>
          </p:cNvSpPr>
          <p:nvPr>
            <p:ph type="subTitle" idx="1"/>
          </p:nvPr>
        </p:nvSpPr>
        <p:spPr>
          <a:xfrm>
            <a:off x="674913" y="533399"/>
            <a:ext cx="10853057" cy="5812971"/>
          </a:xfrm>
        </p:spPr>
        <p:txBody>
          <a:bodyPr>
            <a:normAutofit/>
          </a:bodyPr>
          <a:lstStyle/>
          <a:p>
            <a:pPr algn="ctr"/>
            <a:r>
              <a:rPr lang="en-AU" sz="2800" b="1" dirty="0">
                <a:effectLst/>
                <a:latin typeface="Calibri" panose="020F0502020204030204" pitchFamily="34" charset="0"/>
                <a:ea typeface="Calibri" panose="020F0502020204030204" pitchFamily="34" charset="0"/>
                <a:cs typeface="Times New Roman" panose="02020603050405020304" pitchFamily="18" charset="0"/>
              </a:rPr>
              <a:t>Optimal solution</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cap="none" dirty="0">
                <a:latin typeface="Calibri" panose="020F0502020204030204" pitchFamily="34" charset="0"/>
                <a:ea typeface="Calibri" panose="020F0502020204030204" pitchFamily="34" charset="0"/>
                <a:cs typeface="Times New Roman" panose="02020603050405020304" pitchFamily="18" charset="0"/>
              </a:rPr>
              <a:t>T</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he portfolio optimizes for the </a:t>
            </a:r>
            <a:r>
              <a:rPr lang="en-AU" sz="2000" cap="none" dirty="0" err="1">
                <a:effectLst/>
                <a:latin typeface="Calibri" panose="020F0502020204030204" pitchFamily="34" charset="0"/>
                <a:ea typeface="Calibri" panose="020F0502020204030204" pitchFamily="34" charset="0"/>
                <a:cs typeface="Times New Roman" panose="02020603050405020304" pitchFamily="18" charset="0"/>
              </a:rPr>
              <a:t>sharpe</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 ratio, with an allocation focused on stocks 1, 5, 6, and 7, yielding a 1.37% average return at a 3.93% risk level. </a:t>
            </a:r>
          </a:p>
          <a:p>
            <a:pPr algn="l"/>
            <a:r>
              <a:rPr lang="en-AU" sz="2000" cap="none" dirty="0">
                <a:effectLst/>
                <a:latin typeface="Calibri" panose="020F0502020204030204" pitchFamily="34" charset="0"/>
                <a:ea typeface="Calibri" panose="020F0502020204030204" pitchFamily="34" charset="0"/>
                <a:cs typeface="Times New Roman" panose="02020603050405020304" pitchFamily="18" charset="0"/>
              </a:rPr>
              <a:t>stocks 2, 3, 4, and 8 are excluded, likely due to negative impacts on the risk-adjusted return. </a:t>
            </a:r>
          </a:p>
          <a:p>
            <a:pPr algn="l"/>
            <a:r>
              <a:rPr lang="en-AU" cap="none" dirty="0">
                <a:latin typeface="Calibri" panose="020F0502020204030204" pitchFamily="34" charset="0"/>
                <a:ea typeface="Calibri" panose="020F0502020204030204" pitchFamily="34" charset="0"/>
                <a:cs typeface="Times New Roman" panose="02020603050405020304" pitchFamily="18" charset="0"/>
              </a:rPr>
              <a:t>T</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he resulting </a:t>
            </a:r>
            <a:r>
              <a:rPr lang="en-AU" sz="2000" cap="none" dirty="0" err="1">
                <a:effectLst/>
                <a:latin typeface="Calibri" panose="020F0502020204030204" pitchFamily="34" charset="0"/>
                <a:ea typeface="Calibri" panose="020F0502020204030204" pitchFamily="34" charset="0"/>
                <a:cs typeface="Times New Roman" panose="02020603050405020304" pitchFamily="18" charset="0"/>
              </a:rPr>
              <a:t>sharpe</a:t>
            </a:r>
            <a:r>
              <a:rPr lang="en-AU" sz="2000" cap="none" dirty="0">
                <a:effectLst/>
                <a:latin typeface="Calibri" panose="020F0502020204030204" pitchFamily="34" charset="0"/>
                <a:ea typeface="Calibri" panose="020F0502020204030204" pitchFamily="34" charset="0"/>
                <a:cs typeface="Times New Roman" panose="02020603050405020304" pitchFamily="18" charset="0"/>
              </a:rPr>
              <a:t> ratio of 0.26 demonstrates the efficiency of the portfolio relative to its risk, adhering to the constraint that the total investment weights equal 100%</a:t>
            </a:r>
            <a:endParaRPr lang="en-IN" sz="4000" b="1" cap="none" dirty="0"/>
          </a:p>
        </p:txBody>
      </p:sp>
    </p:spTree>
    <p:extLst>
      <p:ext uri="{BB962C8B-B14F-4D97-AF65-F5344CB8AC3E}">
        <p14:creationId xmlns:p14="http://schemas.microsoft.com/office/powerpoint/2010/main" val="212457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FB427E-012D-FB3D-03A9-885D48BCFD28}"/>
              </a:ext>
            </a:extLst>
          </p:cNvPr>
          <p:cNvSpPr>
            <a:spLocks noGrp="1"/>
          </p:cNvSpPr>
          <p:nvPr>
            <p:ph type="subTitle" idx="1"/>
          </p:nvPr>
        </p:nvSpPr>
        <p:spPr>
          <a:xfrm>
            <a:off x="533400" y="783772"/>
            <a:ext cx="11277600" cy="5812971"/>
          </a:xfrm>
        </p:spPr>
        <p:txBody>
          <a:bodyPr>
            <a:normAutofit/>
          </a:bodyPr>
          <a:lstStyle/>
          <a:p>
            <a:r>
              <a:rPr lang="en-AU" sz="2800" b="1" dirty="0">
                <a:effectLst/>
                <a:latin typeface="Calibri" panose="020F0502020204030204" pitchFamily="34" charset="0"/>
                <a:ea typeface="Calibri" panose="020F0502020204030204" pitchFamily="34" charset="0"/>
                <a:cs typeface="Times New Roman" panose="02020603050405020304" pitchFamily="18" charset="0"/>
              </a:rPr>
              <a:t>Interpretation</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he optimization model for the portfolio focuses on optimizing returns when adjusted for risk, using the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sharpe</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ratio as the performance metric, considering a risk-free rate of 4.35% yearly.</a:t>
            </a: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Input data includes average stock returns and their covariances. the decision variables determine the proportion of the portfolio's capital invested in each stock. </a:t>
            </a:r>
          </a:p>
          <a:p>
            <a:pPr algn="l"/>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he model evaluates risk using portfolio variance and a standard deviation of 3.93%, alongside an average return of 1.37%. </a:t>
            </a:r>
          </a:p>
          <a:p>
            <a:pPr algn="l"/>
            <a:r>
              <a:rPr lang="en-AU" sz="1800" cap="none" dirty="0">
                <a:latin typeface="Calibri" panose="020F0502020204030204" pitchFamily="34" charset="0"/>
                <a:ea typeface="Calibri" panose="020F0502020204030204" pitchFamily="34" charset="0"/>
                <a:cs typeface="Times New Roman" panose="02020603050405020304" pitchFamily="18" charset="0"/>
              </a:rPr>
              <a:t>T</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he resulting </a:t>
            </a:r>
            <a:r>
              <a:rPr lang="en-AU" sz="1800" cap="none" dirty="0" err="1">
                <a:effectLst/>
                <a:latin typeface="Calibri" panose="020F0502020204030204" pitchFamily="34" charset="0"/>
                <a:ea typeface="Calibri" panose="020F0502020204030204" pitchFamily="34" charset="0"/>
                <a:cs typeface="Times New Roman" panose="02020603050405020304" pitchFamily="18" charset="0"/>
              </a:rPr>
              <a:t>sharpe</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ratio is 0.26, reflecting the additional return achieved per unit of risk over the risk-free benchmark. </a:t>
            </a:r>
          </a:p>
          <a:p>
            <a:pPr algn="l"/>
            <a:r>
              <a:rPr lang="en-AU" sz="1800" cap="none" dirty="0">
                <a:latin typeface="Calibri" panose="020F0502020204030204" pitchFamily="34" charset="0"/>
                <a:ea typeface="Calibri" panose="020F0502020204030204" pitchFamily="34" charset="0"/>
                <a:cs typeface="Times New Roman" panose="02020603050405020304" pitchFamily="18" charset="0"/>
              </a:rPr>
              <a:t>A </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sole constraint guarantees complete investment of the available capital, ensuring investment weights total to 100%.</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92454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40223-86DE-62E1-8C40-D76EA97871F4}"/>
              </a:ext>
            </a:extLst>
          </p:cNvPr>
          <p:cNvSpPr>
            <a:spLocks noGrp="1"/>
          </p:cNvSpPr>
          <p:nvPr>
            <p:ph type="subTitle" idx="1"/>
          </p:nvPr>
        </p:nvSpPr>
        <p:spPr>
          <a:xfrm>
            <a:off x="468085" y="239487"/>
            <a:ext cx="11244943" cy="6172200"/>
          </a:xfrm>
        </p:spPr>
        <p:txBody>
          <a:bodyPr>
            <a:normAutofit/>
          </a:bodyPr>
          <a:lstStyle/>
          <a:p>
            <a:r>
              <a:rPr lang="en-AU" sz="2800" b="1" dirty="0">
                <a:effectLst/>
                <a:latin typeface="Calibri" panose="020F0502020204030204" pitchFamily="34" charset="0"/>
                <a:ea typeface="Calibri" panose="020F0502020204030204" pitchFamily="34" charset="0"/>
                <a:cs typeface="Times New Roman" panose="02020603050405020304" pitchFamily="18" charset="0"/>
              </a:rPr>
              <a:t>Summary table of results for all models</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b="1" dirty="0"/>
          </a:p>
        </p:txBody>
      </p:sp>
      <p:pic>
        <p:nvPicPr>
          <p:cNvPr id="5" name="Picture 4" descr="A black and white image of a number&#10;&#10;Description automatically generated with medium confidence">
            <a:extLst>
              <a:ext uri="{FF2B5EF4-FFF2-40B4-BE49-F238E27FC236}">
                <a16:creationId xmlns:a16="http://schemas.microsoft.com/office/drawing/2014/main" id="{DFB20888-7492-1D66-0A9B-3F166D7C1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2" y="925961"/>
            <a:ext cx="10787743" cy="2537890"/>
          </a:xfrm>
          <a:prstGeom prst="rect">
            <a:avLst/>
          </a:prstGeom>
        </p:spPr>
      </p:pic>
      <p:pic>
        <p:nvPicPr>
          <p:cNvPr id="7" name="Picture 6" descr="A close-up of a table&#10;&#10;Description automatically generated">
            <a:extLst>
              <a:ext uri="{FF2B5EF4-FFF2-40B4-BE49-F238E27FC236}">
                <a16:creationId xmlns:a16="http://schemas.microsoft.com/office/drawing/2014/main" id="{67F977D8-37C1-2902-C82D-3D2069B37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64" y="4332866"/>
            <a:ext cx="7725853" cy="2181529"/>
          </a:xfrm>
          <a:prstGeom prst="rect">
            <a:avLst/>
          </a:prstGeom>
        </p:spPr>
      </p:pic>
      <p:sp>
        <p:nvSpPr>
          <p:cNvPr id="8" name="TextBox 7">
            <a:extLst>
              <a:ext uri="{FF2B5EF4-FFF2-40B4-BE49-F238E27FC236}">
                <a16:creationId xmlns:a16="http://schemas.microsoft.com/office/drawing/2014/main" id="{A151B4A2-08F3-A5EC-0A80-0C4F8C4BE4E9}"/>
              </a:ext>
            </a:extLst>
          </p:cNvPr>
          <p:cNvSpPr txBox="1"/>
          <p:nvPr/>
        </p:nvSpPr>
        <p:spPr>
          <a:xfrm>
            <a:off x="866164" y="3669267"/>
            <a:ext cx="10448784" cy="369332"/>
          </a:xfrm>
          <a:prstGeom prst="rect">
            <a:avLst/>
          </a:prstGeom>
          <a:noFill/>
        </p:spPr>
        <p:txBody>
          <a:bodyPr wrap="square" rtlCol="0">
            <a:spAutoFit/>
          </a:bodyPr>
          <a:lstStyle/>
          <a:p>
            <a:r>
              <a:rPr lang="en-IN" dirty="0"/>
              <a:t>Summary table used to determine the parameters of risk and classifying them under R1, R2 and R3.</a:t>
            </a:r>
          </a:p>
        </p:txBody>
      </p:sp>
    </p:spTree>
    <p:extLst>
      <p:ext uri="{BB962C8B-B14F-4D97-AF65-F5344CB8AC3E}">
        <p14:creationId xmlns:p14="http://schemas.microsoft.com/office/powerpoint/2010/main" val="135463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F5FC-08BD-9A88-B9D5-A3A71DB13A07}"/>
              </a:ext>
            </a:extLst>
          </p:cNvPr>
          <p:cNvSpPr>
            <a:spLocks noGrp="1"/>
          </p:cNvSpPr>
          <p:nvPr>
            <p:ph type="ctrTitle"/>
          </p:nvPr>
        </p:nvSpPr>
        <p:spPr>
          <a:xfrm>
            <a:off x="926355" y="598714"/>
            <a:ext cx="8825658" cy="861421"/>
          </a:xfrm>
        </p:spPr>
        <p:txBody>
          <a:bodyPr/>
          <a:lstStyle/>
          <a:p>
            <a:r>
              <a:rPr lang="en-IN" dirty="0"/>
              <a:t>Preferred strategy </a:t>
            </a:r>
          </a:p>
        </p:txBody>
      </p:sp>
      <p:sp>
        <p:nvSpPr>
          <p:cNvPr id="3" name="Subtitle 2">
            <a:extLst>
              <a:ext uri="{FF2B5EF4-FFF2-40B4-BE49-F238E27FC236}">
                <a16:creationId xmlns:a16="http://schemas.microsoft.com/office/drawing/2014/main" id="{8C957BA1-F92A-F44D-B5C4-641B0F21AF14}"/>
              </a:ext>
            </a:extLst>
          </p:cNvPr>
          <p:cNvSpPr>
            <a:spLocks noGrp="1"/>
          </p:cNvSpPr>
          <p:nvPr>
            <p:ph type="subTitle" idx="1"/>
          </p:nvPr>
        </p:nvSpPr>
        <p:spPr>
          <a:xfrm>
            <a:off x="926355" y="1827350"/>
            <a:ext cx="8825658" cy="3582849"/>
          </a:xfrm>
        </p:spPr>
        <p:txBody>
          <a:bodyPr>
            <a:normAutofit/>
          </a:bodyPr>
          <a:lstStyle/>
          <a:p>
            <a:r>
              <a:rPr lang="en-US" cap="none" dirty="0"/>
              <a:t>our portfolio strategy prioritizes maximizing risk-adjusted returns, focusing on diversification and excluding negative-return stocks. the allocation balances risk across select assets, utilizing full investment capital and maintaining a controlled risk level, as indicated by the targeted standard deviation, to achieve a well-optimized and efficient investment portfolio.</a:t>
            </a:r>
          </a:p>
          <a:p>
            <a:r>
              <a:rPr lang="en-US" cap="none" dirty="0"/>
              <a:t>based on this, for a diverse portfolio, Sharpe can be chosen to </a:t>
            </a:r>
            <a:r>
              <a:rPr lang="en-US" cap="none" dirty="0" err="1"/>
              <a:t>Maximise</a:t>
            </a:r>
            <a:r>
              <a:rPr lang="en-US" cap="none" dirty="0"/>
              <a:t> returns whilst having low risk. </a:t>
            </a:r>
          </a:p>
          <a:p>
            <a:r>
              <a:rPr lang="en-US" cap="none" dirty="0" err="1"/>
              <a:t>Maximise</a:t>
            </a:r>
            <a:r>
              <a:rPr lang="en-US" cap="none" dirty="0"/>
              <a:t> is for investors looking for a higher profile. </a:t>
            </a:r>
            <a:r>
              <a:rPr lang="en-US" cap="none"/>
              <a:t>as it has high risk with high returns. </a:t>
            </a:r>
          </a:p>
          <a:p>
            <a:endParaRPr lang="en-IN" cap="none" dirty="0"/>
          </a:p>
        </p:txBody>
      </p:sp>
    </p:spTree>
    <p:extLst>
      <p:ext uri="{BB962C8B-B14F-4D97-AF65-F5344CB8AC3E}">
        <p14:creationId xmlns:p14="http://schemas.microsoft.com/office/powerpoint/2010/main" val="285675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9F27-8BDB-9083-917A-170FEA8E7D6D}"/>
              </a:ext>
            </a:extLst>
          </p:cNvPr>
          <p:cNvSpPr>
            <a:spLocks noGrp="1"/>
          </p:cNvSpPr>
          <p:nvPr>
            <p:ph type="title"/>
          </p:nvPr>
        </p:nvSpPr>
        <p:spPr>
          <a:xfrm>
            <a:off x="1201283" y="2357718"/>
            <a:ext cx="9404723" cy="1400530"/>
          </a:xfrm>
        </p:spPr>
        <p:txBody>
          <a:bodyPr/>
          <a:lstStyle/>
          <a:p>
            <a:pPr algn="ctr"/>
            <a:r>
              <a:rPr lang="en-IN" dirty="0"/>
              <a:t>LP MODEL </a:t>
            </a:r>
          </a:p>
        </p:txBody>
      </p:sp>
    </p:spTree>
    <p:extLst>
      <p:ext uri="{BB962C8B-B14F-4D97-AF65-F5344CB8AC3E}">
        <p14:creationId xmlns:p14="http://schemas.microsoft.com/office/powerpoint/2010/main" val="317043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F7273B-2592-1453-1EF9-7A7155A0D5BA}"/>
              </a:ext>
            </a:extLst>
          </p:cNvPr>
          <p:cNvSpPr>
            <a:spLocks noGrp="1"/>
          </p:cNvSpPr>
          <p:nvPr>
            <p:ph type="subTitle" idx="1"/>
          </p:nvPr>
        </p:nvSpPr>
        <p:spPr>
          <a:xfrm>
            <a:off x="424543" y="228601"/>
            <a:ext cx="11353800" cy="6379028"/>
          </a:xfrm>
        </p:spPr>
        <p:txBody>
          <a:bodyPr>
            <a:normAutofit/>
          </a:bodyPr>
          <a:lstStyle/>
          <a:p>
            <a:pPr algn="l"/>
            <a:r>
              <a:rPr lang="en-AU" b="1" u="sng" dirty="0">
                <a:effectLst/>
                <a:latin typeface="Calibri" panose="020F0502020204030204" pitchFamily="34" charset="0"/>
                <a:ea typeface="Calibri" panose="020F0502020204030204" pitchFamily="34" charset="0"/>
                <a:cs typeface="Times New Roman" panose="02020603050405020304" pitchFamily="18" charset="0"/>
              </a:rPr>
              <a:t>SECTION 2. OPTIMISATION MODELS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LP model</a:t>
            </a:r>
            <a:r>
              <a:rPr lang="en-IN" sz="2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r>
              <a:rPr lang="en-AU" b="1" dirty="0">
                <a:effectLst/>
                <a:latin typeface="Calibri" panose="020F0502020204030204" pitchFamily="34" charset="0"/>
                <a:ea typeface="Calibri" panose="020F0502020204030204" pitchFamily="34" charset="0"/>
                <a:cs typeface="Times New Roman" panose="02020603050405020304" pitchFamily="18" charset="0"/>
              </a:rPr>
              <a:t>Conceptual diagram</a:t>
            </a:r>
          </a:p>
          <a:p>
            <a:pPr algn="l"/>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800" dirty="0"/>
          </a:p>
        </p:txBody>
      </p:sp>
      <p:pic>
        <p:nvPicPr>
          <p:cNvPr id="5" name="Picture 4" descr="A diagram of a company&#10;&#10;Description automatically generated">
            <a:extLst>
              <a:ext uri="{FF2B5EF4-FFF2-40B4-BE49-F238E27FC236}">
                <a16:creationId xmlns:a16="http://schemas.microsoft.com/office/drawing/2014/main" id="{73A1422F-C399-5C34-ADD9-6DD68FB79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829" y="1708462"/>
            <a:ext cx="9322341" cy="4463424"/>
          </a:xfrm>
          <a:prstGeom prst="rect">
            <a:avLst/>
          </a:prstGeom>
        </p:spPr>
      </p:pic>
    </p:spTree>
    <p:extLst>
      <p:ext uri="{BB962C8B-B14F-4D97-AF65-F5344CB8AC3E}">
        <p14:creationId xmlns:p14="http://schemas.microsoft.com/office/powerpoint/2010/main" val="293661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4B450D-E2AD-41D2-49F6-896E1166BCDB}"/>
              </a:ext>
            </a:extLst>
          </p:cNvPr>
          <p:cNvSpPr>
            <a:spLocks noGrp="1"/>
          </p:cNvSpPr>
          <p:nvPr>
            <p:ph type="subTitle" idx="1"/>
          </p:nvPr>
        </p:nvSpPr>
        <p:spPr>
          <a:xfrm>
            <a:off x="740229" y="489857"/>
            <a:ext cx="11081657" cy="5954486"/>
          </a:xfrm>
        </p:spPr>
        <p:txBody>
          <a:bodyPr>
            <a:normAutofit/>
          </a:bodyPr>
          <a:lstStyle/>
          <a:p>
            <a:r>
              <a:rPr lang="en-AU" sz="3200" b="1" dirty="0">
                <a:effectLst/>
                <a:latin typeface="Calibri" panose="020F0502020204030204" pitchFamily="34" charset="0"/>
                <a:ea typeface="Calibri" panose="020F0502020204030204" pitchFamily="34" charset="0"/>
                <a:cs typeface="Times New Roman" panose="02020603050405020304" pitchFamily="18" charset="0"/>
              </a:rPr>
              <a:t>Optimal solution</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dirty="0">
                <a:effectLst/>
                <a:latin typeface="Calibri" panose="020F0502020204030204" pitchFamily="34" charset="0"/>
                <a:ea typeface="Calibri" panose="020F0502020204030204" pitchFamily="34" charset="0"/>
                <a:cs typeface="Times New Roman" panose="02020603050405020304" pitchFamily="18" charset="0"/>
              </a:rPr>
              <a:t> </a:t>
            </a:r>
            <a:r>
              <a:rPr lang="en-AU" b="1" cap="none" dirty="0">
                <a:effectLst/>
                <a:latin typeface="Calibri" panose="020F0502020204030204" pitchFamily="34" charset="0"/>
                <a:ea typeface="Calibri" panose="020F0502020204030204" pitchFamily="34" charset="0"/>
                <a:cs typeface="Times New Roman" panose="02020603050405020304" pitchFamily="18" charset="0"/>
              </a:rPr>
              <a:t>objective achieved: </a:t>
            </a:r>
            <a:r>
              <a:rPr lang="en-AU" cap="none" dirty="0">
                <a:effectLst/>
                <a:latin typeface="Calibri" panose="020F0502020204030204" pitchFamily="34" charset="0"/>
                <a:ea typeface="Calibri" panose="020F0502020204030204" pitchFamily="34" charset="0"/>
                <a:cs typeface="Times New Roman" panose="02020603050405020304" pitchFamily="18" charset="0"/>
              </a:rPr>
              <a:t>average return maximized to 1.15%.</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cap="none" dirty="0">
                <a:effectLst/>
                <a:latin typeface="Calibri" panose="020F0502020204030204" pitchFamily="34" charset="0"/>
                <a:ea typeface="Calibri" panose="020F0502020204030204" pitchFamily="34" charset="0"/>
                <a:cs typeface="Times New Roman" panose="02020603050405020304" pitchFamily="18" charset="0"/>
              </a:rPr>
              <a:t>strategic investments</a:t>
            </a:r>
            <a:r>
              <a:rPr lang="en-AU" cap="none" dirty="0">
                <a:effectLst/>
                <a:latin typeface="Calibri" panose="020F0502020204030204" pitchFamily="34" charset="0"/>
                <a:ea typeface="Calibri" panose="020F0502020204030204" pitchFamily="34" charset="0"/>
                <a:cs typeface="Times New Roman" panose="02020603050405020304" pitchFamily="18" charset="0"/>
              </a:rPr>
              <a:t>:</a:t>
            </a:r>
            <a:r>
              <a:rPr lang="en-IN" cap="none" dirty="0">
                <a:latin typeface="Calibri" panose="020F0502020204030204" pitchFamily="34" charset="0"/>
                <a:ea typeface="Calibri" panose="020F0502020204030204" pitchFamily="34" charset="0"/>
                <a:cs typeface="Times New Roman" panose="02020603050405020304" pitchFamily="18" charset="0"/>
              </a:rPr>
              <a:t> </a:t>
            </a:r>
            <a:r>
              <a:rPr lang="en-AU" cap="none" dirty="0">
                <a:effectLst/>
                <a:latin typeface="Calibri" panose="020F0502020204030204" pitchFamily="34" charset="0"/>
                <a:ea typeface="Calibri" panose="020F0502020204030204" pitchFamily="34" charset="0"/>
                <a:cs typeface="Times New Roman" panose="02020603050405020304" pitchFamily="18" charset="0"/>
              </a:rPr>
              <a:t>significant weights in ORI (20%), TNE (30%), and TLS (30%).</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cap="none" dirty="0">
                <a:effectLst/>
                <a:latin typeface="Calibri" panose="020F0502020204030204" pitchFamily="34" charset="0"/>
                <a:ea typeface="Calibri" panose="020F0502020204030204" pitchFamily="34" charset="0"/>
                <a:cs typeface="Times New Roman" panose="02020603050405020304" pitchFamily="18" charset="0"/>
              </a:rPr>
              <a:t>constraints met:</a:t>
            </a:r>
            <a:r>
              <a:rPr lang="en-IN" b="1" cap="none" dirty="0">
                <a:latin typeface="Calibri" panose="020F0502020204030204" pitchFamily="34" charset="0"/>
                <a:ea typeface="Calibri" panose="020F0502020204030204" pitchFamily="34" charset="0"/>
                <a:cs typeface="Times New Roman" panose="02020603050405020304" pitchFamily="18" charset="0"/>
              </a:rPr>
              <a:t> </a:t>
            </a:r>
            <a:r>
              <a:rPr lang="en-AU" cap="none" dirty="0">
                <a:effectLst/>
                <a:latin typeface="Calibri" panose="020F0502020204030204" pitchFamily="34" charset="0"/>
                <a:ea typeface="Calibri" panose="020F0502020204030204" pitchFamily="34" charset="0"/>
                <a:cs typeface="Times New Roman" panose="02020603050405020304" pitchFamily="18" charset="0"/>
              </a:rPr>
              <a:t>30% minimum in r1, 20% max in r3, over 25% in basic materials, at least 15% in real estate, and 30% in technology sector.</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cap="none" dirty="0">
                <a:effectLst/>
                <a:latin typeface="Calibri" panose="020F0502020204030204" pitchFamily="34" charset="0"/>
                <a:ea typeface="Calibri" panose="020F0502020204030204" pitchFamily="34" charset="0"/>
                <a:cs typeface="Times New Roman" panose="02020603050405020304" pitchFamily="18" charset="0"/>
              </a:rPr>
              <a:t>total investment</a:t>
            </a:r>
            <a:r>
              <a:rPr lang="en-AU" cap="none" dirty="0">
                <a:effectLst/>
                <a:latin typeface="Calibri" panose="020F0502020204030204" pitchFamily="34" charset="0"/>
                <a:ea typeface="Calibri" panose="020F0502020204030204" pitchFamily="34" charset="0"/>
                <a:cs typeface="Times New Roman" panose="02020603050405020304" pitchFamily="18" charset="0"/>
              </a:rPr>
              <a:t>: 100% capital allocated across selective stocks</a:t>
            </a:r>
            <a:endParaRPr lang="en-IN"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3200" dirty="0"/>
          </a:p>
        </p:txBody>
      </p:sp>
    </p:spTree>
    <p:extLst>
      <p:ext uri="{BB962C8B-B14F-4D97-AF65-F5344CB8AC3E}">
        <p14:creationId xmlns:p14="http://schemas.microsoft.com/office/powerpoint/2010/main" val="348122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F240D5-C988-1DA3-2100-92073DC9D589}"/>
              </a:ext>
            </a:extLst>
          </p:cNvPr>
          <p:cNvSpPr>
            <a:spLocks noGrp="1"/>
          </p:cNvSpPr>
          <p:nvPr>
            <p:ph type="subTitle" idx="1"/>
          </p:nvPr>
        </p:nvSpPr>
        <p:spPr>
          <a:xfrm>
            <a:off x="500743" y="348343"/>
            <a:ext cx="11299371" cy="6281057"/>
          </a:xfrm>
        </p:spPr>
        <p:txBody>
          <a:bodyPr>
            <a:normAutofit/>
          </a:bodyPr>
          <a:lstStyle/>
          <a:p>
            <a:pPr algn="ctr"/>
            <a:r>
              <a:rPr lang="en-AU" sz="2400" b="1" dirty="0">
                <a:effectLst/>
                <a:latin typeface="Calibri" panose="020F0502020204030204" pitchFamily="34" charset="0"/>
                <a:ea typeface="Calibri" panose="020F0502020204030204" pitchFamily="34" charset="0"/>
                <a:cs typeface="Times New Roman" panose="02020603050405020304" pitchFamily="18" charset="0"/>
              </a:rPr>
              <a:t>Algebraic formulation</a:t>
            </a:r>
          </a:p>
          <a:p>
            <a:pPr algn="l"/>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l"/>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let the decision variables be a1, a2, a3, a4, a5, a6, a7, a8 for stocks bhp, </a:t>
            </a:r>
            <a:r>
              <a:rPr lang="en-AU" sz="1800" b="1" cap="none" dirty="0" err="1">
                <a:effectLst/>
                <a:latin typeface="Calibri" panose="020F0502020204030204" pitchFamily="34" charset="0"/>
                <a:ea typeface="Calibri" panose="020F0502020204030204" pitchFamily="34" charset="0"/>
                <a:cs typeface="Times New Roman" panose="02020603050405020304" pitchFamily="18" charset="0"/>
              </a:rPr>
              <a:t>ori</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 </a:t>
            </a:r>
            <a:r>
              <a:rPr lang="en-AU" sz="1800" b="1" cap="none" dirty="0" err="1">
                <a:effectLst/>
                <a:latin typeface="Calibri" panose="020F0502020204030204" pitchFamily="34" charset="0"/>
                <a:ea typeface="Calibri" panose="020F0502020204030204" pitchFamily="34" charset="0"/>
                <a:cs typeface="Times New Roman" panose="02020603050405020304" pitchFamily="18" charset="0"/>
              </a:rPr>
              <a:t>gmg</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 </a:t>
            </a:r>
            <a:r>
              <a:rPr lang="en-AU" sz="1800" b="1" cap="none" dirty="0" err="1">
                <a:effectLst/>
                <a:latin typeface="Calibri" panose="020F0502020204030204" pitchFamily="34" charset="0"/>
                <a:ea typeface="Calibri" panose="020F0502020204030204" pitchFamily="34" charset="0"/>
                <a:cs typeface="Times New Roman" panose="02020603050405020304" pitchFamily="18" charset="0"/>
              </a:rPr>
              <a:t>llc</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 car, </a:t>
            </a:r>
            <a:r>
              <a:rPr lang="en-AU" sz="1800" b="1" cap="none" dirty="0" err="1">
                <a:effectLst/>
                <a:latin typeface="Calibri" panose="020F0502020204030204" pitchFamily="34" charset="0"/>
                <a:ea typeface="Calibri" panose="020F0502020204030204" pitchFamily="34" charset="0"/>
                <a:cs typeface="Times New Roman" panose="02020603050405020304" pitchFamily="18" charset="0"/>
              </a:rPr>
              <a:t>tne</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 </a:t>
            </a:r>
            <a:r>
              <a:rPr lang="en-AU" sz="1800" b="1" cap="none" dirty="0" err="1">
                <a:effectLst/>
                <a:latin typeface="Calibri" panose="020F0502020204030204" pitchFamily="34" charset="0"/>
                <a:ea typeface="Calibri" panose="020F0502020204030204" pitchFamily="34" charset="0"/>
                <a:cs typeface="Times New Roman" panose="02020603050405020304" pitchFamily="18" charset="0"/>
              </a:rPr>
              <a:t>tls</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 </a:t>
            </a:r>
            <a:r>
              <a:rPr lang="en-AU" sz="1800" b="1" cap="none" dirty="0" err="1">
                <a:effectLst/>
                <a:latin typeface="Calibri" panose="020F0502020204030204" pitchFamily="34" charset="0"/>
                <a:ea typeface="Calibri" panose="020F0502020204030204" pitchFamily="34" charset="0"/>
                <a:cs typeface="Times New Roman" panose="02020603050405020304" pitchFamily="18" charset="0"/>
              </a:rPr>
              <a:t>apa</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 respectively.</a:t>
            </a: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objective function will be to get maximum returns</a:t>
            </a:r>
          </a:p>
          <a:p>
            <a:pPr algn="l"/>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maximum overall returns </a:t>
            </a:r>
            <a:r>
              <a:rPr lang="en-AU" sz="1800" cap="none" dirty="0">
                <a:effectLst/>
                <a:latin typeface="Calibri" panose="020F0502020204030204" pitchFamily="34" charset="0"/>
                <a:ea typeface="Calibri" panose="020F0502020204030204" pitchFamily="34" charset="0"/>
                <a:cs typeface="Times New Roman" panose="02020603050405020304" pitchFamily="18" charset="0"/>
              </a:rPr>
              <a:t>= (a1*0.0089) +(a2*0.0040) +(a3*0.0136) +(a4*-0.0095) +(a5*0.0184) +(a6*0.0198) +(a7*0.0075) +(a8*-0.0021)</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b="1" cap="none" dirty="0">
                <a:latin typeface="Calibri" panose="020F0502020204030204" pitchFamily="34" charset="0"/>
                <a:ea typeface="Calibri" panose="020F0502020204030204" pitchFamily="34" charset="0"/>
                <a:cs typeface="Times New Roman" panose="02020603050405020304" pitchFamily="18" charset="0"/>
              </a:rPr>
              <a:t>s</a:t>
            </a:r>
            <a:r>
              <a:rPr lang="en-AU" sz="1800" b="1" cap="none" dirty="0">
                <a:effectLst/>
                <a:latin typeface="Calibri" panose="020F0502020204030204" pitchFamily="34" charset="0"/>
                <a:ea typeface="Calibri" panose="020F0502020204030204" pitchFamily="34" charset="0"/>
                <a:cs typeface="Times New Roman" panose="02020603050405020304" pitchFamily="18" charset="0"/>
              </a:rPr>
              <a:t>ubject to following constraints:</a:t>
            </a:r>
            <a:endParaRPr lang="en-IN" sz="1800" b="1"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(a7*0.0075) +(a8*-0.0021) =r1 to be at least 30%</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(a1*0.0089) +(a3*0.0136) +(a4*-0.0095) ≤ 20% in r3</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(a1*0.0089) +(a2*0.0040) ≥25% in basic materials </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(a3*0.0136) +(a4*-0.0095) ≥15% in real estate</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(a5*0.0184) +(a6*0.0198) ≥ 30% in technology</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AU" sz="1800" cap="none" dirty="0">
                <a:effectLst/>
                <a:latin typeface="Calibri" panose="020F0502020204030204" pitchFamily="34" charset="0"/>
                <a:ea typeface="Calibri" panose="020F0502020204030204" pitchFamily="34" charset="0"/>
                <a:cs typeface="Times New Roman" panose="02020603050405020304" pitchFamily="18" charset="0"/>
              </a:rPr>
              <a:t>(a1*0.0089) +(a2*0.0040) +(a3*0.0136) +(a4*-0.0095) +(a5*0.0184)+(a6*0.0198)+(a7*0.0075)+(a8*-0.0021) = 100% of the total portfolio investment</a:t>
            </a:r>
            <a:endParaRPr lang="en-IN" sz="1800" cap="none"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406451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1BC614-A788-F6BF-3ED3-6ADD0317AE13}"/>
              </a:ext>
            </a:extLst>
          </p:cNvPr>
          <p:cNvSpPr>
            <a:spLocks noGrp="1"/>
          </p:cNvSpPr>
          <p:nvPr>
            <p:ph type="subTitle" idx="1"/>
          </p:nvPr>
        </p:nvSpPr>
        <p:spPr>
          <a:xfrm>
            <a:off x="643853" y="353786"/>
            <a:ext cx="8521917" cy="1621508"/>
          </a:xfrm>
        </p:spPr>
        <p:txBody>
          <a:bodyPr>
            <a:normAutofit/>
          </a:bodyPr>
          <a:lstStyle/>
          <a:p>
            <a:pPr algn="ctr"/>
            <a:r>
              <a:rPr lang="en-IN" b="1" dirty="0">
                <a:solidFill>
                  <a:schemeClr val="tx1"/>
                </a:solidFill>
              </a:rPr>
              <a:t>Image of sensitivity report </a:t>
            </a:r>
          </a:p>
        </p:txBody>
      </p:sp>
      <p:pic>
        <p:nvPicPr>
          <p:cNvPr id="24" name="Picture 23" descr="A table of numbers and letters&#10;&#10;Description automatically generated">
            <a:extLst>
              <a:ext uri="{FF2B5EF4-FFF2-40B4-BE49-F238E27FC236}">
                <a16:creationId xmlns:a16="http://schemas.microsoft.com/office/drawing/2014/main" id="{CAF1E9EA-1DD7-DF87-5348-21B4948EE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839686"/>
            <a:ext cx="8051049" cy="5446710"/>
          </a:xfrm>
          <a:prstGeom prst="rect">
            <a:avLst/>
          </a:prstGeom>
        </p:spPr>
      </p:pic>
    </p:spTree>
    <p:extLst>
      <p:ext uri="{BB962C8B-B14F-4D97-AF65-F5344CB8AC3E}">
        <p14:creationId xmlns:p14="http://schemas.microsoft.com/office/powerpoint/2010/main" val="17198993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E20C-5294-AAA2-F1BE-AD1C0CED35DD}"/>
              </a:ext>
            </a:extLst>
          </p:cNvPr>
          <p:cNvSpPr>
            <a:spLocks noGrp="1"/>
          </p:cNvSpPr>
          <p:nvPr>
            <p:ph type="title"/>
          </p:nvPr>
        </p:nvSpPr>
        <p:spPr>
          <a:xfrm>
            <a:off x="852940" y="2216203"/>
            <a:ext cx="9404723" cy="1400530"/>
          </a:xfrm>
        </p:spPr>
        <p:txBody>
          <a:bodyPr/>
          <a:lstStyle/>
          <a:p>
            <a:pPr algn="ctr"/>
            <a:r>
              <a:rPr lang="en-IN" dirty="0"/>
              <a:t>ILP MODEL </a:t>
            </a:r>
          </a:p>
        </p:txBody>
      </p:sp>
    </p:spTree>
    <p:extLst>
      <p:ext uri="{BB962C8B-B14F-4D97-AF65-F5344CB8AC3E}">
        <p14:creationId xmlns:p14="http://schemas.microsoft.com/office/powerpoint/2010/main" val="7105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F62E93-18BF-C605-8CA5-EB0423030640}"/>
              </a:ext>
            </a:extLst>
          </p:cNvPr>
          <p:cNvSpPr>
            <a:spLocks noGrp="1"/>
          </p:cNvSpPr>
          <p:nvPr>
            <p:ph type="subTitle" idx="1"/>
          </p:nvPr>
        </p:nvSpPr>
        <p:spPr>
          <a:xfrm>
            <a:off x="489857" y="456065"/>
            <a:ext cx="11419114" cy="5977391"/>
          </a:xfrm>
        </p:spPr>
        <p:txBody>
          <a:bodyPr>
            <a:normAutofit/>
          </a:bodyPr>
          <a:lstStyle/>
          <a:p>
            <a:r>
              <a:rPr lang="en-AU" sz="2400" b="1" dirty="0">
                <a:effectLst/>
                <a:latin typeface="Calibri" panose="020F0502020204030204" pitchFamily="34" charset="0"/>
                <a:ea typeface="Calibri" panose="020F0502020204030204" pitchFamily="34" charset="0"/>
                <a:cs typeface="Times New Roman" panose="02020603050405020304" pitchFamily="18" charset="0"/>
              </a:rPr>
              <a:t>                                                                           </a:t>
            </a:r>
            <a:r>
              <a:rPr lang="en-AU"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ILP model </a:t>
            </a:r>
            <a:endParaRPr lang="en-AU"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AU" b="1" dirty="0">
                <a:effectLst/>
                <a:latin typeface="Calibri" panose="020F0502020204030204" pitchFamily="34" charset="0"/>
                <a:ea typeface="Calibri" panose="020F0502020204030204" pitchFamily="34" charset="0"/>
                <a:cs typeface="Times New Roman" panose="02020603050405020304" pitchFamily="18" charset="0"/>
              </a:rPr>
              <a:t>Conceptual diagram </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p>
        </p:txBody>
      </p:sp>
      <p:pic>
        <p:nvPicPr>
          <p:cNvPr id="5" name="Picture 4" descr="A diagram of a business process&#10;&#10;Description automatically generated">
            <a:extLst>
              <a:ext uri="{FF2B5EF4-FFF2-40B4-BE49-F238E27FC236}">
                <a16:creationId xmlns:a16="http://schemas.microsoft.com/office/drawing/2014/main" id="{7528D466-5DB9-B147-953B-9F45E95B8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09" y="1456279"/>
            <a:ext cx="10093182" cy="4818397"/>
          </a:xfrm>
          <a:prstGeom prst="rect">
            <a:avLst/>
          </a:prstGeom>
        </p:spPr>
      </p:pic>
    </p:spTree>
    <p:extLst>
      <p:ext uri="{BB962C8B-B14F-4D97-AF65-F5344CB8AC3E}">
        <p14:creationId xmlns:p14="http://schemas.microsoft.com/office/powerpoint/2010/main" val="3561836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1601</TotalTime>
  <Words>2055</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 Narrow</vt:lpstr>
      <vt:lpstr>Arial</vt:lpstr>
      <vt:lpstr>Calibri</vt:lpstr>
      <vt:lpstr>Century Gothic</vt:lpstr>
      <vt:lpstr>Wingdings 3</vt:lpstr>
      <vt:lpstr>Ion</vt:lpstr>
      <vt:lpstr>PowerPoint Presentation</vt:lpstr>
      <vt:lpstr>PowerPoint Presentation</vt:lpstr>
      <vt:lpstr>LP MODEL </vt:lpstr>
      <vt:lpstr>PowerPoint Presentation</vt:lpstr>
      <vt:lpstr>PowerPoint Presentation</vt:lpstr>
      <vt:lpstr>PowerPoint Presentation</vt:lpstr>
      <vt:lpstr>PowerPoint Presentation</vt:lpstr>
      <vt:lpstr>ILP MODEL </vt:lpstr>
      <vt:lpstr>PowerPoint Presentation</vt:lpstr>
      <vt:lpstr>PowerPoint Presentation</vt:lpstr>
      <vt:lpstr>PowerPoint Presentation</vt:lpstr>
      <vt:lpstr>PowerPoint Presentation</vt:lpstr>
      <vt:lpstr>NLP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Preferred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ANAGHA P</dc:creator>
  <cp:lastModifiedBy>ANAGHA P</cp:lastModifiedBy>
  <cp:revision>3</cp:revision>
  <dcterms:created xsi:type="dcterms:W3CDTF">2024-04-13T10:09:43Z</dcterms:created>
  <dcterms:modified xsi:type="dcterms:W3CDTF">2024-04-14T13:34:12Z</dcterms:modified>
</cp:coreProperties>
</file>