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5" r:id="rId7"/>
    <p:sldId id="276" r:id="rId8"/>
    <p:sldId id="277" r:id="rId9"/>
    <p:sldId id="278" r:id="rId10"/>
    <p:sldId id="280" r:id="rId11"/>
    <p:sldId id="279" r:id="rId12"/>
    <p:sldId id="27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1" r:id="rId23"/>
    <p:sldId id="282" r:id="rId24"/>
    <p:sldId id="283" r:id="rId25"/>
    <p:sldId id="284" r:id="rId26"/>
    <p:sldId id="285" r:id="rId27"/>
    <p:sldId id="291" r:id="rId28"/>
    <p:sldId id="288" r:id="rId29"/>
    <p:sldId id="290" r:id="rId30"/>
    <p:sldId id="292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finance/fair-value/" TargetMode="External"/><Relationship Id="rId2" Type="http://schemas.openxmlformats.org/officeDocument/2006/relationships/hyperlink" Target="https://corporatefinanceinstitute.com/earnings-per-share-eps-formu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poratefinanceinstitute.com/resources/knowledge/accounting/what-is-net-incom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.stockedge.com/share/oil-natural-gas-corporation/5774?utm_campaign=blog_CTA&amp;utm_medium=blogpage&amp;utm_source=elearnmarkets_blo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Analytics</a:t>
            </a:r>
            <a:br>
              <a:rPr lang="en-US" dirty="0" smtClean="0"/>
            </a:br>
            <a:r>
              <a:rPr lang="en-US" dirty="0" smtClean="0"/>
              <a:t>HS302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STATA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P/E ratio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Earnings Ratio (P/E Ratio) is the relationship between a company’s stock price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earnings per share (EPS)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popular ratio that gives investors a better sense 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company. The P/E ratio shows the expectations of the market and is the price you must pay per unit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current earnings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(or future earnings, as the case may be)</a:t>
            </a:r>
          </a:p>
        </p:txBody>
      </p:sp>
    </p:spTree>
    <p:extLst>
      <p:ext uri="{BB962C8B-B14F-4D97-AF65-F5344CB8AC3E}">
        <p14:creationId xmlns:p14="http://schemas.microsoft.com/office/powerpoint/2010/main" val="82568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 Pont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Return on Equity ROE=</a:t>
            </a:r>
            <a:r>
              <a:rPr lang="en-US" sz="2800" dirty="0" err="1" smtClean="0"/>
              <a:t>NPM×Asset</a:t>
            </a:r>
            <a:r>
              <a:rPr lang="en-US" sz="2800" dirty="0"/>
              <a:t> </a:t>
            </a:r>
            <a:r>
              <a:rPr lang="en-US" sz="2800" dirty="0" err="1"/>
              <a:t>Turnover×Equity</a:t>
            </a:r>
            <a:r>
              <a:rPr lang="en-US" sz="2800" dirty="0"/>
              <a:t> </a:t>
            </a:r>
            <a:r>
              <a:rPr lang="en-US" sz="2800" dirty="0" smtClean="0"/>
              <a:t>Multiplier</a:t>
            </a:r>
          </a:p>
          <a:p>
            <a:r>
              <a:rPr lang="en-US" sz="2800" dirty="0" smtClean="0"/>
              <a:t>NPM=Net</a:t>
            </a:r>
            <a:r>
              <a:rPr lang="en-US" sz="2800" dirty="0"/>
              <a:t> profit margin, the measure of </a:t>
            </a:r>
            <a:r>
              <a:rPr lang="en-US" sz="2800" dirty="0" err="1" smtClean="0"/>
              <a:t>operatingefficiency</a:t>
            </a:r>
            <a:endParaRPr lang="en-US" sz="2800" dirty="0" smtClean="0"/>
          </a:p>
          <a:p>
            <a:r>
              <a:rPr lang="en-US" sz="2800" dirty="0" smtClean="0"/>
              <a:t>Asset</a:t>
            </a:r>
            <a:r>
              <a:rPr lang="en-US" sz="2800" dirty="0"/>
              <a:t> Turnover=Measure of asset use </a:t>
            </a:r>
            <a:r>
              <a:rPr lang="en-US" sz="2800" dirty="0" smtClean="0"/>
              <a:t>efficiency</a:t>
            </a:r>
          </a:p>
          <a:p>
            <a:r>
              <a:rPr lang="en-US" sz="2800" dirty="0" smtClean="0"/>
              <a:t>Equity</a:t>
            </a:r>
            <a:r>
              <a:rPr lang="en-US" sz="2800" dirty="0"/>
              <a:t> </a:t>
            </a:r>
            <a:r>
              <a:rPr lang="en-US" sz="2800" dirty="0" smtClean="0"/>
              <a:t>Multiplier=Measure</a:t>
            </a:r>
            <a:r>
              <a:rPr lang="en-US" sz="2800" dirty="0"/>
              <a:t> of financial leverage</a:t>
            </a:r>
            <a:r>
              <a:rPr lang="en-US" sz="2800" dirty="0" smtClean="0"/>
              <a:t>​</a:t>
            </a:r>
          </a:p>
          <a:p>
            <a:r>
              <a:rPr lang="en-US" sz="2800" dirty="0" smtClean="0"/>
              <a:t>ROE=(Net</a:t>
            </a:r>
            <a:r>
              <a:rPr lang="en-US" sz="2800" dirty="0"/>
              <a:t> </a:t>
            </a:r>
            <a:r>
              <a:rPr lang="en-US" sz="2800" dirty="0" smtClean="0"/>
              <a:t>Income/Sales )​×</a:t>
            </a:r>
            <a:r>
              <a:rPr lang="en-US" sz="2800" dirty="0"/>
              <a:t>(</a:t>
            </a:r>
            <a:r>
              <a:rPr lang="en-US" sz="2800" dirty="0" smtClean="0"/>
              <a:t>Sales​/</a:t>
            </a:r>
            <a:r>
              <a:rPr lang="en-US" sz="2800" dirty="0" err="1" smtClean="0"/>
              <a:t>Assset</a:t>
            </a:r>
            <a:r>
              <a:rPr lang="en-US" sz="2800" dirty="0" smtClean="0"/>
              <a:t>)×(</a:t>
            </a:r>
            <a:r>
              <a:rPr lang="en-US" sz="2800" dirty="0" err="1" smtClean="0"/>
              <a:t>Asests</a:t>
            </a:r>
            <a:r>
              <a:rPr lang="en-US" sz="2800" dirty="0" smtClean="0"/>
              <a:t>/Shareholders</a:t>
            </a:r>
            <a:r>
              <a:rPr lang="en-US" sz="2800" dirty="0"/>
              <a:t>’ </a:t>
            </a:r>
            <a:r>
              <a:rPr lang="en-US" sz="2800" dirty="0" smtClean="0"/>
              <a:t>Equity)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04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1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On-Balance-Volume indicator (OBV)</a:t>
            </a:r>
          </a:p>
          <a:p>
            <a:pPr marL="0" indent="0">
              <a:buNone/>
            </a:pPr>
            <a:r>
              <a:rPr lang="en-US" dirty="0" smtClean="0"/>
              <a:t>Positive or negative volume of a stock</a:t>
            </a:r>
          </a:p>
          <a:p>
            <a:pPr marL="0" indent="0">
              <a:buNone/>
            </a:pPr>
            <a:r>
              <a:rPr lang="en-US" b="1" dirty="0" smtClean="0"/>
              <a:t>Current </a:t>
            </a:r>
            <a:r>
              <a:rPr lang="en-US" b="1" dirty="0"/>
              <a:t>OBV = Previous OBV + </a:t>
            </a:r>
            <a:r>
              <a:rPr lang="en-US" b="1" dirty="0" smtClean="0"/>
              <a:t>today’s volume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467600" cy="31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6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Accumulation/Distribution line (A/D line)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(close – low) – (high – close) / (high – low</a:t>
            </a:r>
            <a:r>
              <a:rPr lang="en-US" dirty="0" smtClean="0"/>
              <a:t>)</a:t>
            </a:r>
          </a:p>
          <a:p>
            <a:r>
              <a:rPr lang="en-US" dirty="0"/>
              <a:t>If the security’s price is in a downtrend while the accumulation/distribution line is in an uptrend then the indicators show that there may be buying pressure and the prices may </a:t>
            </a:r>
            <a:r>
              <a:rPr lang="en-US" dirty="0" smtClean="0"/>
              <a:t>reverse.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We can see from the above daily chart of </a:t>
            </a:r>
            <a:r>
              <a:rPr lang="en-US" sz="2000" dirty="0">
                <a:hlinkClick r:id="rId2"/>
              </a:rPr>
              <a:t>ONGC</a:t>
            </a:r>
            <a:r>
              <a:rPr lang="en-US" sz="2000" dirty="0"/>
              <a:t> that the prices were in an uptrend whereas the accumulation/distribution line was sloping downwards which showed the selling pressure in ONGC and prices eventually reversed and the trend became bearish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20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2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Average Directional Index (ADX)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Directional Index (ADX) is used to assess when the price is trending strongly. ADX calculations are based on a moving average of price range expansion over a period of time. The default setting is 14 </a:t>
            </a:r>
            <a:r>
              <a:rPr lang="en-US" dirty="0" smtClean="0"/>
              <a:t>bars.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Aroon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used to identify when trends are likely to change direction. This indicator measures the time it takes for the price to reach the highest or lowest points over a particular </a:t>
            </a:r>
            <a:r>
              <a:rPr lang="en-US" dirty="0" smtClean="0"/>
              <a:t>timeframe</a:t>
            </a:r>
          </a:p>
          <a:p>
            <a:endParaRPr lang="en-US" dirty="0"/>
          </a:p>
          <a:p>
            <a:r>
              <a:rPr lang="en-US" b="1" dirty="0" err="1"/>
              <a:t>Aroon</a:t>
            </a:r>
            <a:r>
              <a:rPr lang="en-US" b="1" dirty="0"/>
              <a:t> Up</a:t>
            </a:r>
            <a:r>
              <a:rPr lang="en-US" dirty="0"/>
              <a:t> – ((N – Days Since N-day High) / N) x 100</a:t>
            </a:r>
          </a:p>
          <a:p>
            <a:r>
              <a:rPr lang="en-US" b="1" dirty="0" err="1"/>
              <a:t>Aroon</a:t>
            </a:r>
            <a:r>
              <a:rPr lang="en-US" b="1" dirty="0"/>
              <a:t> Down</a:t>
            </a:r>
            <a:r>
              <a:rPr lang="en-US" dirty="0"/>
              <a:t> – ((N – Days Since N-day Low) / N) x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three stages in order to identify an uptrend signal:</a:t>
            </a:r>
          </a:p>
          <a:p>
            <a:r>
              <a:rPr lang="en-US" dirty="0"/>
              <a:t>Firstly the </a:t>
            </a:r>
            <a:r>
              <a:rPr lang="en-US" dirty="0" err="1" smtClean="0"/>
              <a:t>Aroon</a:t>
            </a:r>
            <a:r>
              <a:rPr lang="en-US" dirty="0" smtClean="0"/>
              <a:t> </a:t>
            </a:r>
            <a:r>
              <a:rPr lang="en-US" dirty="0"/>
              <a:t>lines will cross. The upward signal is when </a:t>
            </a:r>
            <a:r>
              <a:rPr lang="en-US" dirty="0" err="1"/>
              <a:t>Aroon</a:t>
            </a:r>
            <a:r>
              <a:rPr lang="en-US" dirty="0"/>
              <a:t>-Up moves above </a:t>
            </a:r>
            <a:r>
              <a:rPr lang="en-US" dirty="0" err="1"/>
              <a:t>Aroon</a:t>
            </a:r>
            <a:r>
              <a:rPr lang="en-US" dirty="0"/>
              <a:t>-Down. This shows that new highs are becoming more recent than new lows.</a:t>
            </a:r>
          </a:p>
          <a:p>
            <a:r>
              <a:rPr lang="en-US" dirty="0"/>
              <a:t>Secondly the </a:t>
            </a:r>
            <a:r>
              <a:rPr lang="en-US" dirty="0" err="1"/>
              <a:t>Aroon</a:t>
            </a:r>
            <a:r>
              <a:rPr lang="en-US" dirty="0"/>
              <a:t> lines will cross above or below 50.</a:t>
            </a:r>
          </a:p>
          <a:p>
            <a:r>
              <a:rPr lang="en-US" dirty="0"/>
              <a:t>Thirdly one of the lines will reach 100. </a:t>
            </a:r>
            <a:r>
              <a:rPr lang="en-US" dirty="0" err="1"/>
              <a:t>Aroon</a:t>
            </a:r>
            <a:r>
              <a:rPr lang="en-US" dirty="0"/>
              <a:t> up reaches 100 and </a:t>
            </a:r>
            <a:r>
              <a:rPr lang="en-US" dirty="0" err="1"/>
              <a:t>Aroon</a:t>
            </a:r>
            <a:r>
              <a:rPr lang="en-US" dirty="0"/>
              <a:t> down remains at low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696199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Module: 1- Fundamentals  statistical properties of Financial Variables (Unit root, stationarity, MRP etc.)0</a:t>
            </a:r>
          </a:p>
          <a:p>
            <a:r>
              <a:rPr lang="en-US" sz="2400" dirty="0"/>
              <a:t> Module: </a:t>
            </a:r>
            <a:r>
              <a:rPr lang="en-US" sz="2400" dirty="0" smtClean="0"/>
              <a:t>2- Univariate Analysis (AR I MA) model and prediction of Stocks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Module:3- Multivariate Analysis, VAR model, Impulse response model and Global Financial Market Integration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Modue:4- Modeling  Volatility of Stocks and markets (ARCH, variants of GARCH models)</a:t>
            </a:r>
          </a:p>
          <a:p>
            <a:r>
              <a:rPr lang="en-US" sz="2400" dirty="0" smtClean="0"/>
              <a:t>Module:5- Random Walk model, Stock and Option pricing and strategies, Introducing </a:t>
            </a:r>
            <a:r>
              <a:rPr lang="en-US" sz="2400" dirty="0" err="1" smtClean="0"/>
              <a:t>Behavioural</a:t>
            </a:r>
            <a:r>
              <a:rPr lang="en-US" sz="2400" dirty="0" smtClean="0"/>
              <a:t> Finance and its recent trend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05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Moving Average Convergence Divergence (MACD) </a:t>
            </a:r>
            <a:r>
              <a:rPr lang="en-US" b="1" dirty="0" smtClean="0"/>
              <a:t>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Step1. </a:t>
            </a:r>
            <a:r>
              <a:rPr lang="en-US" dirty="0"/>
              <a:t>Calculate a 12-period exponential moving average of the close price.</a:t>
            </a:r>
          </a:p>
          <a:p>
            <a:r>
              <a:rPr lang="en-US" b="1" dirty="0"/>
              <a:t>Step2. </a:t>
            </a:r>
            <a:r>
              <a:rPr lang="en-US" dirty="0"/>
              <a:t>Calculate a 26-period exponential moving average of the close price.</a:t>
            </a:r>
          </a:p>
          <a:p>
            <a:r>
              <a:rPr lang="en-US" b="1" dirty="0"/>
              <a:t>Step3. </a:t>
            </a:r>
            <a:r>
              <a:rPr lang="en-US" dirty="0"/>
              <a:t>Subtract the 26-period moving average from the 12 periods moving average. This is the </a:t>
            </a:r>
            <a:r>
              <a:rPr lang="en-US" b="1" dirty="0"/>
              <a:t>fast MACD line</a:t>
            </a:r>
            <a:r>
              <a:rPr lang="en-US" dirty="0"/>
              <a:t>.</a:t>
            </a:r>
          </a:p>
          <a:p>
            <a:r>
              <a:rPr lang="en-US" b="1" dirty="0"/>
              <a:t>Step4. </a:t>
            </a:r>
            <a:r>
              <a:rPr lang="en-US" dirty="0"/>
              <a:t>Calculate a 9-period exponential moving average of the fast MACD line calculated above. This is the </a:t>
            </a:r>
            <a:r>
              <a:rPr lang="en-US" b="1" dirty="0"/>
              <a:t>slow </a:t>
            </a:r>
            <a:r>
              <a:rPr lang="en-US" dirty="0"/>
              <a:t>or </a:t>
            </a:r>
            <a:r>
              <a:rPr lang="en-US" b="1" dirty="0"/>
              <a:t>signal MACD line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61318"/>
            <a:ext cx="7848600" cy="573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6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 Term Time Series Analysis of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of Stationarity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1) It should be MV (Mean Reverting)</a:t>
            </a:r>
          </a:p>
          <a:p>
            <a:pPr marL="0" indent="0">
              <a:buNone/>
            </a:pPr>
            <a:r>
              <a:rPr lang="en-US" dirty="0" smtClean="0"/>
              <a:t>2) It should have constant and time independent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variance</a:t>
            </a:r>
          </a:p>
          <a:p>
            <a:pPr marL="0" indent="0">
              <a:buNone/>
            </a:pPr>
            <a:r>
              <a:rPr lang="en-US" dirty="0" smtClean="0"/>
              <a:t>3) It should have time-invariant covariance at any time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is changing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58181"/>
            <a:ext cx="48577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3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872456"/>
            <a:ext cx="54483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8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Regression 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074610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4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= a + b X</a:t>
            </a:r>
          </a:p>
          <a:p>
            <a:r>
              <a:rPr lang="en-US" dirty="0" smtClean="0"/>
              <a:t>This is a linear FIT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is fitted in such way so that errors term is minimized (Hence it is called OLS technique)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get optimal value of a and b (two parameters in the model which were unknown)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Covariance = </a:t>
            </a:r>
            <a:r>
              <a:rPr lang="en-US" dirty="0" smtClean="0">
                <a:latin typeface="Cambria Math"/>
                <a:ea typeface="Cambria Math"/>
              </a:rPr>
              <a:t>⅀</a:t>
            </a:r>
            <a:r>
              <a:rPr lang="en-US" dirty="0" smtClean="0"/>
              <a:t>(X-mean of X) (Y-mean of Y)</a:t>
            </a:r>
          </a:p>
          <a:p>
            <a:endParaRPr lang="en-US" dirty="0"/>
          </a:p>
          <a:p>
            <a:r>
              <a:rPr lang="en-US" dirty="0" err="1" smtClean="0"/>
              <a:t>Autocovariance</a:t>
            </a:r>
            <a:r>
              <a:rPr lang="en-US" dirty="0" smtClean="0"/>
              <a:t>= </a:t>
            </a:r>
            <a:r>
              <a:rPr lang="en-US" dirty="0" smtClean="0">
                <a:latin typeface="Cambria Math"/>
                <a:ea typeface="Cambria Math"/>
              </a:rPr>
              <a:t>⅀{</a:t>
            </a:r>
            <a:r>
              <a:rPr lang="en-US" dirty="0" smtClean="0"/>
              <a:t>(X(t)-mean </a:t>
            </a:r>
            <a:r>
              <a:rPr lang="en-US" dirty="0"/>
              <a:t>of </a:t>
            </a:r>
            <a:r>
              <a:rPr lang="en-US" dirty="0" smtClean="0"/>
              <a:t>X(t))} </a:t>
            </a:r>
            <a:r>
              <a:rPr lang="en-US" dirty="0" smtClean="0"/>
              <a:t>{(X(t-1)-mean </a:t>
            </a:r>
            <a:r>
              <a:rPr lang="en-US" dirty="0"/>
              <a:t>of </a:t>
            </a:r>
            <a:r>
              <a:rPr lang="en-US" dirty="0" smtClean="0"/>
              <a:t>X(t-1)}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* at lag 1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0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Stationary Time Series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(Weakly) stationary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The covariance is independent of t for each h</a:t>
            </a:r>
          </a:p>
          <a:p>
            <a:pPr lvl="1"/>
            <a:endParaRPr lang="en-US" altLang="ko-KR" dirty="0">
              <a:ea typeface="굴림" pitchFamily="34" charset="-127"/>
            </a:endParaRPr>
          </a:p>
          <a:p>
            <a:pPr lvl="1"/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The mean is independent of </a:t>
            </a:r>
            <a:r>
              <a:rPr lang="en-US" altLang="ko-KR" dirty="0" smtClean="0">
                <a:ea typeface="굴림" pitchFamily="34" charset="-127"/>
              </a:rPr>
              <a:t>t</a:t>
            </a:r>
          </a:p>
          <a:p>
            <a:pPr lvl="1"/>
            <a:endParaRPr lang="en-US" altLang="en-US" dirty="0">
              <a:ea typeface="굴림" pitchFamily="34" charset="-127"/>
            </a:endParaRPr>
          </a:p>
          <a:p>
            <a:pPr lvl="1"/>
            <a:r>
              <a:rPr lang="en-US" altLang="en-US" dirty="0">
                <a:ea typeface="굴림" pitchFamily="34" charset="-127"/>
              </a:rPr>
              <a:t> </a:t>
            </a:r>
            <a:r>
              <a:rPr lang="en-US" altLang="en-US" dirty="0" smtClean="0">
                <a:ea typeface="굴림" pitchFamily="34" charset="-127"/>
              </a:rPr>
              <a:t>Variance of X is also constant and time </a:t>
            </a:r>
            <a:r>
              <a:rPr lang="en-US" altLang="en-US" dirty="0" smtClean="0">
                <a:ea typeface="굴림" pitchFamily="34" charset="-127"/>
              </a:rPr>
              <a:t>independent : </a:t>
            </a:r>
            <a:endParaRPr lang="en-US" altLang="en-US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147876"/>
              </p:ext>
            </p:extLst>
          </p:nvPr>
        </p:nvGraphicFramePr>
        <p:xfrm>
          <a:off x="1219200" y="4191000"/>
          <a:ext cx="19367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9367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55012"/>
              </p:ext>
            </p:extLst>
          </p:nvPr>
        </p:nvGraphicFramePr>
        <p:xfrm>
          <a:off x="1066800" y="2895600"/>
          <a:ext cx="62515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273040" imgH="228600" progId="Equation.3">
                  <p:embed/>
                </p:oleObj>
              </mc:Choice>
              <mc:Fallback>
                <p:oleObj name="Equation" r:id="rId5" imgW="227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62515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42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Why Stationary Time Series?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Stationary time series have the best linear predictor.</a:t>
            </a:r>
          </a:p>
          <a:p>
            <a:r>
              <a:rPr lang="en-US" altLang="ko-KR">
                <a:ea typeface="굴림" pitchFamily="34" charset="-127"/>
              </a:rPr>
              <a:t>Nonstationary time series models are usually slower to implement for prediction.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2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Quiz- 1 (10%)</a:t>
            </a:r>
          </a:p>
          <a:p>
            <a:r>
              <a:rPr lang="en-US" dirty="0" err="1" smtClean="0"/>
              <a:t>Midsem</a:t>
            </a:r>
            <a:r>
              <a:rPr lang="en-US" dirty="0" smtClean="0"/>
              <a:t> (25%)</a:t>
            </a:r>
          </a:p>
          <a:p>
            <a:r>
              <a:rPr lang="en-US" dirty="0"/>
              <a:t> </a:t>
            </a:r>
            <a:r>
              <a:rPr lang="en-US" dirty="0" smtClean="0"/>
              <a:t>Quiz-2 (10%)</a:t>
            </a:r>
          </a:p>
          <a:p>
            <a:r>
              <a:rPr lang="en-US" dirty="0" smtClean="0"/>
              <a:t>Individual Assignment -(15%)</a:t>
            </a:r>
          </a:p>
          <a:p>
            <a:r>
              <a:rPr lang="en-US" dirty="0" smtClean="0"/>
              <a:t>Group Presentation (15%)</a:t>
            </a:r>
          </a:p>
          <a:p>
            <a:r>
              <a:rPr lang="en-US" dirty="0" err="1" smtClean="0"/>
              <a:t>Endsem</a:t>
            </a:r>
            <a:r>
              <a:rPr lang="en-US" dirty="0" smtClean="0"/>
              <a:t> (25%)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831993"/>
              </p:ext>
            </p:extLst>
          </p:nvPr>
        </p:nvGraphicFramePr>
        <p:xfrm>
          <a:off x="457200" y="1600200"/>
          <a:ext cx="5867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Y(t-1)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Y(t-2)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506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Stationary Financial Time Series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Y(t)= </a:t>
            </a:r>
            <a:r>
              <a:rPr lang="en-US" dirty="0" err="1" smtClean="0"/>
              <a:t>a+b</a:t>
            </a:r>
            <a:r>
              <a:rPr lang="en-US" dirty="0" smtClean="0"/>
              <a:t>*Y(t-1)+error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Y(t)=</a:t>
            </a:r>
            <a:r>
              <a:rPr lang="en-US" dirty="0" err="1" smtClean="0"/>
              <a:t>a+b</a:t>
            </a:r>
            <a:r>
              <a:rPr lang="en-US" dirty="0" smtClean="0"/>
              <a:t>{</a:t>
            </a:r>
            <a:r>
              <a:rPr lang="en-US" dirty="0" err="1" smtClean="0"/>
              <a:t>a+b</a:t>
            </a:r>
            <a:r>
              <a:rPr lang="en-US" dirty="0" smtClean="0"/>
              <a:t>*y(t-2)+error}+error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Keep on substituting  t times…..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Y(t)=</a:t>
            </a:r>
            <a:r>
              <a:rPr lang="en-US" dirty="0" err="1" smtClean="0"/>
              <a:t>ta+Y</a:t>
            </a:r>
            <a:r>
              <a:rPr lang="en-US" dirty="0" smtClean="0"/>
              <a:t>(0)+</a:t>
            </a:r>
            <a:r>
              <a:rPr lang="en-US" dirty="0" smtClean="0">
                <a:latin typeface="Cambria Math"/>
                <a:ea typeface="Cambria Math"/>
              </a:rPr>
              <a:t>⅀</a:t>
            </a:r>
            <a:r>
              <a:rPr lang="en-US" dirty="0" err="1" smtClean="0">
                <a:latin typeface="Cambria Math"/>
                <a:ea typeface="Cambria Math"/>
              </a:rPr>
              <a:t>b^i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dirty="0" err="1" smtClean="0">
                <a:latin typeface="Cambria Math"/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)error^(t-</a:t>
            </a:r>
            <a:r>
              <a:rPr lang="en-US" dirty="0" err="1" smtClean="0">
                <a:latin typeface="Cambria Math"/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)0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7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shown that if b</a:t>
            </a:r>
            <a:r>
              <a:rPr lang="en-US" dirty="0" smtClean="0">
                <a:sym typeface="Wingdings" panose="05000000000000000000" pitchFamily="2" charset="2"/>
              </a:rPr>
              <a:t>1 then there will be unit root problem.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Series Y(t) becomes non stationary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Prediction becomes difficult due to time variability of mean, variance and </a:t>
            </a:r>
            <a:r>
              <a:rPr lang="en-US" dirty="0" err="1" smtClean="0">
                <a:sym typeface="Wingdings" panose="05000000000000000000" pitchFamily="2" charset="2"/>
              </a:rPr>
              <a:t>autocovariance</a:t>
            </a:r>
            <a:r>
              <a:rPr lang="en-US" dirty="0" smtClean="0">
                <a:sym typeface="Wingdings" panose="05000000000000000000" pitchFamily="2" charset="2"/>
              </a:rPr>
              <a:t>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3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Intraday trading</a:t>
            </a:r>
          </a:p>
          <a:p>
            <a:r>
              <a:rPr lang="en-US" dirty="0"/>
              <a:t> </a:t>
            </a:r>
            <a:r>
              <a:rPr lang="en-US" dirty="0" smtClean="0"/>
              <a:t>Short term (2 days to quarter 3-4 months)</a:t>
            </a:r>
          </a:p>
          <a:p>
            <a:r>
              <a:rPr lang="en-US" dirty="0"/>
              <a:t> </a:t>
            </a:r>
            <a:r>
              <a:rPr lang="en-US" dirty="0" smtClean="0"/>
              <a:t>Medium term (3-4 months- 1 Year)</a:t>
            </a:r>
          </a:p>
          <a:p>
            <a:r>
              <a:rPr lang="en-US" dirty="0"/>
              <a:t> </a:t>
            </a:r>
            <a:r>
              <a:rPr lang="en-US" dirty="0" smtClean="0"/>
              <a:t>Long term (Above 1 Year)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5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News and Information about the Stock/ market etc. </a:t>
            </a:r>
          </a:p>
          <a:p>
            <a:r>
              <a:rPr lang="en-US" dirty="0" smtClean="0"/>
              <a:t>Economic and Geopolitical factors…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28650"/>
            <a:ext cx="7705725" cy="1104900"/>
          </a:xfrm>
          <a:noFill/>
          <a:ln/>
          <a:extLst>
            <a:ext uri="{91240B29-F687-4F45-9708-019B960494DF}">
              <a14:hiddenLine xmlns:a14="http://schemas.microsoft.com/office/drawing/2010/main" w="508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Macroeconomics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03263" y="1990725"/>
            <a:ext cx="7737475" cy="4095750"/>
          </a:xfrm>
          <a:noFill/>
          <a:ln/>
          <a:extLst>
            <a:ext uri="{91240B29-F687-4F45-9708-019B960494DF}">
              <a14:hiddenLine xmlns:a14="http://schemas.microsoft.com/office/drawing/2010/main" w="254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/>
              <a:t>Global Economy Analysis</a:t>
            </a:r>
          </a:p>
          <a:p>
            <a:pPr>
              <a:buFontTx/>
              <a:buChar char="–"/>
            </a:pPr>
            <a:r>
              <a:rPr lang="en-US" altLang="en-US" sz="2400"/>
              <a:t>affects export, price competition and profits</a:t>
            </a:r>
          </a:p>
          <a:p>
            <a:pPr>
              <a:buFontTx/>
              <a:buChar char="–"/>
            </a:pPr>
            <a:r>
              <a:rPr lang="en-US" altLang="en-US" sz="2400"/>
              <a:t>exchange rate: purchasing power and earnings</a:t>
            </a:r>
            <a:endParaRPr lang="en-US" altLang="en-US" sz="2800"/>
          </a:p>
          <a:p>
            <a:r>
              <a:rPr lang="en-US" altLang="en-US" sz="2800"/>
              <a:t>Domestic Economy</a:t>
            </a:r>
          </a:p>
          <a:p>
            <a:pPr>
              <a:buFontTx/>
              <a:buChar char="–"/>
            </a:pPr>
            <a:r>
              <a:rPr lang="en-US" altLang="en-US" sz="2400"/>
              <a:t>The ability to forecast the macroeconomy can translate into great investment performance</a:t>
            </a:r>
          </a:p>
          <a:p>
            <a:pPr>
              <a:buFontTx/>
              <a:buChar char="–"/>
            </a:pPr>
            <a:r>
              <a:rPr lang="en-US" altLang="en-US" sz="2400"/>
              <a:t>outperform other analysts to earn extra profits</a:t>
            </a:r>
            <a:br>
              <a:rPr lang="en-US" altLang="en-US" sz="2400"/>
            </a:br>
            <a:r>
              <a:rPr lang="en-US" altLang="en-US" sz="2400"/>
              <a:t>Many variables can affect economy</a:t>
            </a:r>
            <a:br>
              <a:rPr lang="en-US" altLang="en-US" sz="2400"/>
            </a:b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254483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642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–"/>
            </a:pPr>
            <a:r>
              <a:rPr lang="en-US" altLang="en-US" sz="2800"/>
              <a:t>Gross Domestic Product (GDP</a:t>
            </a:r>
            <a:r>
              <a:rPr lang="en-US" altLang="en-US"/>
              <a:t>): </a:t>
            </a:r>
            <a:br>
              <a:rPr lang="en-US" altLang="en-US"/>
            </a:br>
            <a:r>
              <a:rPr lang="en-US" altLang="en-US"/>
              <a:t>   measures the economy’s total output of goods and services</a:t>
            </a:r>
          </a:p>
          <a:p>
            <a:pPr>
              <a:lnSpc>
                <a:spcPct val="60000"/>
              </a:lnSpc>
              <a:buFontTx/>
              <a:buChar char="–"/>
            </a:pPr>
            <a:endParaRPr lang="en-US" altLang="en-US"/>
          </a:p>
          <a:p>
            <a:pPr>
              <a:buFontTx/>
              <a:buChar char="–"/>
            </a:pPr>
            <a:r>
              <a:rPr lang="en-US" altLang="en-US" sz="2800"/>
              <a:t> Employment rate:</a:t>
            </a:r>
            <a:br>
              <a:rPr lang="en-US" altLang="en-US" sz="2800"/>
            </a:br>
            <a:r>
              <a:rPr lang="en-US" altLang="en-US" sz="2800"/>
              <a:t>   </a:t>
            </a:r>
            <a:r>
              <a:rPr lang="en-US" altLang="en-US"/>
              <a:t>measures the extent that the economy is operating at full capacity</a:t>
            </a:r>
          </a:p>
          <a:p>
            <a:pPr>
              <a:lnSpc>
                <a:spcPct val="60000"/>
              </a:lnSpc>
              <a:buFontTx/>
              <a:buChar char="–"/>
            </a:pPr>
            <a:endParaRPr lang="en-US" altLang="en-US"/>
          </a:p>
          <a:p>
            <a:pPr>
              <a:buFontTx/>
              <a:buChar char="–"/>
            </a:pPr>
            <a:r>
              <a:rPr lang="en-US" altLang="en-US"/>
              <a:t>  </a:t>
            </a:r>
            <a:r>
              <a:rPr lang="en-US" altLang="en-US" sz="2800"/>
              <a:t>Inflation</a:t>
            </a:r>
            <a:r>
              <a:rPr lang="en-US" altLang="en-US"/>
              <a:t>  </a:t>
            </a:r>
            <a:br>
              <a:rPr lang="en-US" altLang="en-US"/>
            </a:br>
            <a:r>
              <a:rPr lang="en-US" altLang="en-US"/>
              <a:t>    measures the general level of prices increase Phillip’s curve</a:t>
            </a:r>
          </a:p>
          <a:p>
            <a:pPr>
              <a:lnSpc>
                <a:spcPct val="60000"/>
              </a:lnSpc>
              <a:buFontTx/>
              <a:buChar char="–"/>
            </a:pPr>
            <a:endParaRPr lang="en-US" altLang="en-US"/>
          </a:p>
          <a:p>
            <a:pPr>
              <a:buFontTx/>
              <a:buChar char="–"/>
            </a:pPr>
            <a:r>
              <a:rPr lang="en-US" altLang="en-US"/>
              <a:t> </a:t>
            </a:r>
            <a:r>
              <a:rPr lang="en-US" altLang="en-US" sz="2800"/>
              <a:t>Interest Rate</a:t>
            </a:r>
            <a:br>
              <a:rPr lang="en-US" altLang="en-US" sz="2800"/>
            </a:br>
            <a:r>
              <a:rPr lang="en-US" altLang="en-US" sz="2800"/>
              <a:t>   </a:t>
            </a:r>
            <a:r>
              <a:rPr lang="en-US" altLang="en-US"/>
              <a:t>high interest rate reduces PV of cashflows, thus stock values</a:t>
            </a:r>
          </a:p>
          <a:p>
            <a:pPr>
              <a:lnSpc>
                <a:spcPct val="60000"/>
              </a:lnSpc>
              <a:buFontTx/>
              <a:buChar char="–"/>
            </a:pPr>
            <a:endParaRPr lang="en-US" altLang="en-US"/>
          </a:p>
          <a:p>
            <a:pPr>
              <a:buFontTx/>
              <a:buChar char="–"/>
            </a:pPr>
            <a:r>
              <a:rPr lang="en-US" altLang="en-US" sz="2800"/>
              <a:t> Budget Deficit</a:t>
            </a:r>
            <a:br>
              <a:rPr lang="en-US" altLang="en-US" sz="2800"/>
            </a:br>
            <a:r>
              <a:rPr lang="en-US" altLang="en-US"/>
              <a:t>    large deficit means more borrowing, which</a:t>
            </a:r>
            <a:br>
              <a:rPr lang="en-US" altLang="en-US"/>
            </a:br>
            <a:r>
              <a:rPr lang="en-US" altLang="en-US"/>
              <a:t>    implies higher interest rate.</a:t>
            </a:r>
          </a:p>
          <a:p>
            <a:pPr>
              <a:lnSpc>
                <a:spcPct val="60000"/>
              </a:lnSpc>
              <a:buFontTx/>
              <a:buChar char="–"/>
            </a:pPr>
            <a:endParaRPr lang="en-US" altLang="en-US"/>
          </a:p>
          <a:p>
            <a:pPr>
              <a:buFontTx/>
              <a:buChar char="–"/>
            </a:pPr>
            <a:r>
              <a:rPr lang="en-US" altLang="en-US"/>
              <a:t>  </a:t>
            </a:r>
            <a:r>
              <a:rPr lang="en-US" altLang="en-US" sz="2800"/>
              <a:t>Sentiment</a:t>
            </a:r>
            <a:br>
              <a:rPr lang="en-US" altLang="en-US" sz="2800"/>
            </a:br>
            <a:r>
              <a:rPr lang="en-US" altLang="en-US"/>
              <a:t>    consumers and producers confidence</a:t>
            </a:r>
          </a:p>
        </p:txBody>
      </p:sp>
    </p:spTree>
    <p:extLst>
      <p:ext uri="{BB962C8B-B14F-4D97-AF65-F5344CB8AC3E}">
        <p14:creationId xmlns:p14="http://schemas.microsoft.com/office/powerpoint/2010/main" val="32696780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304800"/>
            <a:ext cx="7705725" cy="1104900"/>
          </a:xfrm>
          <a:noFill/>
          <a:ln/>
          <a:extLst>
            <a:ext uri="{91240B29-F687-4F45-9708-019B960494DF}">
              <a14:hiddenLine xmlns:a14="http://schemas.microsoft.com/office/drawing/2010/main" w="508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Business Cycles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03263" y="1819275"/>
            <a:ext cx="7737475" cy="4400550"/>
          </a:xfrm>
          <a:noFill/>
          <a:ln/>
          <a:extLst>
            <a:ext uri="{91240B29-F687-4F45-9708-019B960494DF}">
              <a14:hiddenLine xmlns:a14="http://schemas.microsoft.com/office/drawing/2010/main" w="254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2800"/>
              <a:t>business cycles: </a:t>
            </a:r>
            <a:r>
              <a:rPr lang="en-US" altLang="en-US" sz="2400"/>
              <a:t>pattern of recession and recovery</a:t>
            </a:r>
            <a:endParaRPr lang="en-US" altLang="en-US" sz="2800"/>
          </a:p>
          <a:p>
            <a:r>
              <a:rPr lang="en-US" altLang="en-US" sz="2800"/>
              <a:t>peak: </a:t>
            </a:r>
            <a:r>
              <a:rPr lang="en-US" altLang="en-US" sz="2400"/>
              <a:t>the end of expansion and start of recession</a:t>
            </a:r>
            <a:endParaRPr lang="en-US" altLang="en-US" sz="2800"/>
          </a:p>
          <a:p>
            <a:r>
              <a:rPr lang="en-US" altLang="en-US" sz="2800"/>
              <a:t>trough: </a:t>
            </a:r>
            <a:r>
              <a:rPr lang="en-US" altLang="en-US" sz="2400"/>
              <a:t>the bottom of the recession</a:t>
            </a:r>
            <a:endParaRPr lang="en-US" altLang="en-US" sz="2800"/>
          </a:p>
          <a:p>
            <a:r>
              <a:rPr lang="en-US" altLang="en-US" sz="2800"/>
              <a:t>stock returns are decreasing when at peak and increasing at trough</a:t>
            </a:r>
          </a:p>
          <a:p>
            <a:r>
              <a:rPr lang="en-US" altLang="en-US" sz="2800"/>
              <a:t>cyclical industries: </a:t>
            </a:r>
            <a:r>
              <a:rPr lang="en-US" altLang="en-US" sz="2400"/>
              <a:t>do well in expansionary periods but poorly in recession, e.g., durable goods such as automobile and wash machines</a:t>
            </a:r>
            <a:endParaRPr lang="en-US" altLang="en-US" sz="2800"/>
          </a:p>
          <a:p>
            <a:r>
              <a:rPr lang="en-US" altLang="en-US" sz="2800"/>
              <a:t>defensive industries: </a:t>
            </a:r>
            <a:r>
              <a:rPr lang="en-US" altLang="en-US" sz="2400"/>
              <a:t>little sensitive to business cycles, such food</a:t>
            </a:r>
          </a:p>
        </p:txBody>
      </p:sp>
    </p:spTree>
    <p:extLst>
      <p:ext uri="{BB962C8B-B14F-4D97-AF65-F5344CB8AC3E}">
        <p14:creationId xmlns:p14="http://schemas.microsoft.com/office/powerpoint/2010/main" val="11220971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457200"/>
            <a:ext cx="7705725" cy="838200"/>
          </a:xfrm>
          <a:noFill/>
          <a:ln/>
          <a:extLst>
            <a:ext uri="{91240B29-F687-4F45-9708-019B960494DF}">
              <a14:hiddenLine xmlns:a14="http://schemas.microsoft.com/office/drawing/2010/main" w="508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Industry 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800" dirty="0"/>
              <a:t>Select a </a:t>
            </a:r>
            <a:r>
              <a:rPr lang="en-US" altLang="en-US" sz="2800" i="1" dirty="0"/>
              <a:t>good</a:t>
            </a:r>
            <a:r>
              <a:rPr lang="en-US" altLang="en-US" sz="2800" dirty="0"/>
              <a:t> industry to invest.  It is difficult for a firm to do well in a troubled industry</a:t>
            </a:r>
          </a:p>
          <a:p>
            <a:r>
              <a:rPr lang="en-US" altLang="en-US" sz="2800" dirty="0" smtClean="0"/>
              <a:t>Two </a:t>
            </a:r>
            <a:r>
              <a:rPr lang="en-US" altLang="en-US" sz="2800" dirty="0"/>
              <a:t>factors that determine the sensitivity of a firm’s earnings to business conditions:</a:t>
            </a:r>
            <a:br>
              <a:rPr lang="en-US" altLang="en-US" sz="2800" dirty="0"/>
            </a:br>
            <a:r>
              <a:rPr lang="en-US" altLang="en-US" sz="2800" dirty="0"/>
              <a:t>business risk,</a:t>
            </a:r>
            <a:br>
              <a:rPr lang="en-US" altLang="en-US" sz="2800" dirty="0"/>
            </a:br>
            <a:r>
              <a:rPr lang="en-US" altLang="en-US" sz="2800" dirty="0"/>
              <a:t>financial risk</a:t>
            </a:r>
          </a:p>
        </p:txBody>
      </p:sp>
    </p:spTree>
    <p:extLst>
      <p:ext uri="{BB962C8B-B14F-4D97-AF65-F5344CB8AC3E}">
        <p14:creationId xmlns:p14="http://schemas.microsoft.com/office/powerpoint/2010/main" val="32003693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1037</Words>
  <Application>Microsoft Office PowerPoint</Application>
  <PresentationFormat>On-screen Show (4:3)</PresentationFormat>
  <Paragraphs>172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Financial Analytics HS302</vt:lpstr>
      <vt:lpstr>Content</vt:lpstr>
      <vt:lpstr>Evaluation</vt:lpstr>
      <vt:lpstr>Investment Horizon</vt:lpstr>
      <vt:lpstr>Fundamental Analysis</vt:lpstr>
      <vt:lpstr>Macroeconomics Analysis</vt:lpstr>
      <vt:lpstr>PowerPoint Presentation</vt:lpstr>
      <vt:lpstr>Business Cycles</vt:lpstr>
      <vt:lpstr>Industry Analysis</vt:lpstr>
      <vt:lpstr>P/E ratio</vt:lpstr>
      <vt:lpstr>Du Pont Analysis</vt:lpstr>
      <vt:lpstr> </vt:lpstr>
      <vt:lpstr>Technical Analysis</vt:lpstr>
      <vt:lpstr> The Accumulation/Distribution line (A/D line) </vt:lpstr>
      <vt:lpstr>We can see from the above daily chart of ONGC that the prices were in an uptrend whereas the accumulation/distribution line was sloping downwards which showed the selling pressure in ONGC and prices eventually reversed and the trend became bearish</vt:lpstr>
      <vt:lpstr> The Average Directional Index (ADX) </vt:lpstr>
      <vt:lpstr>Aroon</vt:lpstr>
      <vt:lpstr>PowerPoint Presentation</vt:lpstr>
      <vt:lpstr>PowerPoint Presentation</vt:lpstr>
      <vt:lpstr>Moving Average Convergence Divergence (MACD) Indicator</vt:lpstr>
      <vt:lpstr>PowerPoint Presentation</vt:lpstr>
      <vt:lpstr>Long Term Time Series Analysis of Stocks</vt:lpstr>
      <vt:lpstr>Variance is changing</vt:lpstr>
      <vt:lpstr>PowerPoint Presentation</vt:lpstr>
      <vt:lpstr>Concept of Regression Line</vt:lpstr>
      <vt:lpstr>Linear Fit</vt:lpstr>
      <vt:lpstr>PowerPoint Presentation</vt:lpstr>
      <vt:lpstr>Stationary Time Series</vt:lpstr>
      <vt:lpstr>Why Stationary Time Series?</vt:lpstr>
      <vt:lpstr>Time series</vt:lpstr>
      <vt:lpstr>Non Stationary Financial Time Series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 HS302</dc:title>
  <dc:creator>HP</dc:creator>
  <cp:lastModifiedBy>Windows User</cp:lastModifiedBy>
  <cp:revision>37</cp:revision>
  <dcterms:created xsi:type="dcterms:W3CDTF">2006-08-16T00:00:00Z</dcterms:created>
  <dcterms:modified xsi:type="dcterms:W3CDTF">2022-01-07T15:50:04Z</dcterms:modified>
</cp:coreProperties>
</file>