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57" r:id="rId4"/>
    <p:sldId id="258" r:id="rId5"/>
    <p:sldId id="262" r:id="rId6"/>
    <p:sldId id="259" r:id="rId7"/>
    <p:sldId id="263" r:id="rId8"/>
    <p:sldId id="265" r:id="rId9"/>
    <p:sldId id="268" r:id="rId10"/>
    <p:sldId id="267" r:id="rId11"/>
    <p:sldId id="269" r:id="rId12"/>
    <p:sldId id="270" r:id="rId13"/>
    <p:sldId id="266" r:id="rId14"/>
    <p:sldId id="273" r:id="rId15"/>
    <p:sldId id="274" r:id="rId16"/>
    <p:sldId id="271" r:id="rId17"/>
    <p:sldId id="272" r:id="rId18"/>
    <p:sldId id="275" r:id="rId19"/>
    <p:sldId id="276" r:id="rId20"/>
    <p:sldId id="279" r:id="rId21"/>
    <p:sldId id="277" r:id="rId22"/>
    <p:sldId id="278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1828800"/>
            <a:ext cx="790008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26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‘p-value’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i="1" dirty="0"/>
              <a:t>P</a:t>
            </a:r>
            <a:r>
              <a:rPr lang="en-US" altLang="en-US" dirty="0"/>
              <a:t>-value answer the question: What is the probability of the observed test statistic … </a:t>
            </a:r>
            <a:r>
              <a:rPr lang="en-US" altLang="en-US" b="1" dirty="0"/>
              <a:t>when </a:t>
            </a:r>
            <a:r>
              <a:rPr lang="en-US" altLang="en-US" b="1" i="1" dirty="0"/>
              <a:t>H</a:t>
            </a:r>
            <a:r>
              <a:rPr lang="en-US" altLang="en-US" b="1" baseline="-25000" dirty="0"/>
              <a:t>0</a:t>
            </a:r>
            <a:r>
              <a:rPr lang="en-US" altLang="en-US" b="1" i="1" dirty="0"/>
              <a:t> is true</a:t>
            </a:r>
            <a:r>
              <a:rPr lang="en-US" altLang="en-US" b="1" dirty="0"/>
              <a:t>?</a:t>
            </a:r>
            <a:r>
              <a:rPr lang="en-US" altLang="en-US" dirty="0">
                <a:sym typeface="Symbol" pitchFamily="18" charset="2"/>
              </a:rPr>
              <a:t>  </a:t>
            </a:r>
          </a:p>
          <a:p>
            <a:r>
              <a:rPr lang="en-US" altLang="en-US" dirty="0">
                <a:sym typeface="Symbol" pitchFamily="18" charset="2"/>
              </a:rPr>
              <a:t>Thus, smaller and smaller 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-values provide stronger and stronger evidence against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baseline="-25000" dirty="0">
                <a:sym typeface="Symbol" pitchFamily="18" charset="2"/>
              </a:rPr>
              <a:t>0</a:t>
            </a:r>
          </a:p>
          <a:p>
            <a:r>
              <a:rPr lang="en-US" altLang="en-US" dirty="0">
                <a:sym typeface="Symbol" pitchFamily="18" charset="2"/>
              </a:rPr>
              <a:t>Small 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-value  strong </a:t>
            </a:r>
            <a:r>
              <a:rPr lang="en-US" altLang="en-US" dirty="0" smtClean="0">
                <a:sym typeface="Symbol" pitchFamily="18" charset="2"/>
              </a:rPr>
              <a:t>evidence</a:t>
            </a:r>
          </a:p>
          <a:p>
            <a:endParaRPr lang="en-US" altLang="en-US" dirty="0">
              <a:sym typeface="Symbol" pitchFamily="18" charset="2"/>
            </a:endParaRPr>
          </a:p>
          <a:p>
            <a:pPr>
              <a:buNone/>
              <a:defRPr/>
            </a:pPr>
            <a:r>
              <a:rPr lang="en-US" sz="2800" b="1" dirty="0">
                <a:sym typeface="Symbol" pitchFamily="18" charset="2"/>
              </a:rPr>
              <a:t>Examples</a:t>
            </a:r>
          </a:p>
          <a:p>
            <a:pPr lvl="1">
              <a:buNone/>
              <a:defRPr/>
            </a:pPr>
            <a:r>
              <a:rPr lang="en-US" i="1" dirty="0">
                <a:sym typeface="Symbol" pitchFamily="18" charset="2"/>
              </a:rPr>
              <a:t>P =</a:t>
            </a:r>
            <a:r>
              <a:rPr lang="en-US" dirty="0">
                <a:sym typeface="Symbol" pitchFamily="18" charset="2"/>
              </a:rPr>
              <a:t>.27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dirty="0">
                <a:sym typeface="Symbol" pitchFamily="18" charset="2"/>
              </a:rPr>
              <a:t>non-significant evidence against </a:t>
            </a:r>
            <a:r>
              <a:rPr lang="en-US" i="1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>
              <a:buNone/>
              <a:defRPr/>
            </a:pP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=.01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dirty="0">
                <a:sym typeface="Symbol" pitchFamily="18" charset="2"/>
              </a:rPr>
              <a:t>highly significant evidence against </a:t>
            </a:r>
            <a:r>
              <a:rPr lang="en-US" i="1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</a:t>
            </a:r>
          </a:p>
          <a:p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	Benchmark value= 0.05 (5% level of significance)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986756"/>
            <a:ext cx="63341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52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Z-statistic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315494"/>
            <a:ext cx="18478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2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Errors in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Type-I error (You reject a true null hypothesis)</a:t>
            </a:r>
          </a:p>
          <a:p>
            <a:pPr marL="0" indent="0">
              <a:buNone/>
            </a:pPr>
            <a:r>
              <a:rPr lang="en-US" dirty="0" smtClean="0"/>
              <a:t>You punish a person who is not guilty!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Type-II error (You accept a false null hypothesis)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You release a truly guilty person!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Significance in a test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676400"/>
            <a:ext cx="604750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3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tail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934075" cy="351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1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statistic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114800" cy="286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66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 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sample size is more than or equal to 20 (n&gt;=20) and level of significance is 5% then an absolute value of 2 (|t|&gt;=2) will suffice to reject the null hypothesis.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8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t-distribution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01569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5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Notion of linear model (Regression)</a:t>
            </a:r>
            <a:br>
              <a:rPr lang="en-US" dirty="0" smtClean="0"/>
            </a:br>
            <a:r>
              <a:rPr lang="en-US" dirty="0" smtClean="0"/>
              <a:t>y= b0+b1*x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752600"/>
            <a:ext cx="6400800" cy="456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3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Normality in Financial Variables (A very strong Assumption)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2485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91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covariance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1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Covariance - Definition, Formula, and Practical Example"/>
          <p:cNvSpPr>
            <a:spLocks noChangeAspect="1" noChangeArrowheads="1"/>
          </p:cNvSpPr>
          <p:nvPr/>
        </p:nvSpPr>
        <p:spPr bwMode="auto">
          <a:xfrm>
            <a:off x="155575" y="-419100"/>
            <a:ext cx="40862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881313"/>
            <a:ext cx="3343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00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500944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5" y="2482821"/>
            <a:ext cx="4572000" cy="99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" y="4286942"/>
            <a:ext cx="4961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805496"/>
            <a:ext cx="2199879" cy="46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54" y="5191124"/>
            <a:ext cx="438395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48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8726"/>
            <a:ext cx="4029740" cy="165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785552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87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086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9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Stationarity (3 properties)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Mean is constant</a:t>
            </a:r>
          </a:p>
          <a:p>
            <a:r>
              <a:rPr lang="en-US" dirty="0" smtClean="0"/>
              <a:t>Variance is finite and time independent</a:t>
            </a:r>
          </a:p>
          <a:p>
            <a:r>
              <a:rPr lang="en-US" dirty="0" smtClean="0"/>
              <a:t>Auto-covariance is constant and time independent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from Normalcy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7239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61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9" y="1219200"/>
            <a:ext cx="8979313" cy="510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85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62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4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5332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23" y="3581400"/>
            <a:ext cx="7353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9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2848769"/>
            <a:ext cx="70199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30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‘ordinary” sample---&gt; Inference about population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mtClean="0"/>
              <a:t>One ‘properly chosen’ sample </a:t>
            </a:r>
            <a:r>
              <a:rPr lang="en-US" dirty="0" smtClean="0"/>
              <a:t>is a good representative--</a:t>
            </a:r>
            <a:r>
              <a:rPr lang="en-US" dirty="0" smtClean="0">
                <a:sym typeface="Wingdings" panose="05000000000000000000" pitchFamily="2" charset="2"/>
              </a:rPr>
              <a:t> Inference </a:t>
            </a:r>
            <a:r>
              <a:rPr lang="en-US" dirty="0"/>
              <a:t>about population</a:t>
            </a:r>
          </a:p>
        </p:txBody>
      </p:sp>
    </p:spTree>
    <p:extLst>
      <p:ext uri="{BB962C8B-B14F-4D97-AF65-F5344CB8AC3E}">
        <p14:creationId xmlns:p14="http://schemas.microsoft.com/office/powerpoint/2010/main" val="182398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Alternative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null hypothesis is a statement of the status </a:t>
            </a:r>
            <a:r>
              <a:rPr lang="en-US" dirty="0" smtClean="0"/>
              <a:t>quo or </a:t>
            </a:r>
            <a:r>
              <a:rPr lang="en-US" dirty="0"/>
              <a:t>no effect. </a:t>
            </a:r>
            <a:r>
              <a:rPr lang="en-US" dirty="0" smtClean="0"/>
              <a:t>(H</a:t>
            </a:r>
            <a:r>
              <a:rPr lang="en-US" sz="2000" dirty="0" smtClean="0"/>
              <a:t>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An alternative hypothesis is one in which some difference or effect is expected. </a:t>
            </a:r>
            <a:r>
              <a:rPr lang="en-US" dirty="0" smtClean="0"/>
              <a:t>H</a:t>
            </a:r>
            <a:r>
              <a:rPr lang="en-US" sz="1600" dirty="0" smtClean="0"/>
              <a:t>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281</Words>
  <Application>Microsoft Office PowerPoint</Application>
  <PresentationFormat>On-screen Show (4:3)</PresentationFormat>
  <Paragraphs>49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Return </vt:lpstr>
      <vt:lpstr>Normality in Financial Variables (A very strong Assumption)</vt:lpstr>
      <vt:lpstr>Deviation from Normalcy</vt:lpstr>
      <vt:lpstr>Skewness</vt:lpstr>
      <vt:lpstr>Skewness</vt:lpstr>
      <vt:lpstr>Kurtosis</vt:lpstr>
      <vt:lpstr>Kurtosis</vt:lpstr>
      <vt:lpstr>Hypothesis Testing</vt:lpstr>
      <vt:lpstr>Null and Alternative Hypothesis</vt:lpstr>
      <vt:lpstr>Concept of ‘p-value’</vt:lpstr>
      <vt:lpstr>Normal Distribution</vt:lpstr>
      <vt:lpstr>Z-statistic</vt:lpstr>
      <vt:lpstr>Type of Errors in estimation</vt:lpstr>
      <vt:lpstr>Level of Significance in a test </vt:lpstr>
      <vt:lpstr>Two tail test</vt:lpstr>
      <vt:lpstr>t-test statistic</vt:lpstr>
      <vt:lpstr>2-t rule of thumb</vt:lpstr>
      <vt:lpstr>t-distribution</vt:lpstr>
      <vt:lpstr>Notion of linear model (Regression) y= b0+b1*x</vt:lpstr>
      <vt:lpstr>Variance and covariance</vt:lpstr>
      <vt:lpstr>Derivation</vt:lpstr>
      <vt:lpstr>Cont..</vt:lpstr>
      <vt:lpstr>Time Series</vt:lpstr>
      <vt:lpstr>Stationarity (3 properties)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Normality in Financial Variables (A very strong Assumption)</dc:title>
  <dc:creator/>
  <cp:lastModifiedBy>Windows User</cp:lastModifiedBy>
  <cp:revision>25</cp:revision>
  <dcterms:created xsi:type="dcterms:W3CDTF">2006-08-16T00:00:00Z</dcterms:created>
  <dcterms:modified xsi:type="dcterms:W3CDTF">2021-02-01T07:26:00Z</dcterms:modified>
</cp:coreProperties>
</file>