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5"/>
  </p:notesMasterIdLst>
  <p:sldIdLst>
    <p:sldId id="256" r:id="rId2"/>
    <p:sldId id="338" r:id="rId3"/>
    <p:sldId id="343" r:id="rId4"/>
    <p:sldId id="341" r:id="rId5"/>
    <p:sldId id="342" r:id="rId6"/>
    <p:sldId id="344" r:id="rId7"/>
    <p:sldId id="349" r:id="rId8"/>
    <p:sldId id="346" r:id="rId9"/>
    <p:sldId id="348" r:id="rId10"/>
    <p:sldId id="347" r:id="rId11"/>
    <p:sldId id="345" r:id="rId12"/>
    <p:sldId id="350" r:id="rId13"/>
    <p:sldId id="353" r:id="rId14"/>
    <p:sldId id="352" r:id="rId15"/>
    <p:sldId id="354" r:id="rId16"/>
    <p:sldId id="358" r:id="rId17"/>
    <p:sldId id="359" r:id="rId18"/>
    <p:sldId id="360" r:id="rId19"/>
    <p:sldId id="361" r:id="rId20"/>
    <p:sldId id="363" r:id="rId21"/>
    <p:sldId id="362" r:id="rId22"/>
    <p:sldId id="364" r:id="rId23"/>
    <p:sldId id="365" r:id="rId24"/>
    <p:sldId id="366" r:id="rId25"/>
    <p:sldId id="368" r:id="rId26"/>
    <p:sldId id="369" r:id="rId27"/>
    <p:sldId id="370" r:id="rId28"/>
    <p:sldId id="373" r:id="rId29"/>
    <p:sldId id="375" r:id="rId30"/>
    <p:sldId id="376" r:id="rId31"/>
    <p:sldId id="377" r:id="rId32"/>
    <p:sldId id="378" r:id="rId33"/>
    <p:sldId id="380" r:id="rId34"/>
    <p:sldId id="382" r:id="rId35"/>
    <p:sldId id="388" r:id="rId36"/>
    <p:sldId id="383" r:id="rId37"/>
    <p:sldId id="384" r:id="rId38"/>
    <p:sldId id="385" r:id="rId39"/>
    <p:sldId id="386" r:id="rId40"/>
    <p:sldId id="387" r:id="rId41"/>
    <p:sldId id="357" r:id="rId42"/>
    <p:sldId id="339" r:id="rId43"/>
    <p:sldId id="381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8C4E5ABB-0B5C-4616-A0E2-88749BFB83DD}">
          <p14:sldIdLst>
            <p14:sldId id="256"/>
            <p14:sldId id="338"/>
            <p14:sldId id="343"/>
            <p14:sldId id="341"/>
            <p14:sldId id="342"/>
            <p14:sldId id="344"/>
            <p14:sldId id="349"/>
            <p14:sldId id="346"/>
            <p14:sldId id="348"/>
            <p14:sldId id="347"/>
            <p14:sldId id="345"/>
            <p14:sldId id="350"/>
            <p14:sldId id="353"/>
            <p14:sldId id="352"/>
            <p14:sldId id="354"/>
            <p14:sldId id="358"/>
            <p14:sldId id="359"/>
            <p14:sldId id="360"/>
            <p14:sldId id="361"/>
            <p14:sldId id="363"/>
            <p14:sldId id="362"/>
            <p14:sldId id="364"/>
            <p14:sldId id="365"/>
            <p14:sldId id="366"/>
            <p14:sldId id="368"/>
            <p14:sldId id="369"/>
            <p14:sldId id="370"/>
            <p14:sldId id="373"/>
            <p14:sldId id="375"/>
            <p14:sldId id="376"/>
            <p14:sldId id="377"/>
            <p14:sldId id="378"/>
            <p14:sldId id="380"/>
            <p14:sldId id="382"/>
            <p14:sldId id="388"/>
            <p14:sldId id="383"/>
            <p14:sldId id="384"/>
            <p14:sldId id="385"/>
            <p14:sldId id="386"/>
            <p14:sldId id="387"/>
          </p14:sldIdLst>
        </p14:section>
        <p14:section name="Annexes1: Entropie" id="{3CD7B406-8D0C-4441-A165-EF1669F98085}">
          <p14:sldIdLst>
            <p14:sldId id="357"/>
          </p14:sldIdLst>
        </p14:section>
        <p14:section name="Images" id="{5D68CDE8-F538-41B1-925E-97512CAAEFC8}">
          <p14:sldIdLst>
            <p14:sldId id="339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5109" autoAdjust="0"/>
  </p:normalViewPr>
  <p:slideViewPr>
    <p:cSldViewPr snapToGrid="0">
      <p:cViewPr varScale="1">
        <p:scale>
          <a:sx n="94" d="100"/>
          <a:sy n="94" d="100"/>
        </p:scale>
        <p:origin x="1176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1A24D-2B2B-42EA-A710-7FF035D75382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29BF-4C87-426B-A41B-AE57023195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90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92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On récupère un message d’un paquet quelconque contenant un message étendu avec une structure de sous message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2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Les sous messages traduisent des commande réalisés entre dispositifs industriels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499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Les sous messages traduisent des commande réalisés entre dispositifs industriels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83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L’article s’appuie dans chaque partie sur un des message données pour illustré un algorithme qui compose la méthode </a:t>
            </a:r>
            <a:r>
              <a:rPr lang="fr-FR" dirty="0" err="1">
                <a:effectLst/>
              </a:rPr>
              <a:t>SEIP.Ainsi</a:t>
            </a:r>
            <a:r>
              <a:rPr lang="fr-FR" dirty="0">
                <a:effectLst/>
              </a:rPr>
              <a:t> il est nécessaire d’avoir les mêmes données de l’</a:t>
            </a:r>
            <a:r>
              <a:rPr lang="fr-FR" dirty="0" err="1">
                <a:effectLst/>
              </a:rPr>
              <a:t>articlepour</a:t>
            </a:r>
            <a:r>
              <a:rPr lang="fr-FR" dirty="0">
                <a:effectLst/>
              </a:rPr>
              <a:t> que je puisse valider mon code à chaque étape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950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L’article s’appuie dans chaque partie sur un des message données pour illustré un algorithme qui compose la méthode </a:t>
            </a:r>
            <a:r>
              <a:rPr lang="fr-FR" dirty="0" err="1">
                <a:effectLst/>
              </a:rPr>
              <a:t>SEIP.Ainsi</a:t>
            </a:r>
            <a:r>
              <a:rPr lang="fr-FR" dirty="0">
                <a:effectLst/>
              </a:rPr>
              <a:t> il est nécessaire d’avoir les mêmes données de l’</a:t>
            </a:r>
            <a:r>
              <a:rPr lang="fr-FR" dirty="0" err="1">
                <a:effectLst/>
              </a:rPr>
              <a:t>articlepour</a:t>
            </a:r>
            <a:r>
              <a:rPr lang="fr-FR" dirty="0">
                <a:effectLst/>
              </a:rPr>
              <a:t> que je puisse valider mon code à chaque étape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4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423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j'ai fait l'hypothèse que $</a:t>
            </a:r>
            <a:r>
              <a:rPr lang="fr-FR" dirty="0" err="1"/>
              <a:t>θ_h</a:t>
            </a:r>
            <a:r>
              <a:rPr lang="fr-FR" dirty="0"/>
              <a:t>$ était fixé à 80%. Ainsi, la condition est la suivante : on parcourt les octets de tous les messages et on examine à partir de quel octet, 80% des messages ne contiennent pas l'octet $</a:t>
            </a:r>
            <a:r>
              <a:rPr lang="fr-FR" dirty="0" err="1"/>
              <a:t>b_x</a:t>
            </a:r>
            <a:r>
              <a:rPr lang="fr-FR" dirty="0"/>
              <a:t>$. On trouve $</a:t>
            </a:r>
            <a:r>
              <a:rPr lang="fr-FR" dirty="0" err="1"/>
              <a:t>b_x</a:t>
            </a:r>
            <a:r>
              <a:rPr lang="fr-FR" dirty="0"/>
              <a:t>$ égal à 22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748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j'ai fait l'hypothèse que $</a:t>
            </a:r>
            <a:r>
              <a:rPr lang="fr-FR" dirty="0" err="1"/>
              <a:t>θ_h</a:t>
            </a:r>
            <a:r>
              <a:rPr lang="fr-FR" dirty="0"/>
              <a:t>$ était fixé à 80%. Ainsi, la condition est la suivante : on parcourt les octets de tous les messages et on examine à partir de quel octet, 80% des messages ne contiennent pas l'octet $</a:t>
            </a:r>
            <a:r>
              <a:rPr lang="fr-FR" dirty="0" err="1"/>
              <a:t>b_x</a:t>
            </a:r>
            <a:r>
              <a:rPr lang="fr-FR" dirty="0"/>
              <a:t>$. On trouve $</a:t>
            </a:r>
            <a:r>
              <a:rPr lang="fr-FR" dirty="0" err="1"/>
              <a:t>b_x</a:t>
            </a:r>
            <a:r>
              <a:rPr lang="fr-FR" dirty="0"/>
              <a:t>$ égal à 22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Reproductible.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ym typeface="Wingdings" panose="05000000000000000000" pitchFamily="2" charset="2"/>
              </a:rPr>
              <a:t>H(mi) – pas définit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36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m9: message long ça fonctionne bien mais pour d’autre message ça peut moins bien marcher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211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pourra trouver la position du premier mais aussi du dernier sous messages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6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L'Internet Industriel des Objets (</a:t>
            </a:r>
            <a:r>
              <a:rPr lang="fr-FR" dirty="0" err="1"/>
              <a:t>IIoT</a:t>
            </a:r>
            <a:r>
              <a:rPr lang="fr-FR" dirty="0"/>
              <a:t>) révolutionne la manière dont les dispositifs et les processus industriels interagissent, en favorisant une approche de fabrication intelligente.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-PRE peut être </a:t>
            </a:r>
            <a:r>
              <a:rPr lang="fr-FR" dirty="0" err="1"/>
              <a:t>pertinement</a:t>
            </a:r>
            <a:r>
              <a:rPr lang="fr-FR" dirty="0"/>
              <a:t> car certains protocoles de communications peuvent être inconnus du fait que l’appareil utiliser est anciens ou plus commercialisé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361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pourra trouver la position du premier mais aussi du dernier sous messages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137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vérifie si on peut retrouver le même résultat par l’ACF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55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vérifie si on peut retrouver le même résultat par l’ACF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027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vérifie si on peut retrouver le même résultat par l’ACF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525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vérifie si on peut retrouver le même résultat par l’ACF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72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720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41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724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98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38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- Ces messages ne nous </a:t>
            </a:r>
            <a:r>
              <a:rPr lang="fr-FR" dirty="0" err="1">
                <a:effectLst/>
              </a:rPr>
              <a:t>interesse</a:t>
            </a:r>
            <a:r>
              <a:rPr lang="fr-FR" dirty="0">
                <a:effectLst/>
              </a:rPr>
              <a:t> pas dans le contexte de l’IOT car il n’y a d’informations liée à l’interaction entre 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7171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207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575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904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571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L’algo NW utilisé deux fois c’est le cœur de la méthode SEIP, on présente comment il fonctionne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642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NW utilisé deux fois – C’est le cœur Utiliser en biologie pas détaillé dans l’article mais dans la référence oui </a:t>
            </a:r>
          </a:p>
          <a:p>
            <a:r>
              <a:rPr lang="fr-FR" dirty="0"/>
              <a:t>- </a:t>
            </a:r>
            <a:r>
              <a:rPr lang="fr-FR" dirty="0" err="1"/>
              <a:t>Trées</a:t>
            </a:r>
            <a:r>
              <a:rPr lang="fr-FR" dirty="0"/>
              <a:t> utilisé en biologie pour les séquence de protéine notamment.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644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NW utilisé deux fois – C’est le cœur Utiliser en biologie pas détaillé dans l’article mais dans la référence oui </a:t>
            </a:r>
          </a:p>
          <a:p>
            <a:r>
              <a:rPr lang="fr-FR" dirty="0"/>
              <a:t>- </a:t>
            </a:r>
            <a:r>
              <a:rPr lang="fr-FR" dirty="0" err="1"/>
              <a:t>Trées</a:t>
            </a:r>
            <a:r>
              <a:rPr lang="fr-FR" dirty="0"/>
              <a:t> utilisé en biologie pour les séquence de protéine notamment.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016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1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557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71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En faite  les interactions entre objets se matérialisent à travers des messages étendus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5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70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Les sous messages traduisent des commande réalisés entre dispositifs industriels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649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les interactions entre objets se matérialisent à travers des messages étendus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2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Les sous messages traduisent des commande réalisés entre dispositifs industriels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77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Les sous messages traduisent des commande réalisés entre dispositifs industriels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81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Les sous messages traduisent des commande réalisés entre dispositifs industriels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48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Les sous messages traduisent des commande réalisés entre dispositifs industriels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29BF-4C87-426B-A41B-AE570231952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8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1A2D-DC96-4F1E-9A64-2B1B1B32DB13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D668-2CB4-46EF-9A43-A77E2448E228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7283-56B2-4F9B-8DEC-4FD3C5C0975D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13FD-B28E-47E2-B2E9-FB9EB650CC6B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72D-6697-42D0-9C8F-576033BB4758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1D7E-0C12-4CA1-9358-7A2859B96DF1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5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946F-BAA3-4B71-8864-831B713B9222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4529-3243-4447-85D5-431A42D2F73D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3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9B9D-7AE4-48FE-A6F7-F9CB79A2A757}" type="datetime1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8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F746-1290-4AEC-A036-933387E79C57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870-E7BB-47B7-9A0F-51C0A2850931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CFCEBBB1-61A0-40FB-826C-44F11A7BF1A0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0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2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16ACD1-F263-FCFB-7ED2-5ADACAA39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142" y="1489904"/>
            <a:ext cx="3675356" cy="3520075"/>
          </a:xfrm>
        </p:spPr>
        <p:txBody>
          <a:bodyPr>
            <a:norm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</a:rPr>
              <a:t>Ingénierie Inverse des Protocoles (PRE) : </a:t>
            </a:r>
            <a:r>
              <a:rPr lang="fr-FR" sz="3000" b="1" dirty="0">
                <a:solidFill>
                  <a:schemeClr val="bg1"/>
                </a:solidFill>
              </a:rPr>
              <a:t>Extraction de Sous-messages</a:t>
            </a:r>
            <a:r>
              <a:rPr lang="fr-FR" sz="3000" dirty="0">
                <a:solidFill>
                  <a:schemeClr val="bg1"/>
                </a:solidFill>
              </a:rPr>
              <a:t> dans les Protocoles de Communications Industrielles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25CC26-5987-717B-3816-C719E643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3891" y="5078160"/>
            <a:ext cx="2775858" cy="713217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algn="ctr"/>
            <a:r>
              <a:rPr lang="fr-FR" b="1" dirty="0">
                <a:solidFill>
                  <a:srgbClr val="FFFFFF"/>
                </a:solidFill>
              </a:rPr>
              <a:t>Preuve de concept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DE559A-E084-642E-3CFC-85361B69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</a:t>
            </a:fld>
            <a:endParaRPr lang="en-US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E5A401D1-56DA-A6A7-8079-F1037CC3DC83}"/>
              </a:ext>
            </a:extLst>
          </p:cNvPr>
          <p:cNvSpPr txBox="1">
            <a:spLocks/>
          </p:cNvSpPr>
          <p:nvPr/>
        </p:nvSpPr>
        <p:spPr>
          <a:xfrm>
            <a:off x="-278335" y="6356350"/>
            <a:ext cx="2775858" cy="49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None/>
              <a:defRPr sz="20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</a:rPr>
              <a:t>Anass BELLA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557E95-E439-1F96-B47C-356E65355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9" y="840337"/>
            <a:ext cx="5177325" cy="51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1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I. Contexte &amp;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E4600-6E56-1A9E-D0D1-F6719BAB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50" y="1474468"/>
            <a:ext cx="10606947" cy="18365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u="sng" dirty="0"/>
              <a:t>Constat</a:t>
            </a:r>
            <a:endParaRPr lang="fr-FR" u="sng" dirty="0"/>
          </a:p>
          <a:p>
            <a:r>
              <a:rPr lang="fr-FR" dirty="0"/>
              <a:t>PRE (Protocol Reverse Engineering)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/>
              <a:t>Problématique majeur </a:t>
            </a:r>
            <a:r>
              <a:rPr lang="fr-FR" b="1" dirty="0">
                <a:sym typeface="Wingdings" panose="05000000000000000000" pitchFamily="2" charset="2"/>
              </a:rPr>
              <a:t> Extraction des sous message à travers des messages étendus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>
                <a:sym typeface="Wingdings" panose="05000000000000000000" pitchFamily="2" charset="2"/>
              </a:rPr>
              <a:t>Pourquoi ?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r>
              <a:rPr lang="fr-FR" b="1" dirty="0">
                <a:sym typeface="Wingdings" panose="05000000000000000000" pitchFamily="2" charset="2"/>
              </a:rPr>
              <a:t>Exemple réel – protocole de communication industriel S7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03F259-3D11-C3E1-27FE-C3380601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209" y="2864228"/>
            <a:ext cx="4369289" cy="3682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F30BB7B-CD51-20FE-DF9D-CDBF87606C24}"/>
              </a:ext>
            </a:extLst>
          </p:cNvPr>
          <p:cNvSpPr txBox="1"/>
          <p:nvPr/>
        </p:nvSpPr>
        <p:spPr>
          <a:xfrm>
            <a:off x="7165941" y="6499423"/>
            <a:ext cx="388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Figure 2:  Analyse d’un message étendu avec Wireshark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2C1A4B-53C2-66D2-C220-4290FE2524B1}"/>
              </a:ext>
            </a:extLst>
          </p:cNvPr>
          <p:cNvSpPr txBox="1"/>
          <p:nvPr/>
        </p:nvSpPr>
        <p:spPr>
          <a:xfrm>
            <a:off x="4287313" y="4325687"/>
            <a:ext cx="2282281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AC357F7-2C19-F424-6B6F-55DCD15E9AD7}"/>
              </a:ext>
            </a:extLst>
          </p:cNvPr>
          <p:cNvSpPr txBox="1"/>
          <p:nvPr/>
        </p:nvSpPr>
        <p:spPr>
          <a:xfrm>
            <a:off x="4309508" y="5214255"/>
            <a:ext cx="2333367" cy="33855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A0A84D8-2E61-2432-F8A9-BC7B6E2A2ACF}"/>
              </a:ext>
            </a:extLst>
          </p:cNvPr>
          <p:cNvSpPr txBox="1"/>
          <p:nvPr/>
        </p:nvSpPr>
        <p:spPr>
          <a:xfrm>
            <a:off x="4309508" y="4759542"/>
            <a:ext cx="2282281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40BEED6-8DE6-6EBD-5485-62DB87B94446}"/>
              </a:ext>
            </a:extLst>
          </p:cNvPr>
          <p:cNvSpPr txBox="1"/>
          <p:nvPr/>
        </p:nvSpPr>
        <p:spPr>
          <a:xfrm>
            <a:off x="1704417" y="4325687"/>
            <a:ext cx="2282281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Setup</a:t>
            </a:r>
            <a:r>
              <a:rPr lang="fr-FR" sz="1600" dirty="0"/>
              <a:t> communication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711C46-D9EC-B35F-722A-462F1472F35D}"/>
              </a:ext>
            </a:extLst>
          </p:cNvPr>
          <p:cNvSpPr txBox="1"/>
          <p:nvPr/>
        </p:nvSpPr>
        <p:spPr>
          <a:xfrm>
            <a:off x="1704417" y="4759542"/>
            <a:ext cx="2371151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Setup</a:t>
            </a:r>
            <a:r>
              <a:rPr lang="fr-FR" sz="1600" dirty="0"/>
              <a:t> communication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734E397-775D-BEF8-2EDF-E69C6E15C68E}"/>
              </a:ext>
            </a:extLst>
          </p:cNvPr>
          <p:cNvSpPr txBox="1"/>
          <p:nvPr/>
        </p:nvSpPr>
        <p:spPr>
          <a:xfrm>
            <a:off x="1704417" y="5214255"/>
            <a:ext cx="2385494" cy="58477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Envoie</a:t>
            </a:r>
            <a:r>
              <a:rPr lang="fr-FR" sz="1600" dirty="0"/>
              <a:t> des informations de contrôle (gestion de </a:t>
            </a:r>
            <a:r>
              <a:rPr lang="fr-FR" sz="1600" dirty="0" err="1"/>
              <a:t>co</a:t>
            </a:r>
            <a:r>
              <a:rPr lang="fr-FR" sz="1600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D01A92-5BC2-B974-324D-D30B66B4B6CE}"/>
              </a:ext>
            </a:extLst>
          </p:cNvPr>
          <p:cNvSpPr txBox="1"/>
          <p:nvPr/>
        </p:nvSpPr>
        <p:spPr>
          <a:xfrm>
            <a:off x="1718761" y="3718803"/>
            <a:ext cx="4881423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Message étendu</a:t>
            </a:r>
          </a:p>
        </p:txBody>
      </p:sp>
    </p:spTree>
    <p:extLst>
      <p:ext uri="{BB962C8B-B14F-4D97-AF65-F5344CB8AC3E}">
        <p14:creationId xmlns:p14="http://schemas.microsoft.com/office/powerpoint/2010/main" val="11417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II. Objectif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E45E9-21E3-E52A-64CB-9556554E39E8}"/>
              </a:ext>
            </a:extLst>
          </p:cNvPr>
          <p:cNvSpPr/>
          <p:nvPr/>
        </p:nvSpPr>
        <p:spPr>
          <a:xfrm>
            <a:off x="3010482" y="5007389"/>
            <a:ext cx="7015644" cy="3181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00 08 </a:t>
            </a:r>
            <a:r>
              <a:rPr lang="fr-FR" b="1" dirty="0">
                <a:solidFill>
                  <a:schemeClr val="bg1"/>
                </a:solidFill>
                <a:effectLst/>
              </a:rPr>
              <a:t>43 4c </a:t>
            </a:r>
            <a:r>
              <a:rPr lang="fr-FR" b="1" dirty="0">
                <a:solidFill>
                  <a:srgbClr val="FFC000"/>
                </a:solidFill>
                <a:effectLst/>
              </a:rPr>
              <a:t>57 </a:t>
            </a:r>
            <a:r>
              <a:rPr lang="fr-FR" dirty="0">
                <a:solidFill>
                  <a:srgbClr val="FFC000"/>
                </a:solidFill>
                <a:effectLst/>
              </a:rPr>
              <a:t>4e 4a 73</a:t>
            </a:r>
            <a:r>
              <a:rPr lang="fr-FR" dirty="0">
                <a:effectLst/>
              </a:rPr>
              <a:t> 4f 52 </a:t>
            </a:r>
            <a:r>
              <a:rPr lang="fr-FR" dirty="0" err="1">
                <a:effectLst/>
              </a:rPr>
              <a:t>ff</a:t>
            </a:r>
            <a:r>
              <a:rPr lang="fr-FR" dirty="0">
                <a:effectLst/>
              </a:rPr>
              <a:t> 09 …. 6a 35 64 </a:t>
            </a:r>
            <a:r>
              <a:rPr lang="fr-FR" b="1" dirty="0">
                <a:solidFill>
                  <a:srgbClr val="FFFF00"/>
                </a:solidFill>
                <a:effectLst/>
              </a:rPr>
              <a:t>57 76 53 79 </a:t>
            </a:r>
            <a:r>
              <a:rPr lang="fr-FR" b="1" dirty="0">
                <a:solidFill>
                  <a:schemeClr val="tx1"/>
                </a:solidFill>
                <a:effectLst/>
              </a:rPr>
              <a:t>54 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ff</a:t>
            </a:r>
            <a:r>
              <a:rPr lang="fr-FR" b="1" dirty="0">
                <a:solidFill>
                  <a:schemeClr val="tx1"/>
                </a:solidFill>
                <a:effectLst/>
              </a:rPr>
              <a:t> 09 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C73F83D-32B1-06C6-EB27-CD9F2F459A0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6518304" y="5325521"/>
            <a:ext cx="1126796" cy="86534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D6AC04E-9173-8B85-8CB9-EFE989E36B8A}"/>
              </a:ext>
            </a:extLst>
          </p:cNvPr>
          <p:cNvSpPr txBox="1"/>
          <p:nvPr/>
        </p:nvSpPr>
        <p:spPr>
          <a:xfrm>
            <a:off x="5043329" y="6190866"/>
            <a:ext cx="5203541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Message étendu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B486411-9863-DA6F-6507-C7443D5005E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151623" y="4664878"/>
            <a:ext cx="891706" cy="3425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7AC66C4-452C-83A3-F1A0-0B18DCC36D7A}"/>
              </a:ext>
            </a:extLst>
          </p:cNvPr>
          <p:cNvSpPr txBox="1"/>
          <p:nvPr/>
        </p:nvSpPr>
        <p:spPr>
          <a:xfrm>
            <a:off x="3010482" y="4326324"/>
            <a:ext cx="2282281" cy="3385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7CDE85C-6956-08E8-68FC-29CBC78AA464}"/>
              </a:ext>
            </a:extLst>
          </p:cNvPr>
          <p:cNvSpPr txBox="1"/>
          <p:nvPr/>
        </p:nvSpPr>
        <p:spPr>
          <a:xfrm>
            <a:off x="8950983" y="3985671"/>
            <a:ext cx="2372617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74B4C30-0920-811B-8BF7-C456C97540D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380669" y="4324225"/>
            <a:ext cx="756623" cy="68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14B7497-7744-00D3-A0AF-8A5163BE576C}"/>
              </a:ext>
            </a:extLst>
          </p:cNvPr>
          <p:cNvSpPr txBox="1"/>
          <p:nvPr/>
        </p:nvSpPr>
        <p:spPr>
          <a:xfrm>
            <a:off x="5797318" y="4090314"/>
            <a:ext cx="2550616" cy="33855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N-1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AD458B7-C519-5EB0-33E4-2FE94F408225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072626" y="4428868"/>
            <a:ext cx="1145147" cy="57852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05F4339-AC62-D581-C4CD-FEBA8F338B9F}"/>
              </a:ext>
            </a:extLst>
          </p:cNvPr>
          <p:cNvSpPr txBox="1"/>
          <p:nvPr/>
        </p:nvSpPr>
        <p:spPr>
          <a:xfrm>
            <a:off x="3651806" y="3921037"/>
            <a:ext cx="807654" cy="3385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cmd1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17708C-FFA8-CE2C-D85A-27865FC2A371}"/>
              </a:ext>
            </a:extLst>
          </p:cNvPr>
          <p:cNvSpPr txBox="1"/>
          <p:nvPr/>
        </p:nvSpPr>
        <p:spPr>
          <a:xfrm>
            <a:off x="6410728" y="3592694"/>
            <a:ext cx="1126796" cy="33855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Cmd N-1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883E97-DC99-E134-8572-3E7B3835FB02}"/>
              </a:ext>
            </a:extLst>
          </p:cNvPr>
          <p:cNvSpPr txBox="1"/>
          <p:nvPr/>
        </p:nvSpPr>
        <p:spPr>
          <a:xfrm>
            <a:off x="9758980" y="3533983"/>
            <a:ext cx="80765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cmd 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E1BB818-D78E-4E53-EE53-A8A895D90499}"/>
              </a:ext>
            </a:extLst>
          </p:cNvPr>
          <p:cNvSpPr txBox="1">
            <a:spLocks/>
          </p:cNvSpPr>
          <p:nvPr/>
        </p:nvSpPr>
        <p:spPr>
          <a:xfrm>
            <a:off x="890290" y="1432562"/>
            <a:ext cx="10606947" cy="1836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Objectif de l’article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r>
              <a:rPr lang="fr-FR" dirty="0"/>
              <a:t>Développer un méthode afin d’extraire ces sous messages </a:t>
            </a:r>
            <a:endParaRPr lang="fr-FR" dirty="0">
              <a:sym typeface="Wingdings" panose="05000000000000000000" pitchFamily="2" charset="2"/>
            </a:endParaRP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 err="1">
                <a:sym typeface="Wingdings" panose="05000000000000000000" pitchFamily="2" charset="2"/>
              </a:rPr>
              <a:t>Methode</a:t>
            </a:r>
            <a:r>
              <a:rPr lang="fr-FR" b="1" dirty="0">
                <a:sym typeface="Wingdings" panose="05000000000000000000" pitchFamily="2" charset="2"/>
              </a:rPr>
              <a:t> SEIP: </a:t>
            </a:r>
            <a:r>
              <a:rPr lang="fr-FR" b="1" dirty="0" err="1"/>
              <a:t>Sub</a:t>
            </a:r>
            <a:r>
              <a:rPr lang="fr-FR" b="1" dirty="0"/>
              <a:t>-messages Extraction for </a:t>
            </a:r>
            <a:r>
              <a:rPr lang="fr-FR" b="1" dirty="0" err="1"/>
              <a:t>Industrial</a:t>
            </a:r>
            <a:r>
              <a:rPr lang="fr-FR" b="1" dirty="0"/>
              <a:t> control Protocol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5 Étapes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57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12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890290" y="1372043"/>
            <a:ext cx="10606947" cy="2195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1. Collecte des données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r>
              <a:rPr lang="fr-FR" dirty="0"/>
              <a:t>3 sources open-sources (</a:t>
            </a:r>
            <a:r>
              <a:rPr lang="fr-FR" dirty="0" err="1"/>
              <a:t>github</a:t>
            </a:r>
            <a:r>
              <a:rPr lang="fr-FR" dirty="0"/>
              <a:t>)</a:t>
            </a:r>
            <a:endParaRPr lang="fr-FR" dirty="0">
              <a:sym typeface="Wingdings" panose="05000000000000000000" pitchFamily="2" charset="2"/>
            </a:endParaRP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Paquets  de données de divers protocoles de communications industriels</a:t>
            </a:r>
          </a:p>
          <a:p>
            <a:pPr marL="560070" lvl="1" indent="-2857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Correction : Création d’une fonction pour extraire/</a:t>
            </a:r>
            <a:r>
              <a:rPr lang="fr-FR" b="1" dirty="0" err="1">
                <a:sym typeface="Wingdings" panose="05000000000000000000" pitchFamily="2" charset="2"/>
              </a:rPr>
              <a:t>parser</a:t>
            </a:r>
            <a:r>
              <a:rPr lang="fr-FR" b="1" dirty="0">
                <a:sym typeface="Wingdings" panose="05000000000000000000" pitchFamily="2" charset="2"/>
              </a:rPr>
              <a:t> toutes les données disponibles de manière open source.</a:t>
            </a:r>
          </a:p>
          <a:p>
            <a:pPr marL="560070" lvl="1" indent="-2857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Seulement une partie des données a été trouvée.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75813D-0AEE-2D8F-E241-CDA9055CA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134"/>
          <a:stretch/>
        </p:blipFill>
        <p:spPr>
          <a:xfrm>
            <a:off x="1482195" y="4519790"/>
            <a:ext cx="9654329" cy="1836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055C748-2428-8EDD-E244-DB3098C8D039}"/>
              </a:ext>
            </a:extLst>
          </p:cNvPr>
          <p:cNvSpPr txBox="1"/>
          <p:nvPr/>
        </p:nvSpPr>
        <p:spPr>
          <a:xfrm>
            <a:off x="1482194" y="6356350"/>
            <a:ext cx="9654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3:  Extraits des messages issus du protocole de communication S7 utilisés dans l’article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A516B4F-97DE-DA8E-AD15-A413172ACD8C}"/>
              </a:ext>
            </a:extLst>
          </p:cNvPr>
          <p:cNvSpPr txBox="1"/>
          <p:nvPr/>
        </p:nvSpPr>
        <p:spPr>
          <a:xfrm>
            <a:off x="5147897" y="4741538"/>
            <a:ext cx="531543" cy="1997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4CF275-12A7-2AA9-8A92-CD3401F74DBC}"/>
              </a:ext>
            </a:extLst>
          </p:cNvPr>
          <p:cNvSpPr txBox="1"/>
          <p:nvPr/>
        </p:nvSpPr>
        <p:spPr>
          <a:xfrm>
            <a:off x="5679441" y="4741538"/>
            <a:ext cx="487680" cy="19979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0AF38F8-69FC-BF16-25B9-06464266B4D3}"/>
              </a:ext>
            </a:extLst>
          </p:cNvPr>
          <p:cNvSpPr txBox="1"/>
          <p:nvPr/>
        </p:nvSpPr>
        <p:spPr>
          <a:xfrm>
            <a:off x="6167121" y="4733553"/>
            <a:ext cx="386079" cy="19979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800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748E460-2BDC-D84B-EB2E-328BF28B2640}"/>
              </a:ext>
            </a:extLst>
          </p:cNvPr>
          <p:cNvCxnSpPr>
            <a:cxnSpLocks/>
          </p:cNvCxnSpPr>
          <p:nvPr/>
        </p:nvCxnSpPr>
        <p:spPr>
          <a:xfrm>
            <a:off x="710038" y="4093164"/>
            <a:ext cx="873759" cy="740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238B97-656A-083C-1DAB-79D4736698B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235579" y="5340688"/>
            <a:ext cx="348218" cy="63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59D67A1-E0F4-1049-8E1C-CC4E4FC9C8C6}"/>
              </a:ext>
            </a:extLst>
          </p:cNvPr>
          <p:cNvSpPr txBox="1"/>
          <p:nvPr/>
        </p:nvSpPr>
        <p:spPr>
          <a:xfrm>
            <a:off x="477518" y="3785387"/>
            <a:ext cx="42875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Message étendu contenant une structure de sous messages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8EC4C76-F9E0-D3EC-7341-FC063BE96417}"/>
              </a:ext>
            </a:extLst>
          </p:cNvPr>
          <p:cNvSpPr txBox="1"/>
          <p:nvPr/>
        </p:nvSpPr>
        <p:spPr>
          <a:xfrm>
            <a:off x="120516" y="4755912"/>
            <a:ext cx="111506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Message étendu sans structure de sous messages</a:t>
            </a:r>
          </a:p>
        </p:txBody>
      </p:sp>
    </p:spTree>
    <p:extLst>
      <p:ext uri="{BB962C8B-B14F-4D97-AF65-F5344CB8AC3E}">
        <p14:creationId xmlns:p14="http://schemas.microsoft.com/office/powerpoint/2010/main" val="361895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13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890290" y="1372042"/>
            <a:ext cx="10606947" cy="2305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1. Collecte des données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r>
              <a:rPr lang="fr-FR" dirty="0"/>
              <a:t>3 sources open-sources (</a:t>
            </a:r>
            <a:r>
              <a:rPr lang="fr-FR" dirty="0" err="1"/>
              <a:t>github</a:t>
            </a:r>
            <a:r>
              <a:rPr lang="fr-FR" dirty="0"/>
              <a:t>)</a:t>
            </a:r>
            <a:endParaRPr lang="fr-FR" dirty="0">
              <a:sym typeface="Wingdings" panose="05000000000000000000" pitchFamily="2" charset="2"/>
            </a:endParaRP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Paquets  de données de divers protocoles de communications industriels</a:t>
            </a:r>
          </a:p>
          <a:p>
            <a:pPr marL="560070" lvl="1" indent="-2857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Correction : Création d’une fonction pour extraire/</a:t>
            </a:r>
            <a:r>
              <a:rPr lang="fr-FR" b="1" dirty="0" err="1">
                <a:sym typeface="Wingdings" panose="05000000000000000000" pitchFamily="2" charset="2"/>
              </a:rPr>
              <a:t>parser</a:t>
            </a:r>
            <a:r>
              <a:rPr lang="fr-FR" b="1" dirty="0">
                <a:sym typeface="Wingdings" panose="05000000000000000000" pitchFamily="2" charset="2"/>
              </a:rPr>
              <a:t> toutes les données disponibles de manière open source.</a:t>
            </a:r>
          </a:p>
          <a:p>
            <a:pPr marL="560070" lvl="1" indent="-2857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Seulement une partie des données a été trouvée.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75813D-0AEE-2D8F-E241-CDA9055CA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134"/>
          <a:stretch/>
        </p:blipFill>
        <p:spPr>
          <a:xfrm>
            <a:off x="1482195" y="4519790"/>
            <a:ext cx="9654329" cy="1836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055C748-2428-8EDD-E244-DB3098C8D039}"/>
              </a:ext>
            </a:extLst>
          </p:cNvPr>
          <p:cNvSpPr txBox="1"/>
          <p:nvPr/>
        </p:nvSpPr>
        <p:spPr>
          <a:xfrm>
            <a:off x="1482194" y="6356350"/>
            <a:ext cx="9654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3:  Extraits des messages issus du protocole de communication S7 utilisés dans l’article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A516B4F-97DE-DA8E-AD15-A413172ACD8C}"/>
              </a:ext>
            </a:extLst>
          </p:cNvPr>
          <p:cNvSpPr txBox="1"/>
          <p:nvPr/>
        </p:nvSpPr>
        <p:spPr>
          <a:xfrm>
            <a:off x="5147897" y="4741538"/>
            <a:ext cx="531543" cy="1997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4CF275-12A7-2AA9-8A92-CD3401F74DBC}"/>
              </a:ext>
            </a:extLst>
          </p:cNvPr>
          <p:cNvSpPr txBox="1"/>
          <p:nvPr/>
        </p:nvSpPr>
        <p:spPr>
          <a:xfrm>
            <a:off x="5679441" y="4741538"/>
            <a:ext cx="487680" cy="19979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0AF38F8-69FC-BF16-25B9-06464266B4D3}"/>
              </a:ext>
            </a:extLst>
          </p:cNvPr>
          <p:cNvSpPr txBox="1"/>
          <p:nvPr/>
        </p:nvSpPr>
        <p:spPr>
          <a:xfrm>
            <a:off x="6167121" y="4733553"/>
            <a:ext cx="386079" cy="19979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800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748E460-2BDC-D84B-EB2E-328BF28B2640}"/>
              </a:ext>
            </a:extLst>
          </p:cNvPr>
          <p:cNvCxnSpPr>
            <a:cxnSpLocks/>
          </p:cNvCxnSpPr>
          <p:nvPr/>
        </p:nvCxnSpPr>
        <p:spPr>
          <a:xfrm>
            <a:off x="710038" y="4093164"/>
            <a:ext cx="873759" cy="740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238B97-656A-083C-1DAB-79D4736698B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235579" y="5340688"/>
            <a:ext cx="348218" cy="63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59D67A1-E0F4-1049-8E1C-CC4E4FC9C8C6}"/>
              </a:ext>
            </a:extLst>
          </p:cNvPr>
          <p:cNvSpPr txBox="1"/>
          <p:nvPr/>
        </p:nvSpPr>
        <p:spPr>
          <a:xfrm>
            <a:off x="6553200" y="3939275"/>
            <a:ext cx="24790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u="sng" dirty="0"/>
              <a:t>Les sous messages sont soulignés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8EC4C76-F9E0-D3EC-7341-FC063BE96417}"/>
              </a:ext>
            </a:extLst>
          </p:cNvPr>
          <p:cNvSpPr txBox="1"/>
          <p:nvPr/>
        </p:nvSpPr>
        <p:spPr>
          <a:xfrm>
            <a:off x="120516" y="4755912"/>
            <a:ext cx="111506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Message étendu sans structure de sous messages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24A3DAA-B5B0-3EAE-3DE2-2526D136B6F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654801" y="4247052"/>
            <a:ext cx="1137919" cy="643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5CC0728-1E22-DA15-D3E9-8DD529D410F3}"/>
              </a:ext>
            </a:extLst>
          </p:cNvPr>
          <p:cNvSpPr txBox="1"/>
          <p:nvPr/>
        </p:nvSpPr>
        <p:spPr>
          <a:xfrm>
            <a:off x="477518" y="3785387"/>
            <a:ext cx="42875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Message étendu contenant une structure de sous messages</a:t>
            </a:r>
          </a:p>
        </p:txBody>
      </p:sp>
    </p:spTree>
    <p:extLst>
      <p:ext uri="{BB962C8B-B14F-4D97-AF65-F5344CB8AC3E}">
        <p14:creationId xmlns:p14="http://schemas.microsoft.com/office/powerpoint/2010/main" val="371423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14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890290" y="1351722"/>
            <a:ext cx="10606947" cy="2305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1. Collecte des données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r>
              <a:rPr lang="fr-FR" dirty="0"/>
              <a:t>3 liens open source (</a:t>
            </a:r>
            <a:r>
              <a:rPr lang="fr-FR" dirty="0" err="1"/>
              <a:t>github</a:t>
            </a:r>
            <a:r>
              <a:rPr lang="fr-FR" dirty="0"/>
              <a:t>)</a:t>
            </a:r>
            <a:endParaRPr lang="fr-FR" dirty="0">
              <a:sym typeface="Wingdings" panose="05000000000000000000" pitchFamily="2" charset="2"/>
            </a:endParaRP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Paquets  de données de divers protocoles de communications industriels</a:t>
            </a:r>
          </a:p>
          <a:p>
            <a:pPr marL="560070" lvl="1" indent="-2857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Correction : Création d’une fonction pour extraire/</a:t>
            </a:r>
            <a:r>
              <a:rPr lang="fr-FR" b="1" dirty="0" err="1">
                <a:sym typeface="Wingdings" panose="05000000000000000000" pitchFamily="2" charset="2"/>
              </a:rPr>
              <a:t>parser</a:t>
            </a:r>
            <a:r>
              <a:rPr lang="fr-FR" b="1" dirty="0">
                <a:sym typeface="Wingdings" panose="05000000000000000000" pitchFamily="2" charset="2"/>
              </a:rPr>
              <a:t> toutes les données disponibles de manière open source.</a:t>
            </a:r>
          </a:p>
          <a:p>
            <a:pPr marL="560070" lvl="1" indent="-2857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Seulement une partie des données a été trouvée.</a:t>
            </a:r>
          </a:p>
          <a:p>
            <a:pPr lvl="2" indent="0">
              <a:buNone/>
            </a:pPr>
            <a:r>
              <a:rPr lang="fr-FR" b="1" dirty="0">
                <a:sym typeface="Wingdings" panose="05000000000000000000" pitchFamily="2" charset="2"/>
              </a:rPr>
              <a:t>	 Création d’un fichier texte contenant uniquement les données de l’article </a:t>
            </a:r>
            <a:endParaRPr lang="fr-FR" b="1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75813D-0AEE-2D8F-E241-CDA9055CA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134"/>
          <a:stretch/>
        </p:blipFill>
        <p:spPr>
          <a:xfrm>
            <a:off x="1482195" y="4519790"/>
            <a:ext cx="9654329" cy="1836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055C748-2428-8EDD-E244-DB3098C8D039}"/>
              </a:ext>
            </a:extLst>
          </p:cNvPr>
          <p:cNvSpPr txBox="1"/>
          <p:nvPr/>
        </p:nvSpPr>
        <p:spPr>
          <a:xfrm>
            <a:off x="1482194" y="6356350"/>
            <a:ext cx="9654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3:  Extraits des messages issus du protocole de communication S7 utilisés dans l’article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A516B4F-97DE-DA8E-AD15-A413172ACD8C}"/>
              </a:ext>
            </a:extLst>
          </p:cNvPr>
          <p:cNvSpPr txBox="1"/>
          <p:nvPr/>
        </p:nvSpPr>
        <p:spPr>
          <a:xfrm>
            <a:off x="5147897" y="4741538"/>
            <a:ext cx="531543" cy="1997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4CF275-12A7-2AA9-8A92-CD3401F74DBC}"/>
              </a:ext>
            </a:extLst>
          </p:cNvPr>
          <p:cNvSpPr txBox="1"/>
          <p:nvPr/>
        </p:nvSpPr>
        <p:spPr>
          <a:xfrm>
            <a:off x="5679441" y="4741538"/>
            <a:ext cx="487680" cy="19979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0AF38F8-69FC-BF16-25B9-06464266B4D3}"/>
              </a:ext>
            </a:extLst>
          </p:cNvPr>
          <p:cNvSpPr txBox="1"/>
          <p:nvPr/>
        </p:nvSpPr>
        <p:spPr>
          <a:xfrm>
            <a:off x="6167121" y="4733553"/>
            <a:ext cx="386079" cy="19979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800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AB8C211-6421-5B81-8903-59C2702AC07D}"/>
              </a:ext>
            </a:extLst>
          </p:cNvPr>
          <p:cNvCxnSpPr>
            <a:cxnSpLocks/>
          </p:cNvCxnSpPr>
          <p:nvPr/>
        </p:nvCxnSpPr>
        <p:spPr>
          <a:xfrm>
            <a:off x="710038" y="4093164"/>
            <a:ext cx="873759" cy="740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4A1A726-26DC-7D7B-229E-F127D777710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35579" y="5340688"/>
            <a:ext cx="348218" cy="63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3C9C0B-BE76-5027-D3BF-D3709DD78396}"/>
              </a:ext>
            </a:extLst>
          </p:cNvPr>
          <p:cNvSpPr txBox="1"/>
          <p:nvPr/>
        </p:nvSpPr>
        <p:spPr>
          <a:xfrm>
            <a:off x="6553200" y="3939275"/>
            <a:ext cx="24790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u="sng" dirty="0"/>
              <a:t>Les sous messages sont soulignés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82AB25-89C5-0975-8E90-68D0FBBB9FA4}"/>
              </a:ext>
            </a:extLst>
          </p:cNvPr>
          <p:cNvSpPr txBox="1"/>
          <p:nvPr/>
        </p:nvSpPr>
        <p:spPr>
          <a:xfrm>
            <a:off x="120516" y="4755912"/>
            <a:ext cx="111506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Message étendu sans structure de sous messages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008633D-D8F9-056E-5D0D-B86F972DA6F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654801" y="4247052"/>
            <a:ext cx="1137919" cy="643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EB057FC-D22F-9CF3-AC2E-460273ABD76C}"/>
              </a:ext>
            </a:extLst>
          </p:cNvPr>
          <p:cNvSpPr txBox="1"/>
          <p:nvPr/>
        </p:nvSpPr>
        <p:spPr>
          <a:xfrm>
            <a:off x="477518" y="3785387"/>
            <a:ext cx="42875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Message étendu contenant une structure de sous messages</a:t>
            </a:r>
          </a:p>
        </p:txBody>
      </p:sp>
    </p:spTree>
    <p:extLst>
      <p:ext uri="{BB962C8B-B14F-4D97-AF65-F5344CB8AC3E}">
        <p14:creationId xmlns:p14="http://schemas.microsoft.com/office/powerpoint/2010/main" val="405506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15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792525" y="1619388"/>
            <a:ext cx="10606947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2.1 Trouver la position du premier octet du premier sous message – Par l’entropie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b="1" u="sng" dirty="0"/>
          </a:p>
          <a:p>
            <a:r>
              <a:rPr lang="fr-FR" dirty="0"/>
              <a:t>On base sur fonction d’entropie: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/>
              <a:t>Mesure à quel point l’octet à la position </a:t>
            </a:r>
            <a:r>
              <a:rPr lang="fr-FR" dirty="0" err="1"/>
              <a:t>b</a:t>
            </a:r>
            <a:r>
              <a:rPr lang="fr-FR" baseline="-25000" dirty="0" err="1"/>
              <a:t>x</a:t>
            </a:r>
            <a:r>
              <a:rPr lang="fr-FR" dirty="0"/>
              <a:t> diffère parmi tous les messages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r>
              <a:rPr lang="fr-FR" dirty="0"/>
              <a:t>Exemple: H(b</a:t>
            </a:r>
            <a:r>
              <a:rPr lang="fr-FR" baseline="-25000" dirty="0"/>
              <a:t>0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 0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Font typeface="Goudy Old Style" panose="02020502050305020303" pitchFamily="18" charset="0"/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55C748-2428-8EDD-E244-DB3098C8D039}"/>
              </a:ext>
            </a:extLst>
          </p:cNvPr>
          <p:cNvSpPr txBox="1"/>
          <p:nvPr/>
        </p:nvSpPr>
        <p:spPr>
          <a:xfrm>
            <a:off x="1108859" y="5813747"/>
            <a:ext cx="9654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4:  message1 et 2 issus du protocole de communication S7 utilisés dans l’article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3D80F7-AD83-BD15-13E3-E5ACC3F34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19" r="45101" b="87328"/>
          <a:stretch/>
        </p:blipFill>
        <p:spPr>
          <a:xfrm>
            <a:off x="384143" y="5018982"/>
            <a:ext cx="10875675" cy="812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1EE8B99-7902-2BC3-0D14-85C77B27CB36}"/>
              </a:ext>
            </a:extLst>
          </p:cNvPr>
          <p:cNvSpPr txBox="1"/>
          <p:nvPr/>
        </p:nvSpPr>
        <p:spPr>
          <a:xfrm>
            <a:off x="7917226" y="5005520"/>
            <a:ext cx="27432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D91DD6-A678-B7AA-4D4A-869BC5DFE30E}"/>
              </a:ext>
            </a:extLst>
          </p:cNvPr>
          <p:cNvSpPr txBox="1"/>
          <p:nvPr/>
        </p:nvSpPr>
        <p:spPr>
          <a:xfrm>
            <a:off x="7726430" y="4497100"/>
            <a:ext cx="76066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b</a:t>
            </a:r>
            <a:r>
              <a:rPr lang="fr-FR" baseline="-25000" dirty="0" err="1"/>
              <a:t>x</a:t>
            </a:r>
            <a:r>
              <a:rPr lang="fr-FR" dirty="0"/>
              <a:t>= 11</a:t>
            </a:r>
            <a:endParaRPr lang="fr-FR" baseline="-25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88E7A6-F63C-4469-B78F-89938B57DB16}"/>
              </a:ext>
            </a:extLst>
          </p:cNvPr>
          <p:cNvSpPr txBox="1"/>
          <p:nvPr/>
        </p:nvSpPr>
        <p:spPr>
          <a:xfrm>
            <a:off x="4767713" y="4510562"/>
            <a:ext cx="6607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/>
              <a:t>b</a:t>
            </a:r>
            <a:r>
              <a:rPr lang="fr-FR" baseline="-25000" dirty="0" err="1"/>
              <a:t>x</a:t>
            </a:r>
            <a:r>
              <a:rPr lang="fr-FR" dirty="0"/>
              <a:t>= 0</a:t>
            </a:r>
            <a:endParaRPr lang="fr-FR" baseline="-25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03AF80-7D7C-1A51-5260-4EB85A2DEFB4}"/>
              </a:ext>
            </a:extLst>
          </p:cNvPr>
          <p:cNvSpPr txBox="1"/>
          <p:nvPr/>
        </p:nvSpPr>
        <p:spPr>
          <a:xfrm>
            <a:off x="4971083" y="5005520"/>
            <a:ext cx="27432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E73397-7F69-63CB-ED41-ABC502C50820}"/>
              </a:ext>
            </a:extLst>
          </p:cNvPr>
          <p:cNvSpPr txBox="1"/>
          <p:nvPr/>
        </p:nvSpPr>
        <p:spPr>
          <a:xfrm>
            <a:off x="10565199" y="5005520"/>
            <a:ext cx="27432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D44EE3-98F6-5CE9-3F3C-599485286C22}"/>
              </a:ext>
            </a:extLst>
          </p:cNvPr>
          <p:cNvSpPr txBox="1"/>
          <p:nvPr/>
        </p:nvSpPr>
        <p:spPr>
          <a:xfrm>
            <a:off x="10349946" y="4497100"/>
            <a:ext cx="76066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/>
              <a:t>b</a:t>
            </a:r>
            <a:r>
              <a:rPr lang="fr-FR" baseline="-25000" dirty="0" err="1"/>
              <a:t>x</a:t>
            </a:r>
            <a:r>
              <a:rPr lang="fr-FR" dirty="0"/>
              <a:t>= 21</a:t>
            </a:r>
            <a:endParaRPr lang="fr-FR" baseline="-250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F142FC-B397-F1FA-8A4A-D4CEB4C14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294" y="2446367"/>
            <a:ext cx="1924319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408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9DFB36E-9F89-C216-DCE8-AF0C22435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602" y="4464557"/>
            <a:ext cx="2882056" cy="2216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EC1E79-1524-EB08-11CB-A88EA155DA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6" t="23144" r="4401"/>
          <a:stretch/>
        </p:blipFill>
        <p:spPr>
          <a:xfrm>
            <a:off x="4909879" y="2070010"/>
            <a:ext cx="2725777" cy="206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16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792526" y="1440345"/>
            <a:ext cx="10606947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2.1 Trouver la position du premier octet du premier sous message – Par l’entropie</a:t>
            </a:r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7506E1-38AE-256E-D0DD-D25F721EA4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5" r="50179"/>
          <a:stretch/>
        </p:blipFill>
        <p:spPr>
          <a:xfrm>
            <a:off x="1515794" y="2091698"/>
            <a:ext cx="3109277" cy="2030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24E4431-3847-1B71-9CA9-38074E9C18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402" r="3991"/>
          <a:stretch/>
        </p:blipFill>
        <p:spPr>
          <a:xfrm>
            <a:off x="1515794" y="4460022"/>
            <a:ext cx="3109284" cy="22212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031F0F0-A504-46E0-E96B-3471CDB98E41}"/>
              </a:ext>
            </a:extLst>
          </p:cNvPr>
          <p:cNvCxnSpPr>
            <a:cxnSpLocks/>
          </p:cNvCxnSpPr>
          <p:nvPr/>
        </p:nvCxnSpPr>
        <p:spPr>
          <a:xfrm flipH="1">
            <a:off x="92429" y="4264716"/>
            <a:ext cx="1155093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762DA0D-A081-F94E-4933-0A065FB67E0A}"/>
              </a:ext>
            </a:extLst>
          </p:cNvPr>
          <p:cNvCxnSpPr>
            <a:cxnSpLocks/>
          </p:cNvCxnSpPr>
          <p:nvPr/>
        </p:nvCxnSpPr>
        <p:spPr>
          <a:xfrm flipV="1">
            <a:off x="1289116" y="2116100"/>
            <a:ext cx="0" cy="444821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DA14E50-0843-D0CE-E838-19BDE15DC0C1}"/>
              </a:ext>
            </a:extLst>
          </p:cNvPr>
          <p:cNvSpPr txBox="1"/>
          <p:nvPr/>
        </p:nvSpPr>
        <p:spPr>
          <a:xfrm>
            <a:off x="92429" y="2576047"/>
            <a:ext cx="104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Entropie modifié </a:t>
            </a:r>
            <a:r>
              <a:rPr lang="fr-FR" dirty="0"/>
              <a:t>pour tous les messages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9A881D9-DEA7-265A-2838-29637D6709BF}"/>
              </a:ext>
            </a:extLst>
          </p:cNvPr>
          <p:cNvSpPr txBox="1"/>
          <p:nvPr/>
        </p:nvSpPr>
        <p:spPr>
          <a:xfrm>
            <a:off x="79494" y="4881925"/>
            <a:ext cx="104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Entropie modifié </a:t>
            </a:r>
            <a:r>
              <a:rPr lang="fr-FR" dirty="0"/>
              <a:t>pour le message 9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3BABC32-FC0D-5722-8D6D-BCCC4999931B}"/>
              </a:ext>
            </a:extLst>
          </p:cNvPr>
          <p:cNvCxnSpPr>
            <a:cxnSpLocks/>
          </p:cNvCxnSpPr>
          <p:nvPr/>
        </p:nvCxnSpPr>
        <p:spPr>
          <a:xfrm flipV="1">
            <a:off x="8035356" y="2235916"/>
            <a:ext cx="0" cy="444821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0D2E597C-E057-8920-1486-C7E33335E99E}"/>
              </a:ext>
            </a:extLst>
          </p:cNvPr>
          <p:cNvSpPr txBox="1"/>
          <p:nvPr/>
        </p:nvSpPr>
        <p:spPr>
          <a:xfrm>
            <a:off x="2866994" y="3314711"/>
            <a:ext cx="351458" cy="25391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22</a:t>
            </a:r>
            <a:endParaRPr lang="fr-FR" sz="1050" baseline="-250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417045F-211D-176A-0C47-66405082E1BB}"/>
              </a:ext>
            </a:extLst>
          </p:cNvPr>
          <p:cNvSpPr txBox="1"/>
          <p:nvPr/>
        </p:nvSpPr>
        <p:spPr>
          <a:xfrm>
            <a:off x="2416970" y="5438236"/>
            <a:ext cx="351458" cy="25391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33</a:t>
            </a:r>
            <a:endParaRPr lang="fr-FR" sz="1050" baseline="-250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13C123-7790-80EB-731F-2FEE559A572D}"/>
              </a:ext>
            </a:extLst>
          </p:cNvPr>
          <p:cNvSpPr txBox="1"/>
          <p:nvPr/>
        </p:nvSpPr>
        <p:spPr>
          <a:xfrm>
            <a:off x="5428454" y="5438236"/>
            <a:ext cx="351458" cy="25391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33</a:t>
            </a:r>
            <a:endParaRPr lang="fr-FR" sz="1050" baseline="-250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F86151E-C0F4-E3B7-5074-E7B6F3ADAF7F}"/>
              </a:ext>
            </a:extLst>
          </p:cNvPr>
          <p:cNvSpPr txBox="1"/>
          <p:nvPr/>
        </p:nvSpPr>
        <p:spPr>
          <a:xfrm>
            <a:off x="6508749" y="3270262"/>
            <a:ext cx="351458" cy="25391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22</a:t>
            </a:r>
            <a:endParaRPr lang="fr-FR" sz="1050" baseline="-25000" dirty="0"/>
          </a:p>
        </p:txBody>
      </p:sp>
    </p:spTree>
    <p:extLst>
      <p:ext uri="{BB962C8B-B14F-4D97-AF65-F5344CB8AC3E}">
        <p14:creationId xmlns:p14="http://schemas.microsoft.com/office/powerpoint/2010/main" val="141483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9DFB36E-9F89-C216-DCE8-AF0C22435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602" y="4464557"/>
            <a:ext cx="2882056" cy="2216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EC1E79-1524-EB08-11CB-A88EA155DA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6" t="23144" r="4401"/>
          <a:stretch/>
        </p:blipFill>
        <p:spPr>
          <a:xfrm>
            <a:off x="4909879" y="2070010"/>
            <a:ext cx="2725777" cy="206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17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792526" y="1440345"/>
            <a:ext cx="10606947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2.1 Trouver la position du premier octet du premier sous message – Par l’entropie</a:t>
            </a:r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7506E1-38AE-256E-D0DD-D25F721EA4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5" r="50179"/>
          <a:stretch/>
        </p:blipFill>
        <p:spPr>
          <a:xfrm>
            <a:off x="1515794" y="2091698"/>
            <a:ext cx="3109277" cy="2030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24E4431-3847-1B71-9CA9-38074E9C18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402" r="3991"/>
          <a:stretch/>
        </p:blipFill>
        <p:spPr>
          <a:xfrm>
            <a:off x="1515794" y="4460022"/>
            <a:ext cx="3109284" cy="22212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031F0F0-A504-46E0-E96B-3471CDB98E41}"/>
              </a:ext>
            </a:extLst>
          </p:cNvPr>
          <p:cNvCxnSpPr>
            <a:cxnSpLocks/>
          </p:cNvCxnSpPr>
          <p:nvPr/>
        </p:nvCxnSpPr>
        <p:spPr>
          <a:xfrm flipH="1">
            <a:off x="92429" y="4264716"/>
            <a:ext cx="1155093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762DA0D-A081-F94E-4933-0A065FB67E0A}"/>
              </a:ext>
            </a:extLst>
          </p:cNvPr>
          <p:cNvCxnSpPr>
            <a:cxnSpLocks/>
          </p:cNvCxnSpPr>
          <p:nvPr/>
        </p:nvCxnSpPr>
        <p:spPr>
          <a:xfrm flipV="1">
            <a:off x="1289116" y="2116100"/>
            <a:ext cx="0" cy="444821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DA14E50-0843-D0CE-E838-19BDE15DC0C1}"/>
              </a:ext>
            </a:extLst>
          </p:cNvPr>
          <p:cNvSpPr txBox="1"/>
          <p:nvPr/>
        </p:nvSpPr>
        <p:spPr>
          <a:xfrm>
            <a:off x="92429" y="2576047"/>
            <a:ext cx="104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Entropie modifié </a:t>
            </a:r>
            <a:r>
              <a:rPr lang="fr-FR" dirty="0"/>
              <a:t>pour tous les messages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9A881D9-DEA7-265A-2838-29637D6709BF}"/>
              </a:ext>
            </a:extLst>
          </p:cNvPr>
          <p:cNvSpPr txBox="1"/>
          <p:nvPr/>
        </p:nvSpPr>
        <p:spPr>
          <a:xfrm>
            <a:off x="79494" y="4881925"/>
            <a:ext cx="104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Entropie modifié </a:t>
            </a:r>
            <a:r>
              <a:rPr lang="fr-FR" dirty="0"/>
              <a:t>pour le message 9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3BABC32-FC0D-5722-8D6D-BCCC4999931B}"/>
              </a:ext>
            </a:extLst>
          </p:cNvPr>
          <p:cNvCxnSpPr>
            <a:cxnSpLocks/>
          </p:cNvCxnSpPr>
          <p:nvPr/>
        </p:nvCxnSpPr>
        <p:spPr>
          <a:xfrm flipV="1">
            <a:off x="8035356" y="2235916"/>
            <a:ext cx="0" cy="444821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C148BA2-8ADB-67CE-F290-AAC43CC88849}"/>
              </a:ext>
            </a:extLst>
          </p:cNvPr>
          <p:cNvSpPr txBox="1"/>
          <p:nvPr/>
        </p:nvSpPr>
        <p:spPr>
          <a:xfrm>
            <a:off x="8113844" y="2285377"/>
            <a:ext cx="370169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Remarques: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Utilisation d’un seuil non spécifié</a:t>
            </a:r>
            <a:r>
              <a:rPr lang="fr-FR" sz="1600" b="1" dirty="0"/>
              <a:t>: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IXMathJax_Main"/>
              </a:rPr>
              <a:t>θ</a:t>
            </a:r>
            <a:r>
              <a:rPr kumimoji="0" lang="fr-FR" altLang="fr-FR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IXMathJax_Normal"/>
              </a:rPr>
              <a:t>ℎ</a:t>
            </a:r>
            <a:r>
              <a:rPr kumimoji="0" lang="fr-FR" altLang="fr-F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IXMathJax_Normal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/>
              <a:t>Fixée à 80%</a:t>
            </a:r>
          </a:p>
          <a:p>
            <a:pPr lvl="1"/>
            <a:endParaRPr lang="fr-FR" alt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Même résultat</a:t>
            </a:r>
            <a:endParaRPr kumimoji="0" lang="fr-FR" altLang="fr-FR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TIXMathJax_Norm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D2E597C-E057-8920-1486-C7E33335E99E}"/>
              </a:ext>
            </a:extLst>
          </p:cNvPr>
          <p:cNvSpPr txBox="1"/>
          <p:nvPr/>
        </p:nvSpPr>
        <p:spPr>
          <a:xfrm>
            <a:off x="2866994" y="3314711"/>
            <a:ext cx="351458" cy="25391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22</a:t>
            </a:r>
            <a:endParaRPr lang="fr-FR" sz="1050" baseline="-250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417045F-211D-176A-0C47-66405082E1BB}"/>
              </a:ext>
            </a:extLst>
          </p:cNvPr>
          <p:cNvSpPr txBox="1"/>
          <p:nvPr/>
        </p:nvSpPr>
        <p:spPr>
          <a:xfrm>
            <a:off x="2416970" y="5438236"/>
            <a:ext cx="351458" cy="25391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33</a:t>
            </a:r>
            <a:endParaRPr lang="fr-FR" sz="1050" baseline="-250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13C123-7790-80EB-731F-2FEE559A572D}"/>
              </a:ext>
            </a:extLst>
          </p:cNvPr>
          <p:cNvSpPr txBox="1"/>
          <p:nvPr/>
        </p:nvSpPr>
        <p:spPr>
          <a:xfrm>
            <a:off x="5428454" y="5438236"/>
            <a:ext cx="351458" cy="25391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33</a:t>
            </a:r>
            <a:endParaRPr lang="fr-FR" sz="1050" baseline="-250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F86151E-C0F4-E3B7-5074-E7B6F3ADAF7F}"/>
              </a:ext>
            </a:extLst>
          </p:cNvPr>
          <p:cNvSpPr txBox="1"/>
          <p:nvPr/>
        </p:nvSpPr>
        <p:spPr>
          <a:xfrm>
            <a:off x="6508749" y="3270262"/>
            <a:ext cx="351458" cy="25391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22</a:t>
            </a:r>
            <a:endParaRPr lang="fr-FR" sz="1050" baseline="-25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65CF19-CFF8-F023-F2C9-68C26A4A8A65}"/>
              </a:ext>
            </a:extLst>
          </p:cNvPr>
          <p:cNvSpPr txBox="1"/>
          <p:nvPr/>
        </p:nvSpPr>
        <p:spPr>
          <a:xfrm>
            <a:off x="8142055" y="4445360"/>
            <a:ext cx="420623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Remarques: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ODG différents </a:t>
            </a:r>
            <a:r>
              <a:rPr lang="fr-FR" sz="1600" dirty="0">
                <a:sym typeface="Wingdings" panose="05000000000000000000" pitchFamily="2" charset="2"/>
              </a:rPr>
              <a:t> H(mi)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Utilisation d’un seuil non spécifié</a:t>
            </a:r>
            <a:r>
              <a:rPr lang="fr-FR" sz="1600" b="1" dirty="0"/>
              <a:t>: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IXMathJax_Main"/>
              </a:rPr>
              <a:t>θ</a:t>
            </a:r>
            <a:r>
              <a:rPr kumimoji="0" lang="fr-FR" altLang="fr-F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IXMathJax_Normal"/>
              </a:rPr>
              <a:t>ℎ1 -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IXMathJax_Main"/>
              </a:rPr>
              <a:t>θ</a:t>
            </a:r>
            <a:r>
              <a:rPr kumimoji="0" lang="fr-FR" altLang="fr-F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IXMathJax_Normal"/>
              </a:rPr>
              <a:t>ℎ2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/>
              <a:t>Fixée à 15-20%</a:t>
            </a:r>
          </a:p>
          <a:p>
            <a:pPr lvl="1"/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Bons résultats malgré ODG</a:t>
            </a:r>
            <a:endParaRPr lang="fr-FR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50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18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5517A-49C5-4D1E-2C6D-DA8106991FFC}"/>
              </a:ext>
            </a:extLst>
          </p:cNvPr>
          <p:cNvSpPr txBox="1">
            <a:spLocks/>
          </p:cNvSpPr>
          <p:nvPr/>
        </p:nvSpPr>
        <p:spPr>
          <a:xfrm>
            <a:off x="792526" y="1619388"/>
            <a:ext cx="10606947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2.1 Trouver la position du premier octet du premier sous message – Par l’entropie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b="1" u="sng" dirty="0"/>
          </a:p>
          <a:p>
            <a:r>
              <a:rPr lang="fr-FR" dirty="0"/>
              <a:t>On base sur fonction d’entropie: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 Bonne méthode mais ne convient pas pour tous les </a:t>
            </a: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messages longs</a:t>
            </a:r>
            <a:r>
              <a:rPr lang="fr-FR" b="1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C124FD-CB2E-81A2-5124-642DDB42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574" y="2505590"/>
            <a:ext cx="1924319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7A88586-3571-739B-3E51-D9272CF6C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02" t="2460" r="9393"/>
          <a:stretch/>
        </p:blipFill>
        <p:spPr>
          <a:xfrm>
            <a:off x="1075954" y="3619317"/>
            <a:ext cx="3725620" cy="2919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19521BB-E4FC-2AB2-A26A-CE82093B46F4}"/>
              </a:ext>
            </a:extLst>
          </p:cNvPr>
          <p:cNvSpPr txBox="1"/>
          <p:nvPr/>
        </p:nvSpPr>
        <p:spPr>
          <a:xfrm>
            <a:off x="5723007" y="3908719"/>
            <a:ext cx="42436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Remarques: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Erreur 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34 </a:t>
            </a: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Messages longs: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L _message &gt; </a:t>
            </a:r>
            <a:r>
              <a:rPr lang="fr-FR" sz="1600" dirty="0" err="1"/>
              <a:t>Lmoy_des_messages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Lmessage-Lmoy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)**2 &gt; V(</a:t>
            </a:r>
            <a:r>
              <a:rPr lang="fr-FR" altLang="fr-FR" sz="1600" dirty="0"/>
              <a:t>Longueur des messages</a:t>
            </a:r>
            <a:endParaRPr lang="fr-FR" altLang="fr-FR" sz="1600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altLang="fr-FR" sz="1600" dirty="0"/>
          </a:p>
          <a:p>
            <a:r>
              <a:rPr lang="fr-FR" altLang="fr-FR" sz="1600" dirty="0">
                <a:sym typeface="Wingdings" panose="05000000000000000000" pitchFamily="2" charset="2"/>
              </a:rPr>
              <a:t> </a:t>
            </a:r>
            <a:r>
              <a:rPr lang="fr-FR" altLang="fr-FR" sz="1600" b="1" dirty="0">
                <a:solidFill>
                  <a:srgbClr val="00B0F0"/>
                </a:solidFill>
                <a:sym typeface="Wingdings" panose="05000000000000000000" pitchFamily="2" charset="2"/>
              </a:rPr>
              <a:t>Reproductible</a:t>
            </a: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78B571-3343-33BF-63AB-9566E2D47B22}"/>
              </a:ext>
            </a:extLst>
          </p:cNvPr>
          <p:cNvSpPr txBox="1"/>
          <p:nvPr/>
        </p:nvSpPr>
        <p:spPr>
          <a:xfrm>
            <a:off x="3133725" y="4862585"/>
            <a:ext cx="466725" cy="25391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/27/</a:t>
            </a:r>
            <a:endParaRPr lang="fr-FR" sz="1050" baseline="-25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5D6359-730E-CFCB-016B-8DA70544E0A9}"/>
              </a:ext>
            </a:extLst>
          </p:cNvPr>
          <p:cNvSpPr txBox="1"/>
          <p:nvPr/>
        </p:nvSpPr>
        <p:spPr>
          <a:xfrm>
            <a:off x="0" y="6538912"/>
            <a:ext cx="6102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5:  entropie modifiée pour le message m8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5ABD6A-303F-C8C7-71B3-26A5C0808561}"/>
              </a:ext>
            </a:extLst>
          </p:cNvPr>
          <p:cNvSpPr txBox="1"/>
          <p:nvPr/>
        </p:nvSpPr>
        <p:spPr>
          <a:xfrm>
            <a:off x="3846034" y="4233034"/>
            <a:ext cx="351458" cy="25391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34</a:t>
            </a:r>
            <a:endParaRPr lang="fr-FR" sz="1050" baseline="-25000" dirty="0"/>
          </a:p>
        </p:txBody>
      </p:sp>
    </p:spTree>
    <p:extLst>
      <p:ext uri="{BB962C8B-B14F-4D97-AF65-F5344CB8AC3E}">
        <p14:creationId xmlns:p14="http://schemas.microsoft.com/office/powerpoint/2010/main" val="49096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19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5517A-49C5-4D1E-2C6D-DA8106991FFC}"/>
              </a:ext>
            </a:extLst>
          </p:cNvPr>
          <p:cNvSpPr txBox="1">
            <a:spLocks/>
          </p:cNvSpPr>
          <p:nvPr/>
        </p:nvSpPr>
        <p:spPr>
          <a:xfrm>
            <a:off x="890290" y="1619388"/>
            <a:ext cx="10722590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2.2 Trouver la position du premier octet du premier sous message – Par fonction l’autocorrélation (ACF)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b="1" u="sng" dirty="0"/>
          </a:p>
          <a:p>
            <a:r>
              <a:rPr lang="fr-FR" dirty="0"/>
              <a:t>On base sur fonction ACF: 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DB79C4-907E-FF2C-9BF5-0EA3C603C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3"/>
          <a:stretch/>
        </p:blipFill>
        <p:spPr>
          <a:xfrm>
            <a:off x="4385100" y="2716456"/>
            <a:ext cx="2086708" cy="63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9383D35-82EF-BDE4-CE3E-7D5689EC5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94" y="3429000"/>
            <a:ext cx="6142252" cy="251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F0FEBBC-C8B2-5373-EB98-86B84C551B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8" t="43900" r="37528" b="47368"/>
          <a:stretch/>
        </p:blipFill>
        <p:spPr>
          <a:xfrm>
            <a:off x="388618" y="4651248"/>
            <a:ext cx="10850880" cy="74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E3A45B9-B71B-CF46-19F2-F6C30CCD3153}"/>
              </a:ext>
            </a:extLst>
          </p:cNvPr>
          <p:cNvSpPr txBox="1"/>
          <p:nvPr/>
        </p:nvSpPr>
        <p:spPr>
          <a:xfrm>
            <a:off x="5224778" y="4837668"/>
            <a:ext cx="182880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824ADC-34AB-EBC2-7DD2-3DE052B115A3}"/>
              </a:ext>
            </a:extLst>
          </p:cNvPr>
          <p:cNvSpPr txBox="1"/>
          <p:nvPr/>
        </p:nvSpPr>
        <p:spPr>
          <a:xfrm>
            <a:off x="4816173" y="4190460"/>
            <a:ext cx="81721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b</a:t>
            </a:r>
            <a:r>
              <a:rPr lang="fr-FR" baseline="-25000" dirty="0" err="1"/>
              <a:t>x</a:t>
            </a:r>
            <a:r>
              <a:rPr lang="fr-FR" dirty="0"/>
              <a:t>= 33</a:t>
            </a:r>
            <a:endParaRPr lang="fr-FR" baseline="-25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62B904-111F-9B8D-1503-6265790048E3}"/>
              </a:ext>
            </a:extLst>
          </p:cNvPr>
          <p:cNvSpPr txBox="1"/>
          <p:nvPr/>
        </p:nvSpPr>
        <p:spPr>
          <a:xfrm>
            <a:off x="9474502" y="5087744"/>
            <a:ext cx="27113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baseline="-25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110A085-DD12-2467-9708-054AF7638434}"/>
              </a:ext>
            </a:extLst>
          </p:cNvPr>
          <p:cNvSpPr txBox="1"/>
          <p:nvPr/>
        </p:nvSpPr>
        <p:spPr>
          <a:xfrm>
            <a:off x="9201464" y="4209307"/>
            <a:ext cx="81721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b</a:t>
            </a:r>
            <a:r>
              <a:rPr lang="fr-FR" baseline="-25000" dirty="0" err="1"/>
              <a:t>x</a:t>
            </a:r>
            <a:r>
              <a:rPr lang="fr-FR" dirty="0"/>
              <a:t>= 81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101096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I. Contexte &amp;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E4600-6E56-1A9E-D0D1-F6719BAB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88" y="1701026"/>
            <a:ext cx="10606947" cy="38164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u="sng" dirty="0"/>
              <a:t>Constat</a:t>
            </a:r>
            <a:endParaRPr lang="fr-FR" u="sng" dirty="0"/>
          </a:p>
          <a:p>
            <a:pPr lvl="1"/>
            <a:endParaRPr lang="fr-FR" dirty="0"/>
          </a:p>
          <a:p>
            <a:r>
              <a:rPr lang="fr-FR" dirty="0"/>
              <a:t>IIOT (Internet industriel des Objets)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/>
              <a:t>Divers dispositifs, qui peuvent utiliser une variété de protocoles de communication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/>
              <a:t>Certains sont inconnues</a:t>
            </a:r>
          </a:p>
          <a:p>
            <a:pPr lvl="1"/>
            <a:endParaRPr lang="fr-FR" dirty="0"/>
          </a:p>
          <a:p>
            <a:r>
              <a:rPr lang="fr-FR" dirty="0"/>
              <a:t>PRE (Protocol Reverse Engineering)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/>
              <a:t>Retrouver les formats des protocoles de communication inconnues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8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20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5517A-49C5-4D1E-2C6D-DA8106991FFC}"/>
              </a:ext>
            </a:extLst>
          </p:cNvPr>
          <p:cNvSpPr txBox="1">
            <a:spLocks/>
          </p:cNvSpPr>
          <p:nvPr/>
        </p:nvSpPr>
        <p:spPr>
          <a:xfrm>
            <a:off x="890290" y="1619388"/>
            <a:ext cx="10722590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2.2 Trouver la position du premier octet du premier sous message – Par fonction l’autocorrélation (ACF)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b="1" u="sng" dirty="0"/>
          </a:p>
          <a:p>
            <a:r>
              <a:rPr lang="fr-FR" dirty="0"/>
              <a:t>On base sur fonction ACF: 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DB79C4-907E-FF2C-9BF5-0EA3C603C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3"/>
          <a:stretch/>
        </p:blipFill>
        <p:spPr>
          <a:xfrm>
            <a:off x="4385100" y="2716456"/>
            <a:ext cx="2086708" cy="63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9383D35-82EF-BDE4-CE3E-7D5689EC5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94" y="3429000"/>
            <a:ext cx="6142252" cy="251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F0FEBBC-C8B2-5373-EB98-86B84C551B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8" t="43900" r="37528" b="47368"/>
          <a:stretch/>
        </p:blipFill>
        <p:spPr>
          <a:xfrm>
            <a:off x="388618" y="4651248"/>
            <a:ext cx="10850880" cy="74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E3A45B9-B71B-CF46-19F2-F6C30CCD3153}"/>
              </a:ext>
            </a:extLst>
          </p:cNvPr>
          <p:cNvSpPr txBox="1"/>
          <p:nvPr/>
        </p:nvSpPr>
        <p:spPr>
          <a:xfrm>
            <a:off x="5224778" y="4837668"/>
            <a:ext cx="182880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824ADC-34AB-EBC2-7DD2-3DE052B115A3}"/>
              </a:ext>
            </a:extLst>
          </p:cNvPr>
          <p:cNvSpPr txBox="1"/>
          <p:nvPr/>
        </p:nvSpPr>
        <p:spPr>
          <a:xfrm>
            <a:off x="4816173" y="4190460"/>
            <a:ext cx="81721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b</a:t>
            </a:r>
            <a:r>
              <a:rPr lang="fr-FR" baseline="-25000" dirty="0" err="1"/>
              <a:t>x</a:t>
            </a:r>
            <a:r>
              <a:rPr lang="fr-FR" dirty="0"/>
              <a:t>= 33</a:t>
            </a:r>
            <a:endParaRPr lang="fr-FR" baseline="-25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62B904-111F-9B8D-1503-6265790048E3}"/>
              </a:ext>
            </a:extLst>
          </p:cNvPr>
          <p:cNvSpPr txBox="1"/>
          <p:nvPr/>
        </p:nvSpPr>
        <p:spPr>
          <a:xfrm>
            <a:off x="9474502" y="5087744"/>
            <a:ext cx="27113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baseline="-25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110A085-DD12-2467-9708-054AF7638434}"/>
              </a:ext>
            </a:extLst>
          </p:cNvPr>
          <p:cNvSpPr txBox="1"/>
          <p:nvPr/>
        </p:nvSpPr>
        <p:spPr>
          <a:xfrm>
            <a:off x="9201464" y="4209307"/>
            <a:ext cx="81721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b</a:t>
            </a:r>
            <a:r>
              <a:rPr lang="fr-FR" baseline="-25000" dirty="0" err="1"/>
              <a:t>x</a:t>
            </a:r>
            <a:r>
              <a:rPr lang="fr-FR" dirty="0"/>
              <a:t>= 81</a:t>
            </a:r>
            <a:endParaRPr lang="fr-FR" baseline="-25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613788-59ED-F9D3-F9B1-B7F1B73C9387}"/>
              </a:ext>
            </a:extLst>
          </p:cNvPr>
          <p:cNvSpPr txBox="1"/>
          <p:nvPr/>
        </p:nvSpPr>
        <p:spPr>
          <a:xfrm>
            <a:off x="4385100" y="6073054"/>
            <a:ext cx="3291840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02 06 51 e2 80 22 07 00 02 03</a:t>
            </a:r>
          </a:p>
        </p:txBody>
      </p:sp>
      <p:sp>
        <p:nvSpPr>
          <p:cNvPr id="8" name="Signe Plus 7">
            <a:extLst>
              <a:ext uri="{FF2B5EF4-FFF2-40B4-BE49-F238E27FC236}">
                <a16:creationId xmlns:a16="http://schemas.microsoft.com/office/drawing/2014/main" id="{BF919935-45D2-D551-F6B4-50B034EA1E90}"/>
              </a:ext>
            </a:extLst>
          </p:cNvPr>
          <p:cNvSpPr/>
          <p:nvPr/>
        </p:nvSpPr>
        <p:spPr>
          <a:xfrm>
            <a:off x="5549929" y="5484047"/>
            <a:ext cx="985520" cy="390837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817FFA7-8EDC-418C-FFE6-116F5E9820E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676940" y="5238612"/>
            <a:ext cx="2462740" cy="988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BE0B0F0-6487-9FC2-E54C-9FFB5D0437D0}"/>
              </a:ext>
            </a:extLst>
          </p:cNvPr>
          <p:cNvSpPr txBox="1"/>
          <p:nvPr/>
        </p:nvSpPr>
        <p:spPr>
          <a:xfrm>
            <a:off x="612169" y="5773784"/>
            <a:ext cx="32918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résultat est aussi trouver lorsque des octets « sans structure de sous messages » sont ajoutés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B108313-E6FB-EC0C-CE85-3A92548CAB9A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 flipV="1">
            <a:off x="3904009" y="6226943"/>
            <a:ext cx="481091" cy="8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3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21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5517A-49C5-4D1E-2C6D-DA8106991FFC}"/>
              </a:ext>
            </a:extLst>
          </p:cNvPr>
          <p:cNvSpPr txBox="1">
            <a:spLocks/>
          </p:cNvSpPr>
          <p:nvPr/>
        </p:nvSpPr>
        <p:spPr>
          <a:xfrm>
            <a:off x="890290" y="1619388"/>
            <a:ext cx="10722590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2.2 Trouver la position du premier octet du premier sous message – Par fonction l’autocorrélation (ACF)</a:t>
            </a:r>
          </a:p>
          <a:p>
            <a:r>
              <a:rPr lang="fr-FR" dirty="0"/>
              <a:t>Création de la matrice d’autocorrélation pour le message 9: 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5D310D-047F-BE7E-8B00-93FD4B547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" t="2763"/>
          <a:stretch/>
        </p:blipFill>
        <p:spPr>
          <a:xfrm>
            <a:off x="518160" y="3918365"/>
            <a:ext cx="3269126" cy="26380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4D572DD-253B-6D91-2367-E36AF0F3D4B6}"/>
              </a:ext>
            </a:extLst>
          </p:cNvPr>
          <p:cNvCxnSpPr>
            <a:cxnSpLocks/>
          </p:cNvCxnSpPr>
          <p:nvPr/>
        </p:nvCxnSpPr>
        <p:spPr>
          <a:xfrm flipV="1">
            <a:off x="3961196" y="4029559"/>
            <a:ext cx="0" cy="27458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774CEA93-E9F9-42A5-8B48-DE8C2CA6D5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8" t="43900" r="37528" b="47368"/>
          <a:stretch/>
        </p:blipFill>
        <p:spPr>
          <a:xfrm>
            <a:off x="548640" y="2963449"/>
            <a:ext cx="10850880" cy="74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F03D150-E488-652F-196E-3E8C89E65920}"/>
              </a:ext>
            </a:extLst>
          </p:cNvPr>
          <p:cNvSpPr txBox="1"/>
          <p:nvPr/>
        </p:nvSpPr>
        <p:spPr>
          <a:xfrm>
            <a:off x="5384800" y="3149869"/>
            <a:ext cx="182880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63AE2F-719C-7121-66C1-562C6C66D204}"/>
              </a:ext>
            </a:extLst>
          </p:cNvPr>
          <p:cNvSpPr txBox="1"/>
          <p:nvPr/>
        </p:nvSpPr>
        <p:spPr>
          <a:xfrm>
            <a:off x="5095910" y="3714133"/>
            <a:ext cx="81721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b</a:t>
            </a:r>
            <a:r>
              <a:rPr lang="fr-FR" baseline="-25000" dirty="0" err="1"/>
              <a:t>x</a:t>
            </a:r>
            <a:r>
              <a:rPr lang="fr-FR" dirty="0"/>
              <a:t>= 33</a:t>
            </a:r>
            <a:endParaRPr lang="fr-FR" baseline="-25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AE7F646-4975-DCCE-B556-2BC3D3431D1F}"/>
              </a:ext>
            </a:extLst>
          </p:cNvPr>
          <p:cNvSpPr txBox="1"/>
          <p:nvPr/>
        </p:nvSpPr>
        <p:spPr>
          <a:xfrm>
            <a:off x="961410" y="4448795"/>
            <a:ext cx="542270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baseline="-25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13E9C36-BD67-5C2E-E9A7-3B742F5C575C}"/>
              </a:ext>
            </a:extLst>
          </p:cNvPr>
          <p:cNvSpPr txBox="1"/>
          <p:nvPr/>
        </p:nvSpPr>
        <p:spPr>
          <a:xfrm>
            <a:off x="9634524" y="3399945"/>
            <a:ext cx="27113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1FEF216-F194-AC0F-9BCE-556BFB0D480A}"/>
              </a:ext>
            </a:extLst>
          </p:cNvPr>
          <p:cNvSpPr txBox="1"/>
          <p:nvPr/>
        </p:nvSpPr>
        <p:spPr>
          <a:xfrm>
            <a:off x="9361486" y="3740600"/>
            <a:ext cx="81721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b</a:t>
            </a:r>
            <a:r>
              <a:rPr lang="fr-FR" baseline="-25000" dirty="0" err="1"/>
              <a:t>x</a:t>
            </a:r>
            <a:r>
              <a:rPr lang="fr-FR" dirty="0"/>
              <a:t>= 81</a:t>
            </a:r>
            <a:endParaRPr lang="fr-FR" baseline="-25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C268451-BED4-B2CE-9FE0-FAFA05070E12}"/>
              </a:ext>
            </a:extLst>
          </p:cNvPr>
          <p:cNvSpPr txBox="1"/>
          <p:nvPr/>
        </p:nvSpPr>
        <p:spPr>
          <a:xfrm>
            <a:off x="9979964" y="3415333"/>
            <a:ext cx="1974566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02 06 51 e2 80 22 07 00 02 03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32BDD4DA-8EFE-88A9-ECEB-755EA3005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127" y="4707347"/>
            <a:ext cx="4601186" cy="766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7804A58-34ED-7FD1-8454-F4FB13E90544}"/>
              </a:ext>
            </a:extLst>
          </p:cNvPr>
          <p:cNvSpPr txBox="1"/>
          <p:nvPr/>
        </p:nvSpPr>
        <p:spPr>
          <a:xfrm>
            <a:off x="4841127" y="4323357"/>
            <a:ext cx="424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Équations: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8064949-ED40-FCC3-7E3D-091E19A47E69}"/>
              </a:ext>
            </a:extLst>
          </p:cNvPr>
          <p:cNvSpPr txBox="1"/>
          <p:nvPr/>
        </p:nvSpPr>
        <p:spPr>
          <a:xfrm>
            <a:off x="419998" y="6526212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6: </a:t>
            </a:r>
            <a:r>
              <a:rPr lang="fr-FR" sz="1400" i="1" dirty="0" err="1"/>
              <a:t>acf</a:t>
            </a:r>
            <a:r>
              <a:rPr lang="fr-FR" sz="1400" i="1" dirty="0"/>
              <a:t> matrix (article)</a:t>
            </a:r>
          </a:p>
        </p:txBody>
      </p:sp>
    </p:spTree>
    <p:extLst>
      <p:ext uri="{BB962C8B-B14F-4D97-AF65-F5344CB8AC3E}">
        <p14:creationId xmlns:p14="http://schemas.microsoft.com/office/powerpoint/2010/main" val="379763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22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5517A-49C5-4D1E-2C6D-DA8106991FFC}"/>
              </a:ext>
            </a:extLst>
          </p:cNvPr>
          <p:cNvSpPr txBox="1">
            <a:spLocks/>
          </p:cNvSpPr>
          <p:nvPr/>
        </p:nvSpPr>
        <p:spPr>
          <a:xfrm>
            <a:off x="890290" y="1619388"/>
            <a:ext cx="10722590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2.2 Trouver la position du premier octet du premier sous message – Par fonction l’autocorrélation (ACF)</a:t>
            </a:r>
          </a:p>
          <a:p>
            <a:r>
              <a:rPr lang="fr-FR" dirty="0"/>
              <a:t>Création de la matrice d’autocorrélation pour le message 9: 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5D310D-047F-BE7E-8B00-93FD4B547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" t="2763"/>
          <a:stretch/>
        </p:blipFill>
        <p:spPr>
          <a:xfrm>
            <a:off x="467945" y="3907829"/>
            <a:ext cx="3269126" cy="26380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4D572DD-253B-6D91-2367-E36AF0F3D4B6}"/>
              </a:ext>
            </a:extLst>
          </p:cNvPr>
          <p:cNvCxnSpPr>
            <a:cxnSpLocks/>
          </p:cNvCxnSpPr>
          <p:nvPr/>
        </p:nvCxnSpPr>
        <p:spPr>
          <a:xfrm flipV="1">
            <a:off x="3961196" y="4029559"/>
            <a:ext cx="0" cy="27458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774CEA93-E9F9-42A5-8B48-DE8C2CA6D5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8" t="43900" r="37528" b="47368"/>
          <a:stretch/>
        </p:blipFill>
        <p:spPr>
          <a:xfrm>
            <a:off x="548640" y="2963449"/>
            <a:ext cx="10850880" cy="74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F03D150-E488-652F-196E-3E8C89E65920}"/>
              </a:ext>
            </a:extLst>
          </p:cNvPr>
          <p:cNvSpPr txBox="1"/>
          <p:nvPr/>
        </p:nvSpPr>
        <p:spPr>
          <a:xfrm>
            <a:off x="5384800" y="3149869"/>
            <a:ext cx="182880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13E9C36-BD67-5C2E-E9A7-3B742F5C575C}"/>
              </a:ext>
            </a:extLst>
          </p:cNvPr>
          <p:cNvSpPr txBox="1"/>
          <p:nvPr/>
        </p:nvSpPr>
        <p:spPr>
          <a:xfrm>
            <a:off x="9634524" y="3399945"/>
            <a:ext cx="27113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baseline="-25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C268451-BED4-B2CE-9FE0-FAFA05070E12}"/>
              </a:ext>
            </a:extLst>
          </p:cNvPr>
          <p:cNvSpPr txBox="1"/>
          <p:nvPr/>
        </p:nvSpPr>
        <p:spPr>
          <a:xfrm>
            <a:off x="9979964" y="3415333"/>
            <a:ext cx="1974566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02 06 51 e2 80 22 07 00 02 03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49276D3-0612-8196-D4B2-15CD7665F164}"/>
              </a:ext>
            </a:extLst>
          </p:cNvPr>
          <p:cNvCxnSpPr>
            <a:cxnSpLocks/>
          </p:cNvCxnSpPr>
          <p:nvPr/>
        </p:nvCxnSpPr>
        <p:spPr>
          <a:xfrm flipV="1">
            <a:off x="8035356" y="3975653"/>
            <a:ext cx="0" cy="27458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9723D227-D77E-EB31-8945-D39DC29E62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47" r="3338"/>
          <a:stretch/>
        </p:blipFill>
        <p:spPr>
          <a:xfrm>
            <a:off x="4078721" y="4270529"/>
            <a:ext cx="3839111" cy="1558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5139803-32D2-BCE3-ADFB-0273A4DA0C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26"/>
          <a:stretch/>
        </p:blipFill>
        <p:spPr>
          <a:xfrm>
            <a:off x="8220172" y="4265612"/>
            <a:ext cx="3636075" cy="1544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10D1DD2-FC80-E835-F929-25B991686CF6}"/>
              </a:ext>
            </a:extLst>
          </p:cNvPr>
          <p:cNvSpPr txBox="1"/>
          <p:nvPr/>
        </p:nvSpPr>
        <p:spPr>
          <a:xfrm>
            <a:off x="4291570" y="5892581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7: </a:t>
            </a:r>
            <a:r>
              <a:rPr lang="fr-FR" sz="1400" i="1" dirty="0" err="1"/>
              <a:t>acf</a:t>
            </a:r>
            <a:r>
              <a:rPr lang="fr-FR" sz="1400" i="1" dirty="0"/>
              <a:t> matrix </a:t>
            </a:r>
            <a:r>
              <a:rPr lang="fr-FR" sz="1400" b="1" i="1" dirty="0">
                <a:solidFill>
                  <a:srgbClr val="FF0000"/>
                </a:solidFill>
              </a:rPr>
              <a:t>avec</a:t>
            </a:r>
            <a:r>
              <a:rPr lang="fr-FR" sz="1400" i="1" dirty="0"/>
              <a:t> </a:t>
            </a:r>
            <a:r>
              <a:rPr lang="fr-FR" sz="1400" b="1" i="1" dirty="0">
                <a:solidFill>
                  <a:srgbClr val="FF0000"/>
                </a:solidFill>
              </a:rPr>
              <a:t>fenêtres glissantes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AE55A7E-3559-CED3-2271-53DD71B94DDF}"/>
              </a:ext>
            </a:extLst>
          </p:cNvPr>
          <p:cNvSpPr txBox="1"/>
          <p:nvPr/>
        </p:nvSpPr>
        <p:spPr>
          <a:xfrm>
            <a:off x="8297454" y="5892581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8: </a:t>
            </a:r>
            <a:r>
              <a:rPr lang="fr-FR" sz="1400" i="1" dirty="0" err="1"/>
              <a:t>acf</a:t>
            </a:r>
            <a:r>
              <a:rPr lang="fr-FR" sz="1400" i="1" dirty="0"/>
              <a:t> matrix </a:t>
            </a:r>
            <a:r>
              <a:rPr lang="fr-FR" sz="1400" b="1" i="1" dirty="0">
                <a:solidFill>
                  <a:srgbClr val="FF0000"/>
                </a:solidFill>
              </a:rPr>
              <a:t>sans fenêtres glissantes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45BE9-725C-DFB7-A597-DFB59FF59289}"/>
              </a:ext>
            </a:extLst>
          </p:cNvPr>
          <p:cNvSpPr txBox="1"/>
          <p:nvPr/>
        </p:nvSpPr>
        <p:spPr>
          <a:xfrm>
            <a:off x="419998" y="6526212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6: </a:t>
            </a:r>
            <a:r>
              <a:rPr lang="fr-FR" sz="1400" i="1" dirty="0" err="1"/>
              <a:t>acf</a:t>
            </a:r>
            <a:r>
              <a:rPr lang="fr-FR" sz="1400" i="1" dirty="0"/>
              <a:t> matrix (article)</a:t>
            </a:r>
          </a:p>
        </p:txBody>
      </p:sp>
    </p:spTree>
    <p:extLst>
      <p:ext uri="{BB962C8B-B14F-4D97-AF65-F5344CB8AC3E}">
        <p14:creationId xmlns:p14="http://schemas.microsoft.com/office/powerpoint/2010/main" val="144418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23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5517A-49C5-4D1E-2C6D-DA8106991FFC}"/>
              </a:ext>
            </a:extLst>
          </p:cNvPr>
          <p:cNvSpPr txBox="1">
            <a:spLocks/>
          </p:cNvSpPr>
          <p:nvPr/>
        </p:nvSpPr>
        <p:spPr>
          <a:xfrm>
            <a:off x="890290" y="1619388"/>
            <a:ext cx="10722590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2.2 Trouver la position du premier octet du premier sous message – Par fonction l’autocorrélation (ACF)</a:t>
            </a:r>
          </a:p>
          <a:p>
            <a:r>
              <a:rPr lang="fr-FR" dirty="0"/>
              <a:t>Création de la matrice d’autocorrélation pour le message 9: 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5D310D-047F-BE7E-8B00-93FD4B547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" t="2763"/>
          <a:stretch/>
        </p:blipFill>
        <p:spPr>
          <a:xfrm>
            <a:off x="467945" y="3907829"/>
            <a:ext cx="3269126" cy="26380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4D572DD-253B-6D91-2367-E36AF0F3D4B6}"/>
              </a:ext>
            </a:extLst>
          </p:cNvPr>
          <p:cNvCxnSpPr>
            <a:cxnSpLocks/>
          </p:cNvCxnSpPr>
          <p:nvPr/>
        </p:nvCxnSpPr>
        <p:spPr>
          <a:xfrm flipV="1">
            <a:off x="3961196" y="4029559"/>
            <a:ext cx="0" cy="27458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774CEA93-E9F9-42A5-8B48-DE8C2CA6D5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8" t="43900" r="37528" b="47368"/>
          <a:stretch/>
        </p:blipFill>
        <p:spPr>
          <a:xfrm>
            <a:off x="548640" y="2963449"/>
            <a:ext cx="10850880" cy="74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F03D150-E488-652F-196E-3E8C89E65920}"/>
              </a:ext>
            </a:extLst>
          </p:cNvPr>
          <p:cNvSpPr txBox="1"/>
          <p:nvPr/>
        </p:nvSpPr>
        <p:spPr>
          <a:xfrm>
            <a:off x="5384800" y="3149869"/>
            <a:ext cx="182880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13E9C36-BD67-5C2E-E9A7-3B742F5C575C}"/>
              </a:ext>
            </a:extLst>
          </p:cNvPr>
          <p:cNvSpPr txBox="1"/>
          <p:nvPr/>
        </p:nvSpPr>
        <p:spPr>
          <a:xfrm>
            <a:off x="9634524" y="3399945"/>
            <a:ext cx="27113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baseline="-25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C268451-BED4-B2CE-9FE0-FAFA05070E12}"/>
              </a:ext>
            </a:extLst>
          </p:cNvPr>
          <p:cNvSpPr txBox="1"/>
          <p:nvPr/>
        </p:nvSpPr>
        <p:spPr>
          <a:xfrm>
            <a:off x="9979964" y="3415333"/>
            <a:ext cx="1974566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02 06 51 e2 80 22 07 00 02 03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0D1DD2-FC80-E835-F929-25B991686CF6}"/>
              </a:ext>
            </a:extLst>
          </p:cNvPr>
          <p:cNvSpPr txBox="1"/>
          <p:nvPr/>
        </p:nvSpPr>
        <p:spPr>
          <a:xfrm>
            <a:off x="4291570" y="6518404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9: </a:t>
            </a:r>
            <a:r>
              <a:rPr lang="fr-FR" sz="1400" i="1" dirty="0" err="1"/>
              <a:t>acf</a:t>
            </a:r>
            <a:r>
              <a:rPr lang="fr-FR" sz="1400" i="1" dirty="0"/>
              <a:t> matrix </a:t>
            </a:r>
            <a:r>
              <a:rPr lang="fr-FR" sz="1400" b="1" i="1" dirty="0">
                <a:solidFill>
                  <a:srgbClr val="FF0000"/>
                </a:solidFill>
              </a:rPr>
              <a:t>avec</a:t>
            </a:r>
            <a:r>
              <a:rPr lang="fr-FR" sz="1400" i="1" dirty="0"/>
              <a:t> </a:t>
            </a:r>
            <a:r>
              <a:rPr lang="fr-FR" sz="1400" b="1" i="1" dirty="0">
                <a:solidFill>
                  <a:srgbClr val="FF0000"/>
                </a:solidFill>
              </a:rPr>
              <a:t>fenêtres glissantes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45BE9-725C-DFB7-A597-DFB59FF59289}"/>
              </a:ext>
            </a:extLst>
          </p:cNvPr>
          <p:cNvSpPr txBox="1"/>
          <p:nvPr/>
        </p:nvSpPr>
        <p:spPr>
          <a:xfrm>
            <a:off x="419998" y="6526212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6: </a:t>
            </a:r>
            <a:r>
              <a:rPr lang="fr-FR" sz="1400" i="1" dirty="0" err="1"/>
              <a:t>acf</a:t>
            </a:r>
            <a:r>
              <a:rPr lang="fr-FR" sz="1400" i="1" dirty="0"/>
              <a:t> matrix (article)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8B8510-5D6A-7BE8-69E8-76C363CDB2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29" r="2157"/>
          <a:stretch/>
        </p:blipFill>
        <p:spPr>
          <a:xfrm>
            <a:off x="4527757" y="3955194"/>
            <a:ext cx="3005593" cy="25821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EC8AC2F-9029-F83B-EE4A-7470121B1221}"/>
              </a:ext>
            </a:extLst>
          </p:cNvPr>
          <p:cNvSpPr txBox="1"/>
          <p:nvPr/>
        </p:nvSpPr>
        <p:spPr>
          <a:xfrm>
            <a:off x="8186067" y="4157505"/>
            <a:ext cx="3701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Remarques: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Résultat différent</a:t>
            </a:r>
            <a:r>
              <a:rPr lang="fr-FR" altLang="fr-FR" sz="1600" dirty="0"/>
              <a:t> </a:t>
            </a:r>
            <a:r>
              <a:rPr lang="fr-FR" altLang="fr-FR" sz="1600" dirty="0">
                <a:sym typeface="Wingdings" panose="05000000000000000000" pitchFamily="2" charset="2"/>
              </a:rPr>
              <a:t> (81,81)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Seulement la position du dernier octet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Même ODG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0A9814-597B-088A-5494-0114D1AE8B2E}"/>
              </a:ext>
            </a:extLst>
          </p:cNvPr>
          <p:cNvSpPr txBox="1"/>
          <p:nvPr/>
        </p:nvSpPr>
        <p:spPr>
          <a:xfrm>
            <a:off x="947440" y="4409589"/>
            <a:ext cx="48131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520041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24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5517A-49C5-4D1E-2C6D-DA8106991FFC}"/>
              </a:ext>
            </a:extLst>
          </p:cNvPr>
          <p:cNvSpPr txBox="1">
            <a:spLocks/>
          </p:cNvSpPr>
          <p:nvPr/>
        </p:nvSpPr>
        <p:spPr>
          <a:xfrm>
            <a:off x="890290" y="1619388"/>
            <a:ext cx="10722590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2.2 Trouver la position du premier octet du premier sous message – Par fonction l’autocorrélation (ACF)</a:t>
            </a:r>
          </a:p>
          <a:p>
            <a:r>
              <a:rPr lang="fr-FR" dirty="0"/>
              <a:t>Création de la matrice d’autocorrélation pour le message 9: 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5D310D-047F-BE7E-8B00-93FD4B547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" t="2763"/>
          <a:stretch/>
        </p:blipFill>
        <p:spPr>
          <a:xfrm>
            <a:off x="467945" y="3907829"/>
            <a:ext cx="3269126" cy="26380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4D572DD-253B-6D91-2367-E36AF0F3D4B6}"/>
              </a:ext>
            </a:extLst>
          </p:cNvPr>
          <p:cNvCxnSpPr>
            <a:cxnSpLocks/>
          </p:cNvCxnSpPr>
          <p:nvPr/>
        </p:nvCxnSpPr>
        <p:spPr>
          <a:xfrm flipV="1">
            <a:off x="3961196" y="4029559"/>
            <a:ext cx="0" cy="27458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774CEA93-E9F9-42A5-8B48-DE8C2CA6D5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8" t="43900" r="37528" b="47368"/>
          <a:stretch/>
        </p:blipFill>
        <p:spPr>
          <a:xfrm>
            <a:off x="548640" y="2963449"/>
            <a:ext cx="10850880" cy="74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F03D150-E488-652F-196E-3E8C89E65920}"/>
              </a:ext>
            </a:extLst>
          </p:cNvPr>
          <p:cNvSpPr txBox="1"/>
          <p:nvPr/>
        </p:nvSpPr>
        <p:spPr>
          <a:xfrm>
            <a:off x="5384800" y="3149869"/>
            <a:ext cx="182880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13E9C36-BD67-5C2E-E9A7-3B742F5C575C}"/>
              </a:ext>
            </a:extLst>
          </p:cNvPr>
          <p:cNvSpPr txBox="1"/>
          <p:nvPr/>
        </p:nvSpPr>
        <p:spPr>
          <a:xfrm>
            <a:off x="9634524" y="3399945"/>
            <a:ext cx="27113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baseline="-25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C268451-BED4-B2CE-9FE0-FAFA05070E12}"/>
              </a:ext>
            </a:extLst>
          </p:cNvPr>
          <p:cNvSpPr txBox="1"/>
          <p:nvPr/>
        </p:nvSpPr>
        <p:spPr>
          <a:xfrm>
            <a:off x="9979964" y="3415333"/>
            <a:ext cx="1974566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02 06 51 e2 80 22 07 00 02 03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0D1DD2-FC80-E835-F929-25B991686CF6}"/>
              </a:ext>
            </a:extLst>
          </p:cNvPr>
          <p:cNvSpPr txBox="1"/>
          <p:nvPr/>
        </p:nvSpPr>
        <p:spPr>
          <a:xfrm>
            <a:off x="4291570" y="6518404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10: </a:t>
            </a:r>
            <a:r>
              <a:rPr lang="fr-FR" sz="1400" i="1" dirty="0" err="1"/>
              <a:t>acf</a:t>
            </a:r>
            <a:r>
              <a:rPr lang="fr-FR" sz="1400" i="1" dirty="0"/>
              <a:t> matrix </a:t>
            </a:r>
            <a:r>
              <a:rPr lang="fr-FR" sz="1400" b="1" i="1" dirty="0">
                <a:solidFill>
                  <a:srgbClr val="FF0000"/>
                </a:solidFill>
              </a:rPr>
              <a:t>avec</a:t>
            </a:r>
            <a:r>
              <a:rPr lang="fr-FR" sz="1400" i="1" dirty="0"/>
              <a:t> </a:t>
            </a:r>
            <a:r>
              <a:rPr lang="fr-FR" sz="1400" b="1" i="1" dirty="0">
                <a:solidFill>
                  <a:srgbClr val="FF0000"/>
                </a:solidFill>
              </a:rPr>
              <a:t>fenêtres glissantes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45BE9-725C-DFB7-A597-DFB59FF59289}"/>
              </a:ext>
            </a:extLst>
          </p:cNvPr>
          <p:cNvSpPr txBox="1"/>
          <p:nvPr/>
        </p:nvSpPr>
        <p:spPr>
          <a:xfrm>
            <a:off x="419998" y="6526212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6: </a:t>
            </a:r>
            <a:r>
              <a:rPr lang="fr-FR" sz="1400" i="1" dirty="0" err="1"/>
              <a:t>acf</a:t>
            </a:r>
            <a:r>
              <a:rPr lang="fr-FR" sz="1400" i="1" dirty="0"/>
              <a:t> matrix (article)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C8AC2F-9029-F83B-EE4A-7470121B1221}"/>
              </a:ext>
            </a:extLst>
          </p:cNvPr>
          <p:cNvSpPr txBox="1"/>
          <p:nvPr/>
        </p:nvSpPr>
        <p:spPr>
          <a:xfrm>
            <a:off x="8186067" y="4157505"/>
            <a:ext cx="37016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Remarques: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Résultat différent</a:t>
            </a:r>
            <a:r>
              <a:rPr lang="fr-FR" altLang="fr-FR" sz="1600" dirty="0"/>
              <a:t> </a:t>
            </a:r>
            <a:r>
              <a:rPr lang="fr-FR" altLang="fr-FR" sz="1600" dirty="0">
                <a:sym typeface="Wingdings" panose="05000000000000000000" pitchFamily="2" charset="2"/>
              </a:rPr>
              <a:t> (29,29)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Si 99%  90%  (29,78)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fr-FR" sz="1600" dirty="0">
              <a:sym typeface="Wingdings" panose="05000000000000000000" pitchFamily="2" charset="2"/>
            </a:endParaRPr>
          </a:p>
          <a:p>
            <a:r>
              <a:rPr lang="fr-FR" altLang="fr-FR" sz="1600" dirty="0">
                <a:sym typeface="Wingdings" panose="05000000000000000000" pitchFamily="2" charset="2"/>
              </a:rPr>
              <a:t> </a:t>
            </a:r>
            <a:r>
              <a:rPr lang="fr-FR" altLang="fr-FR" sz="1600" b="1" dirty="0">
                <a:solidFill>
                  <a:srgbClr val="00B0F0"/>
                </a:solidFill>
                <a:sym typeface="Wingdings" panose="05000000000000000000" pitchFamily="2" charset="2"/>
              </a:rPr>
              <a:t>Non reproductible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0A9814-597B-088A-5494-0114D1AE8B2E}"/>
              </a:ext>
            </a:extLst>
          </p:cNvPr>
          <p:cNvSpPr txBox="1"/>
          <p:nvPr/>
        </p:nvSpPr>
        <p:spPr>
          <a:xfrm>
            <a:off x="947440" y="4409589"/>
            <a:ext cx="48131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baseline="-25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2E40C5-94F3-DD61-E1D3-8CA2F0981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679" y="3933134"/>
            <a:ext cx="3051006" cy="2638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186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25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792525" y="1724163"/>
            <a:ext cx="10606947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2. Trouver la position du premier octet du premier sous message – Par l’entropie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b="1" u="sng" dirty="0"/>
          </a:p>
          <a:p>
            <a:r>
              <a:rPr lang="fr-FR" dirty="0"/>
              <a:t>Dans mon cas: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/>
              <a:t>On utilisera la fonction d’entropie pour trouver la position du première octet du sous message: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Font typeface="Goudy Old Style" panose="02020502050305020303" pitchFamily="18" charset="0"/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F142FC-B397-F1FA-8A4A-D4CEB4C1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19" y="3429000"/>
            <a:ext cx="2437432" cy="675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2908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EC8D192-9069-C43C-B3CE-F66BFE3DF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8" t="43900" r="37528" b="47368"/>
          <a:stretch/>
        </p:blipFill>
        <p:spPr>
          <a:xfrm>
            <a:off x="548593" y="2905514"/>
            <a:ext cx="10850880" cy="74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D10E07-0DF0-15D0-3B07-78FB291C8A20}"/>
              </a:ext>
            </a:extLst>
          </p:cNvPr>
          <p:cNvSpPr txBox="1"/>
          <p:nvPr/>
        </p:nvSpPr>
        <p:spPr>
          <a:xfrm>
            <a:off x="5353761" y="3098942"/>
            <a:ext cx="980364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26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792526" y="1762401"/>
            <a:ext cx="10606947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3. Récupération du Template (ou modèle) initial</a:t>
            </a:r>
            <a:endParaRPr lang="fr-FR" dirty="0"/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4C8036-228D-3C83-8972-F768600E0462}"/>
              </a:ext>
            </a:extLst>
          </p:cNvPr>
          <p:cNvSpPr txBox="1"/>
          <p:nvPr/>
        </p:nvSpPr>
        <p:spPr>
          <a:xfrm>
            <a:off x="5372455" y="3108459"/>
            <a:ext cx="206891" cy="2791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F2A0C9-14C5-53BA-3274-4E7B1D3565F7}"/>
              </a:ext>
            </a:extLst>
          </p:cNvPr>
          <p:cNvSpPr txBox="1"/>
          <p:nvPr/>
        </p:nvSpPr>
        <p:spPr>
          <a:xfrm>
            <a:off x="4636372" y="4039604"/>
            <a:ext cx="942975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2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12361F-A44F-7770-6B51-4A24971D555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107860" y="3387590"/>
            <a:ext cx="368041" cy="65201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0D274BA-7696-A752-6BB7-EDD9CE6D21B4}"/>
              </a:ext>
            </a:extLst>
          </p:cNvPr>
          <p:cNvSpPr txBox="1"/>
          <p:nvPr/>
        </p:nvSpPr>
        <p:spPr>
          <a:xfrm>
            <a:off x="6028880" y="4048627"/>
            <a:ext cx="94297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3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1F9DD5E-60A2-98A5-623D-22F6BED36354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5843943" y="3378073"/>
            <a:ext cx="656425" cy="6705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654972F-2C54-82FA-B8FC-50BA431A79C0}"/>
              </a:ext>
            </a:extLst>
          </p:cNvPr>
          <p:cNvSpPr txBox="1"/>
          <p:nvPr/>
        </p:nvSpPr>
        <p:spPr>
          <a:xfrm>
            <a:off x="7315671" y="4179231"/>
            <a:ext cx="431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Template t initial pour trouver la segmentation:</a:t>
            </a:r>
          </a:p>
        </p:txBody>
      </p:sp>
    </p:spTree>
    <p:extLst>
      <p:ext uri="{BB962C8B-B14F-4D97-AF65-F5344CB8AC3E}">
        <p14:creationId xmlns:p14="http://schemas.microsoft.com/office/powerpoint/2010/main" val="396392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B8A92E59-DE4B-BD11-8229-F24F5AD3FB39}"/>
              </a:ext>
            </a:extLst>
          </p:cNvPr>
          <p:cNvSpPr txBox="1">
            <a:spLocks/>
          </p:cNvSpPr>
          <p:nvPr/>
        </p:nvSpPr>
        <p:spPr>
          <a:xfrm>
            <a:off x="792525" y="3780859"/>
            <a:ext cx="10606947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endParaRPr lang="fr-FR" b="1" u="sng" dirty="0"/>
          </a:p>
          <a:p>
            <a:r>
              <a:rPr lang="fr-FR" dirty="0"/>
              <a:t>On utilise l’ACF: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Font typeface="Goudy Old Style" panose="02020502050305020303" pitchFamily="18" charset="0"/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C8D192-9069-C43C-B3CE-F66BFE3DF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8" t="43900" r="37528" b="47368"/>
          <a:stretch/>
        </p:blipFill>
        <p:spPr>
          <a:xfrm>
            <a:off x="548593" y="2905514"/>
            <a:ext cx="10850880" cy="74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D10E07-0DF0-15D0-3B07-78FB291C8A20}"/>
              </a:ext>
            </a:extLst>
          </p:cNvPr>
          <p:cNvSpPr txBox="1"/>
          <p:nvPr/>
        </p:nvSpPr>
        <p:spPr>
          <a:xfrm>
            <a:off x="5353761" y="3098942"/>
            <a:ext cx="980364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27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792526" y="1762401"/>
            <a:ext cx="10606947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3. Récupération du Template (ou modèle) initial</a:t>
            </a:r>
            <a:endParaRPr lang="fr-FR" dirty="0"/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0D274BA-7696-A752-6BB7-EDD9CE6D21B4}"/>
              </a:ext>
            </a:extLst>
          </p:cNvPr>
          <p:cNvSpPr txBox="1"/>
          <p:nvPr/>
        </p:nvSpPr>
        <p:spPr>
          <a:xfrm>
            <a:off x="6334125" y="2335711"/>
            <a:ext cx="94297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3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1F9DD5E-60A2-98A5-623D-22F6BED3635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843943" y="2705043"/>
            <a:ext cx="961670" cy="393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AFE38010-E460-021E-67C3-2F56F773D8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3"/>
          <a:stretch/>
        </p:blipFill>
        <p:spPr>
          <a:xfrm>
            <a:off x="3042075" y="4048627"/>
            <a:ext cx="2086708" cy="63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CCC5FE6-46E8-2C6D-94EA-2BB4CFB22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033" y="4048627"/>
            <a:ext cx="2309060" cy="624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9146CBD-7E1B-B093-429F-FCD5FDB45DAB}"/>
              </a:ext>
            </a:extLst>
          </p:cNvPr>
          <p:cNvSpPr/>
          <p:nvPr/>
        </p:nvSpPr>
        <p:spPr>
          <a:xfrm>
            <a:off x="5276850" y="4184597"/>
            <a:ext cx="567093" cy="200471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1DCBBAF-0D54-4228-79B6-A4C5C7906934}"/>
              </a:ext>
            </a:extLst>
          </p:cNvPr>
          <p:cNvSpPr txBox="1"/>
          <p:nvPr/>
        </p:nvSpPr>
        <p:spPr>
          <a:xfrm>
            <a:off x="6397969" y="4075162"/>
            <a:ext cx="980364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F984E7C-5FCB-D7D3-7721-0E365ADAE608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H="1" flipV="1">
            <a:off x="5843943" y="3378073"/>
            <a:ext cx="1044208" cy="697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F2EADA7-2474-92C8-3F07-8B89618F03CE}"/>
              </a:ext>
            </a:extLst>
          </p:cNvPr>
          <p:cNvSpPr/>
          <p:nvPr/>
        </p:nvSpPr>
        <p:spPr>
          <a:xfrm rot="5400000" flipV="1">
            <a:off x="9752881" y="3694395"/>
            <a:ext cx="427477" cy="334062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B03C04F6-E730-2198-44C2-000BBB45CC53}"/>
              </a:ext>
            </a:extLst>
          </p:cNvPr>
          <p:cNvSpPr/>
          <p:nvPr/>
        </p:nvSpPr>
        <p:spPr>
          <a:xfrm>
            <a:off x="8283093" y="4214727"/>
            <a:ext cx="567093" cy="200471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DB8D13-AC1C-C88A-CF0D-AEE215CF5FFB}"/>
              </a:ext>
            </a:extLst>
          </p:cNvPr>
          <p:cNvSpPr txBox="1"/>
          <p:nvPr/>
        </p:nvSpPr>
        <p:spPr>
          <a:xfrm>
            <a:off x="9506237" y="4188509"/>
            <a:ext cx="980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k*= 4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EB98157-89CF-DC82-6AEB-610CE6CC3FFF}"/>
              </a:ext>
            </a:extLst>
          </p:cNvPr>
          <p:cNvSpPr txBox="1"/>
          <p:nvPr/>
        </p:nvSpPr>
        <p:spPr>
          <a:xfrm>
            <a:off x="8337309" y="4403952"/>
            <a:ext cx="111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message9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E340552-DCAC-A68E-7559-6DD5E54845FF}"/>
              </a:ext>
            </a:extLst>
          </p:cNvPr>
          <p:cNvSpPr txBox="1"/>
          <p:nvPr/>
        </p:nvSpPr>
        <p:spPr>
          <a:xfrm>
            <a:off x="9996419" y="3723293"/>
            <a:ext cx="111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message9</a:t>
            </a:r>
          </a:p>
        </p:txBody>
      </p:sp>
    </p:spTree>
    <p:extLst>
      <p:ext uri="{BB962C8B-B14F-4D97-AF65-F5344CB8AC3E}">
        <p14:creationId xmlns:p14="http://schemas.microsoft.com/office/powerpoint/2010/main" val="215629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B8A92E59-DE4B-BD11-8229-F24F5AD3FB39}"/>
              </a:ext>
            </a:extLst>
          </p:cNvPr>
          <p:cNvSpPr txBox="1">
            <a:spLocks/>
          </p:cNvSpPr>
          <p:nvPr/>
        </p:nvSpPr>
        <p:spPr>
          <a:xfrm>
            <a:off x="890290" y="2392337"/>
            <a:ext cx="10606947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endParaRPr lang="fr-FR" b="1" u="sng" dirty="0"/>
          </a:p>
          <a:p>
            <a:r>
              <a:rPr lang="fr-FR" dirty="0"/>
              <a:t>On utilise l’ACF: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Font typeface="Goudy Old Style" panose="02020502050305020303" pitchFamily="18" charset="0"/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28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792526" y="1762401"/>
            <a:ext cx="10606947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3. Récupération du Template (ou modèle) initial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E38010-E460-021E-67C3-2F56F773D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3"/>
          <a:stretch/>
        </p:blipFill>
        <p:spPr>
          <a:xfrm>
            <a:off x="3139840" y="2660105"/>
            <a:ext cx="2086708" cy="63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CCC5FE6-46E8-2C6D-94EA-2BB4CFB22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798" y="2660105"/>
            <a:ext cx="2309060" cy="624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9146CBD-7E1B-B093-429F-FCD5FDB45DAB}"/>
              </a:ext>
            </a:extLst>
          </p:cNvPr>
          <p:cNvSpPr/>
          <p:nvPr/>
        </p:nvSpPr>
        <p:spPr>
          <a:xfrm>
            <a:off x="5374615" y="2796075"/>
            <a:ext cx="567093" cy="200471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1DCBBAF-0D54-4228-79B6-A4C5C7906934}"/>
              </a:ext>
            </a:extLst>
          </p:cNvPr>
          <p:cNvSpPr txBox="1"/>
          <p:nvPr/>
        </p:nvSpPr>
        <p:spPr>
          <a:xfrm>
            <a:off x="6495734" y="2686640"/>
            <a:ext cx="980364" cy="2791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B03C04F6-E730-2198-44C2-000BBB45CC53}"/>
              </a:ext>
            </a:extLst>
          </p:cNvPr>
          <p:cNvSpPr/>
          <p:nvPr/>
        </p:nvSpPr>
        <p:spPr>
          <a:xfrm>
            <a:off x="8380858" y="2796075"/>
            <a:ext cx="845250" cy="230601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DB8D13-AC1C-C88A-CF0D-AEE215CF5FFB}"/>
              </a:ext>
            </a:extLst>
          </p:cNvPr>
          <p:cNvSpPr txBox="1"/>
          <p:nvPr/>
        </p:nvSpPr>
        <p:spPr>
          <a:xfrm>
            <a:off x="9362529" y="2742049"/>
            <a:ext cx="980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k*= 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4A3FB0-3B14-1992-7ACF-4375A51CE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23" y="3756355"/>
            <a:ext cx="3482398" cy="2546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BF6B3F-3CB2-2DC8-0E71-DF7DCEBF5134}"/>
              </a:ext>
            </a:extLst>
          </p:cNvPr>
          <p:cNvSpPr txBox="1"/>
          <p:nvPr/>
        </p:nvSpPr>
        <p:spPr>
          <a:xfrm>
            <a:off x="4220951" y="3927888"/>
            <a:ext cx="37016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Hypothèses omises: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fixe à 0 les valeurs d’ACF &gt;=1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On prend en compte que la moitié des valeurs (symétrie)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Ça expliquerait pourquoi sur l’article seulement la moitié des valeurs sont représentées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BB5423-1F3F-6F9A-E6C5-589F01141B26}"/>
              </a:ext>
            </a:extLst>
          </p:cNvPr>
          <p:cNvSpPr txBox="1"/>
          <p:nvPr/>
        </p:nvSpPr>
        <p:spPr>
          <a:xfrm>
            <a:off x="8266979" y="3014815"/>
            <a:ext cx="111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message9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80D0536-3EFC-F9F2-BEA6-4B9A84EEBAF1}"/>
              </a:ext>
            </a:extLst>
          </p:cNvPr>
          <p:cNvSpPr txBox="1"/>
          <p:nvPr/>
        </p:nvSpPr>
        <p:spPr>
          <a:xfrm>
            <a:off x="437023" y="6356350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11.1: ACF(k) pour le message 9</a:t>
            </a:r>
          </a:p>
        </p:txBody>
      </p:sp>
    </p:spTree>
    <p:extLst>
      <p:ext uri="{BB962C8B-B14F-4D97-AF65-F5344CB8AC3E}">
        <p14:creationId xmlns:p14="http://schemas.microsoft.com/office/powerpoint/2010/main" val="178776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B8A92E59-DE4B-BD11-8229-F24F5AD3FB39}"/>
              </a:ext>
            </a:extLst>
          </p:cNvPr>
          <p:cNvSpPr txBox="1">
            <a:spLocks/>
          </p:cNvSpPr>
          <p:nvPr/>
        </p:nvSpPr>
        <p:spPr>
          <a:xfrm>
            <a:off x="890290" y="2392337"/>
            <a:ext cx="10606947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endParaRPr lang="fr-FR" b="1" u="sng" dirty="0"/>
          </a:p>
          <a:p>
            <a:r>
              <a:rPr lang="fr-FR" dirty="0"/>
              <a:t>On utilise l’ACF: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Font typeface="Goudy Old Style" panose="02020502050305020303" pitchFamily="18" charset="0"/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29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792526" y="1762401"/>
            <a:ext cx="10606947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3. Récupération du Template (ou modèle) initial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E38010-E460-021E-67C3-2F56F773D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3"/>
          <a:stretch/>
        </p:blipFill>
        <p:spPr>
          <a:xfrm>
            <a:off x="3139840" y="2660105"/>
            <a:ext cx="2086708" cy="63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CCC5FE6-46E8-2C6D-94EA-2BB4CFB22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798" y="2660105"/>
            <a:ext cx="2309060" cy="624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9146CBD-7E1B-B093-429F-FCD5FDB45DAB}"/>
              </a:ext>
            </a:extLst>
          </p:cNvPr>
          <p:cNvSpPr/>
          <p:nvPr/>
        </p:nvSpPr>
        <p:spPr>
          <a:xfrm>
            <a:off x="5374615" y="2796075"/>
            <a:ext cx="567093" cy="200471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1DCBBAF-0D54-4228-79B6-A4C5C7906934}"/>
              </a:ext>
            </a:extLst>
          </p:cNvPr>
          <p:cNvSpPr txBox="1"/>
          <p:nvPr/>
        </p:nvSpPr>
        <p:spPr>
          <a:xfrm>
            <a:off x="6495734" y="2686640"/>
            <a:ext cx="980364" cy="2791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B03C04F6-E730-2198-44C2-000BBB45CC53}"/>
              </a:ext>
            </a:extLst>
          </p:cNvPr>
          <p:cNvSpPr/>
          <p:nvPr/>
        </p:nvSpPr>
        <p:spPr>
          <a:xfrm>
            <a:off x="8380858" y="2796075"/>
            <a:ext cx="845250" cy="230601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DB8D13-AC1C-C88A-CF0D-AEE215CF5FFB}"/>
              </a:ext>
            </a:extLst>
          </p:cNvPr>
          <p:cNvSpPr txBox="1"/>
          <p:nvPr/>
        </p:nvSpPr>
        <p:spPr>
          <a:xfrm>
            <a:off x="9362529" y="2742049"/>
            <a:ext cx="980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k*= 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4A3FB0-3B14-1992-7ACF-4375A51CE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23" y="3756355"/>
            <a:ext cx="3482398" cy="2546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BE0CB5A-8657-4B47-4199-12878267F138}"/>
              </a:ext>
            </a:extLst>
          </p:cNvPr>
          <p:cNvSpPr txBox="1"/>
          <p:nvPr/>
        </p:nvSpPr>
        <p:spPr>
          <a:xfrm>
            <a:off x="437023" y="6356350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11.1: ACF(k) pour le message 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BF6B3F-3CB2-2DC8-0E71-DF7DCEBF5134}"/>
              </a:ext>
            </a:extLst>
          </p:cNvPr>
          <p:cNvSpPr txBox="1"/>
          <p:nvPr/>
        </p:nvSpPr>
        <p:spPr>
          <a:xfrm>
            <a:off x="4111668" y="3796000"/>
            <a:ext cx="37016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Hypothèses omises: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fixe à 0 les valeurs d’ACF &gt;=1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On prend en compte que la moitié des valeurs (symétrie)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Ça expliquerait pourquoi sur l’article seulement la moitié des valeurs sont représentées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BB5423-1F3F-6F9A-E6C5-589F01141B26}"/>
              </a:ext>
            </a:extLst>
          </p:cNvPr>
          <p:cNvSpPr txBox="1"/>
          <p:nvPr/>
        </p:nvSpPr>
        <p:spPr>
          <a:xfrm>
            <a:off x="8266979" y="3014815"/>
            <a:ext cx="111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message9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D8468F-1511-A6F9-3931-BCA9529AD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356" y="3742143"/>
            <a:ext cx="3571887" cy="2614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4030432-A0E8-BF2D-DAA0-5FB803FE9D47}"/>
              </a:ext>
            </a:extLst>
          </p:cNvPr>
          <p:cNvSpPr txBox="1"/>
          <p:nvPr/>
        </p:nvSpPr>
        <p:spPr>
          <a:xfrm>
            <a:off x="7972789" y="6356350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11.2: ACF(k) pour le message 9 </a:t>
            </a:r>
          </a:p>
        </p:txBody>
      </p:sp>
    </p:spTree>
    <p:extLst>
      <p:ext uri="{BB962C8B-B14F-4D97-AF65-F5344CB8AC3E}">
        <p14:creationId xmlns:p14="http://schemas.microsoft.com/office/powerpoint/2010/main" val="302874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I. Contexte &amp;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E4600-6E56-1A9E-D0D1-F6719BAB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88" y="1669708"/>
            <a:ext cx="10606947" cy="2419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u="sng" dirty="0"/>
              <a:t>Constat</a:t>
            </a:r>
            <a:endParaRPr lang="fr-FR" u="sng" dirty="0"/>
          </a:p>
          <a:p>
            <a:r>
              <a:rPr lang="fr-FR" dirty="0"/>
              <a:t>PRE (Protocol Reverse Engineering)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/>
              <a:t>Retrouver les formats des protocoles de communication inconnues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B6D2F-9C3D-4858-8115-F81E6A9D2EBB}"/>
              </a:ext>
            </a:extLst>
          </p:cNvPr>
          <p:cNvSpPr/>
          <p:nvPr/>
        </p:nvSpPr>
        <p:spPr>
          <a:xfrm>
            <a:off x="694765" y="3716287"/>
            <a:ext cx="2463502" cy="199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Dispositif 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792CA-4781-A80E-D488-4EC80C2D4131}"/>
              </a:ext>
            </a:extLst>
          </p:cNvPr>
          <p:cNvSpPr/>
          <p:nvPr/>
        </p:nvSpPr>
        <p:spPr>
          <a:xfrm>
            <a:off x="8585317" y="3716069"/>
            <a:ext cx="2463502" cy="199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Dispositif 2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888ECE2-F4E2-E0BE-E251-7B0973F03020}"/>
              </a:ext>
            </a:extLst>
          </p:cNvPr>
          <p:cNvSpPr/>
          <p:nvPr/>
        </p:nvSpPr>
        <p:spPr>
          <a:xfrm>
            <a:off x="3312576" y="3854964"/>
            <a:ext cx="5084680" cy="696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B64F2-E055-F662-EA45-0FB5F8724A52}"/>
              </a:ext>
            </a:extLst>
          </p:cNvPr>
          <p:cNvSpPr/>
          <p:nvPr/>
        </p:nvSpPr>
        <p:spPr>
          <a:xfrm>
            <a:off x="3374444" y="4048368"/>
            <a:ext cx="1175495" cy="318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07 00 07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D6256C-35D0-F744-3BF2-0E60AF22C790}"/>
              </a:ext>
            </a:extLst>
          </p:cNvPr>
          <p:cNvSpPr/>
          <p:nvPr/>
        </p:nvSpPr>
        <p:spPr>
          <a:xfrm>
            <a:off x="4721124" y="4048368"/>
            <a:ext cx="1175495" cy="318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02 01 00 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55198-57D7-0618-5067-4FC8F40A1E49}"/>
              </a:ext>
            </a:extLst>
          </p:cNvPr>
          <p:cNvSpPr/>
          <p:nvPr/>
        </p:nvSpPr>
        <p:spPr>
          <a:xfrm>
            <a:off x="6858753" y="4053474"/>
            <a:ext cx="1175495" cy="318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00 0c 00 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F8966D-A814-C68C-49E3-D562B56677C6}"/>
              </a:ext>
            </a:extLst>
          </p:cNvPr>
          <p:cNvSpPr/>
          <p:nvPr/>
        </p:nvSpPr>
        <p:spPr>
          <a:xfrm>
            <a:off x="6006627" y="4097417"/>
            <a:ext cx="142991" cy="17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C216D4-1009-FD1A-7DE6-E96577FD6D51}"/>
              </a:ext>
            </a:extLst>
          </p:cNvPr>
          <p:cNvSpPr/>
          <p:nvPr/>
        </p:nvSpPr>
        <p:spPr>
          <a:xfrm>
            <a:off x="6202644" y="4105080"/>
            <a:ext cx="142991" cy="17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435590-DA58-6E9D-EE53-7E6D4FE61935}"/>
              </a:ext>
            </a:extLst>
          </p:cNvPr>
          <p:cNvSpPr/>
          <p:nvPr/>
        </p:nvSpPr>
        <p:spPr>
          <a:xfrm>
            <a:off x="6432690" y="4105080"/>
            <a:ext cx="142991" cy="17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7E7EDAA0-CB29-D924-6D71-AD98635CEDBE}"/>
              </a:ext>
            </a:extLst>
          </p:cNvPr>
          <p:cNvSpPr/>
          <p:nvPr/>
        </p:nvSpPr>
        <p:spPr>
          <a:xfrm rot="10800000">
            <a:off x="3192253" y="4784763"/>
            <a:ext cx="5084680" cy="696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6D64A7-4860-AB40-B521-927258738F72}"/>
              </a:ext>
            </a:extLst>
          </p:cNvPr>
          <p:cNvSpPr/>
          <p:nvPr/>
        </p:nvSpPr>
        <p:spPr>
          <a:xfrm>
            <a:off x="6942313" y="4973996"/>
            <a:ext cx="1175495" cy="318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02 22 11 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7A2BFD-46E4-F755-9261-5E6B0247BF21}"/>
              </a:ext>
            </a:extLst>
          </p:cNvPr>
          <p:cNvSpPr/>
          <p:nvPr/>
        </p:nvSpPr>
        <p:spPr>
          <a:xfrm>
            <a:off x="4883931" y="4973996"/>
            <a:ext cx="1175495" cy="318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effectLst/>
              </a:rPr>
              <a:t>ff</a:t>
            </a:r>
            <a:r>
              <a:rPr lang="fr-FR" dirty="0">
                <a:effectLst/>
              </a:rPr>
              <a:t> 09 00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1B961B-B54D-35BC-E097-33F4BA158650}"/>
              </a:ext>
            </a:extLst>
          </p:cNvPr>
          <p:cNvSpPr/>
          <p:nvPr/>
        </p:nvSpPr>
        <p:spPr>
          <a:xfrm>
            <a:off x="3615534" y="4986028"/>
            <a:ext cx="1175495" cy="318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34 00 01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DB440E-DA42-9F08-B5E8-15A663CA6582}"/>
              </a:ext>
            </a:extLst>
          </p:cNvPr>
          <p:cNvSpPr/>
          <p:nvPr/>
        </p:nvSpPr>
        <p:spPr>
          <a:xfrm>
            <a:off x="6202644" y="4998518"/>
            <a:ext cx="142991" cy="17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25689-93D5-89E7-814A-072090A3A6F9}"/>
              </a:ext>
            </a:extLst>
          </p:cNvPr>
          <p:cNvSpPr/>
          <p:nvPr/>
        </p:nvSpPr>
        <p:spPr>
          <a:xfrm>
            <a:off x="6398661" y="5006181"/>
            <a:ext cx="142991" cy="17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DCBF7E-B1CD-0374-623C-FEB60613B074}"/>
              </a:ext>
            </a:extLst>
          </p:cNvPr>
          <p:cNvSpPr/>
          <p:nvPr/>
        </p:nvSpPr>
        <p:spPr>
          <a:xfrm>
            <a:off x="6628707" y="5006181"/>
            <a:ext cx="142991" cy="17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BA3438A-4716-CF0D-E1AF-C61529DC3D87}"/>
              </a:ext>
            </a:extLst>
          </p:cNvPr>
          <p:cNvSpPr txBox="1"/>
          <p:nvPr/>
        </p:nvSpPr>
        <p:spPr>
          <a:xfrm>
            <a:off x="3878632" y="5806706"/>
            <a:ext cx="2980121" cy="33855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Message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65A43D6-5F33-5D57-C70B-673245651450}"/>
              </a:ext>
            </a:extLst>
          </p:cNvPr>
          <p:cNvCxnSpPr>
            <a:cxnSpLocks/>
            <a:stCxn id="24" idx="0"/>
            <a:endCxn id="27" idx="2"/>
          </p:cNvCxnSpPr>
          <p:nvPr/>
        </p:nvCxnSpPr>
        <p:spPr>
          <a:xfrm flipV="1">
            <a:off x="5368693" y="5292128"/>
            <a:ext cx="102986" cy="51457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F33C4796-3DA5-F1BD-637D-7E4915977B7C}"/>
              </a:ext>
            </a:extLst>
          </p:cNvPr>
          <p:cNvSpPr txBox="1"/>
          <p:nvPr/>
        </p:nvSpPr>
        <p:spPr>
          <a:xfrm>
            <a:off x="5025042" y="3202887"/>
            <a:ext cx="140764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paquet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62945E9-A5ED-8C9C-1F37-B08E0E86FFD0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3312576" y="3387553"/>
            <a:ext cx="1712466" cy="64459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90B3B22-CF86-E0E6-9549-9D8A992D5FF8}"/>
              </a:ext>
            </a:extLst>
          </p:cNvPr>
          <p:cNvCxnSpPr>
            <a:cxnSpLocks/>
            <a:stCxn id="41" idx="3"/>
            <a:endCxn id="10" idx="0"/>
          </p:cNvCxnSpPr>
          <p:nvPr/>
        </p:nvCxnSpPr>
        <p:spPr>
          <a:xfrm>
            <a:off x="6432690" y="3387553"/>
            <a:ext cx="1616267" cy="46741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94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B8A92E59-DE4B-BD11-8229-F24F5AD3FB39}"/>
              </a:ext>
            </a:extLst>
          </p:cNvPr>
          <p:cNvSpPr txBox="1">
            <a:spLocks/>
          </p:cNvSpPr>
          <p:nvPr/>
        </p:nvSpPr>
        <p:spPr>
          <a:xfrm>
            <a:off x="890290" y="2392337"/>
            <a:ext cx="10606947" cy="23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endParaRPr lang="fr-FR" b="1" u="sng" dirty="0"/>
          </a:p>
          <a:p>
            <a:r>
              <a:rPr lang="fr-FR" dirty="0"/>
              <a:t>On utilise l’ACF: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Font typeface="Goudy Old Style" panose="02020502050305020303" pitchFamily="18" charset="0"/>
              <a:buNone/>
            </a:pPr>
            <a:endParaRPr lang="fr-FR" b="1" u="sng" dirty="0"/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859" y="6475063"/>
            <a:ext cx="515479" cy="365125"/>
          </a:xfrm>
        </p:spPr>
        <p:txBody>
          <a:bodyPr/>
          <a:lstStyle/>
          <a:p>
            <a:fld id="{0946259B-8396-46CD-AD42-FDEDA89DA278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792526" y="1762401"/>
            <a:ext cx="10606947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3. Récupération du Template (ou modèle) initial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E38010-E460-021E-67C3-2F56F773D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3"/>
          <a:stretch/>
        </p:blipFill>
        <p:spPr>
          <a:xfrm>
            <a:off x="3139840" y="2660105"/>
            <a:ext cx="2086708" cy="63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CCC5FE6-46E8-2C6D-94EA-2BB4CFB22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798" y="2660105"/>
            <a:ext cx="2309060" cy="624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9146CBD-7E1B-B093-429F-FCD5FDB45DAB}"/>
              </a:ext>
            </a:extLst>
          </p:cNvPr>
          <p:cNvSpPr/>
          <p:nvPr/>
        </p:nvSpPr>
        <p:spPr>
          <a:xfrm>
            <a:off x="5374615" y="2796075"/>
            <a:ext cx="567093" cy="200471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1DCBBAF-0D54-4228-79B6-A4C5C7906934}"/>
              </a:ext>
            </a:extLst>
          </p:cNvPr>
          <p:cNvSpPr txBox="1"/>
          <p:nvPr/>
        </p:nvSpPr>
        <p:spPr>
          <a:xfrm>
            <a:off x="6495734" y="2686640"/>
            <a:ext cx="980364" cy="2791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B03C04F6-E730-2198-44C2-000BBB45CC53}"/>
              </a:ext>
            </a:extLst>
          </p:cNvPr>
          <p:cNvSpPr/>
          <p:nvPr/>
        </p:nvSpPr>
        <p:spPr>
          <a:xfrm>
            <a:off x="8380858" y="2796075"/>
            <a:ext cx="845250" cy="230601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DB8D13-AC1C-C88A-CF0D-AEE215CF5FFB}"/>
              </a:ext>
            </a:extLst>
          </p:cNvPr>
          <p:cNvSpPr txBox="1"/>
          <p:nvPr/>
        </p:nvSpPr>
        <p:spPr>
          <a:xfrm>
            <a:off x="9362529" y="2742049"/>
            <a:ext cx="980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k*= 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E0CB5A-8657-4B47-4199-12878267F138}"/>
              </a:ext>
            </a:extLst>
          </p:cNvPr>
          <p:cNvSpPr txBox="1"/>
          <p:nvPr/>
        </p:nvSpPr>
        <p:spPr>
          <a:xfrm>
            <a:off x="4468597" y="6356350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11.3: ACF(k) pour le message 9 (Article)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BB5423-1F3F-6F9A-E6C5-589F01141B26}"/>
              </a:ext>
            </a:extLst>
          </p:cNvPr>
          <p:cNvSpPr txBox="1"/>
          <p:nvPr/>
        </p:nvSpPr>
        <p:spPr>
          <a:xfrm>
            <a:off x="8266979" y="3014815"/>
            <a:ext cx="111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message9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D8468F-1511-A6F9-3931-BCA9529AD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43" y="3807639"/>
            <a:ext cx="3482398" cy="2548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4030432-A0E8-BF2D-DAA0-5FB803FE9D47}"/>
              </a:ext>
            </a:extLst>
          </p:cNvPr>
          <p:cNvSpPr txBox="1"/>
          <p:nvPr/>
        </p:nvSpPr>
        <p:spPr>
          <a:xfrm>
            <a:off x="520874" y="6349849"/>
            <a:ext cx="3280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11.2: ACF(k) pour le message 9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9CB3279-7180-89FB-38C1-CF963818F4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87"/>
          <a:stretch/>
        </p:blipFill>
        <p:spPr>
          <a:xfrm>
            <a:off x="4171523" y="3773303"/>
            <a:ext cx="3959168" cy="2583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98081A9-CF85-B2AF-AE3D-0D61A7A6D716}"/>
              </a:ext>
            </a:extLst>
          </p:cNvPr>
          <p:cNvSpPr txBox="1"/>
          <p:nvPr/>
        </p:nvSpPr>
        <p:spPr>
          <a:xfrm>
            <a:off x="8582307" y="3867003"/>
            <a:ext cx="37016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Remarques: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ODG différent</a:t>
            </a:r>
            <a:r>
              <a:rPr lang="fr-FR" altLang="fr-F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Résultat trouvée  k*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fr-FR" sz="1600" dirty="0">
              <a:sym typeface="Wingdings" panose="05000000000000000000" pitchFamily="2" charset="2"/>
            </a:endParaRPr>
          </a:p>
          <a:p>
            <a:r>
              <a:rPr lang="fr-FR" altLang="fr-FR" sz="1600" dirty="0">
                <a:sym typeface="Wingdings" panose="05000000000000000000" pitchFamily="2" charset="2"/>
              </a:rPr>
              <a:t> </a:t>
            </a:r>
            <a:r>
              <a:rPr lang="fr-FR" altLang="fr-FR" sz="1600" b="1" strike="sngStrike" dirty="0">
                <a:solidFill>
                  <a:srgbClr val="00B0F0"/>
                </a:solidFill>
                <a:sym typeface="Wingdings" panose="05000000000000000000" pitchFamily="2" charset="2"/>
              </a:rPr>
              <a:t>Non</a:t>
            </a:r>
            <a:r>
              <a:rPr lang="fr-FR" altLang="fr-FR" sz="1600" b="1" dirty="0">
                <a:solidFill>
                  <a:srgbClr val="00B0F0"/>
                </a:solidFill>
                <a:sym typeface="Wingdings" panose="05000000000000000000" pitchFamily="2" charset="2"/>
              </a:rPr>
              <a:t> Difficilement reproductible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0626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EC8D192-9069-C43C-B3CE-F66BFE3DF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" t="9084" r="46886" b="87656"/>
          <a:stretch/>
        </p:blipFill>
        <p:spPr>
          <a:xfrm>
            <a:off x="1052344" y="2812267"/>
            <a:ext cx="9174527" cy="277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D10E07-0DF0-15D0-3B07-78FB291C8A20}"/>
              </a:ext>
            </a:extLst>
          </p:cNvPr>
          <p:cNvSpPr txBox="1"/>
          <p:nvPr/>
        </p:nvSpPr>
        <p:spPr>
          <a:xfrm>
            <a:off x="7548596" y="2814805"/>
            <a:ext cx="980364" cy="2791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31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792526" y="1762401"/>
            <a:ext cx="10606947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4. Segmentation - par itération de modèle (ou </a:t>
            </a:r>
            <a:r>
              <a:rPr lang="fr-FR" b="1" u="sng" dirty="0" err="1"/>
              <a:t>template</a:t>
            </a:r>
            <a:r>
              <a:rPr lang="fr-FR" b="1" u="sng" dirty="0"/>
              <a:t>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4C8036-228D-3C83-8972-F768600E0462}"/>
              </a:ext>
            </a:extLst>
          </p:cNvPr>
          <p:cNvSpPr txBox="1"/>
          <p:nvPr/>
        </p:nvSpPr>
        <p:spPr>
          <a:xfrm>
            <a:off x="7566464" y="2789350"/>
            <a:ext cx="206891" cy="2791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F2A0C9-14C5-53BA-3274-4E7B1D3565F7}"/>
              </a:ext>
            </a:extLst>
          </p:cNvPr>
          <p:cNvSpPr txBox="1"/>
          <p:nvPr/>
        </p:nvSpPr>
        <p:spPr>
          <a:xfrm>
            <a:off x="3779520" y="4039604"/>
            <a:ext cx="1799827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2: </a:t>
            </a:r>
            <a:r>
              <a:rPr lang="fr-FR" dirty="0" err="1"/>
              <a:t>bx</a:t>
            </a:r>
            <a:r>
              <a:rPr lang="fr-FR" dirty="0"/>
              <a:t> =33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12361F-A44F-7770-6B51-4A24971D555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679434" y="3068481"/>
            <a:ext cx="2990476" cy="97112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0D274BA-7696-A752-6BB7-EDD9CE6D21B4}"/>
              </a:ext>
            </a:extLst>
          </p:cNvPr>
          <p:cNvSpPr txBox="1"/>
          <p:nvPr/>
        </p:nvSpPr>
        <p:spPr>
          <a:xfrm>
            <a:off x="6028880" y="4048627"/>
            <a:ext cx="2210880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3: Template initial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1F9DD5E-60A2-98A5-623D-22F6BED36354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7134320" y="3093936"/>
            <a:ext cx="904458" cy="95469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21F59FE-3000-D434-E403-54AA4000498F}"/>
              </a:ext>
            </a:extLst>
          </p:cNvPr>
          <p:cNvSpPr txBox="1"/>
          <p:nvPr/>
        </p:nvSpPr>
        <p:spPr>
          <a:xfrm>
            <a:off x="9504375" y="2791157"/>
            <a:ext cx="686969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77E3989-B1E8-620B-2DC7-F492B29EC627}"/>
              </a:ext>
            </a:extLst>
          </p:cNvPr>
          <p:cNvSpPr txBox="1"/>
          <p:nvPr/>
        </p:nvSpPr>
        <p:spPr>
          <a:xfrm>
            <a:off x="9070664" y="4048627"/>
            <a:ext cx="221088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4: Segmentation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D65BBA1-2220-8603-529B-A2E7A5B970FA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flipH="1" flipV="1">
            <a:off x="8998953" y="3081225"/>
            <a:ext cx="1177151" cy="9674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E9B1BF1-B212-824C-B976-4692365A6C44}"/>
              </a:ext>
            </a:extLst>
          </p:cNvPr>
          <p:cNvSpPr txBox="1"/>
          <p:nvPr/>
        </p:nvSpPr>
        <p:spPr>
          <a:xfrm>
            <a:off x="8508771" y="2802094"/>
            <a:ext cx="980364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E3100B2-86C5-4527-936A-24B707F64DBE}"/>
              </a:ext>
            </a:extLst>
          </p:cNvPr>
          <p:cNvSpPr txBox="1"/>
          <p:nvPr/>
        </p:nvSpPr>
        <p:spPr>
          <a:xfrm>
            <a:off x="7807212" y="2490911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chemeClr val="accent6"/>
                </a:solidFill>
              </a:rPr>
              <a:t>S1*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6999994-DE2F-FB2E-CFAD-0333521F3C64}"/>
              </a:ext>
            </a:extLst>
          </p:cNvPr>
          <p:cNvSpPr txBox="1"/>
          <p:nvPr/>
        </p:nvSpPr>
        <p:spPr>
          <a:xfrm>
            <a:off x="8700155" y="2489333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S2*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CD4BA2B-7332-98FA-170F-D5EFF6815639}"/>
              </a:ext>
            </a:extLst>
          </p:cNvPr>
          <p:cNvSpPr txBox="1"/>
          <p:nvPr/>
        </p:nvSpPr>
        <p:spPr>
          <a:xfrm>
            <a:off x="9468848" y="2437467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S3*</a:t>
            </a:r>
          </a:p>
        </p:txBody>
      </p:sp>
    </p:spTree>
    <p:extLst>
      <p:ext uri="{BB962C8B-B14F-4D97-AF65-F5344CB8AC3E}">
        <p14:creationId xmlns:p14="http://schemas.microsoft.com/office/powerpoint/2010/main" val="3139065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E61AB3A-7F22-A2F7-3ED3-2D58BCF0DE35}"/>
              </a:ext>
            </a:extLst>
          </p:cNvPr>
          <p:cNvSpPr/>
          <p:nvPr/>
        </p:nvSpPr>
        <p:spPr>
          <a:xfrm>
            <a:off x="3611423" y="3519959"/>
            <a:ext cx="5332705" cy="2553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Algorithme de Needleman-Wunsch</a:t>
            </a:r>
          </a:p>
          <a:p>
            <a:pPr algn="ctr"/>
            <a:endParaRPr lang="fr-FR" dirty="0"/>
          </a:p>
          <a:p>
            <a:pPr algn="ctr"/>
            <a:r>
              <a:rPr lang="fr-FR" i="1" u="sng" dirty="0">
                <a:solidFill>
                  <a:schemeClr val="tx1"/>
                </a:solidFill>
              </a:rPr>
              <a:t>Aligment de deux séquences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C8D192-9069-C43C-B3CE-F66BFE3DF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29" t="9061" r="46886" b="87656"/>
          <a:stretch/>
        </p:blipFill>
        <p:spPr>
          <a:xfrm>
            <a:off x="2851117" y="2770722"/>
            <a:ext cx="2604144" cy="279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D10E07-0DF0-15D0-3B07-78FB291C8A20}"/>
              </a:ext>
            </a:extLst>
          </p:cNvPr>
          <p:cNvSpPr txBox="1"/>
          <p:nvPr/>
        </p:nvSpPr>
        <p:spPr>
          <a:xfrm>
            <a:off x="2812512" y="2775233"/>
            <a:ext cx="980364" cy="2791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32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-928504" y="1660274"/>
            <a:ext cx="10606947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4. Segmentation - par itération de modèle (ou </a:t>
            </a:r>
            <a:r>
              <a:rPr lang="fr-FR" b="1" u="sng" dirty="0" err="1"/>
              <a:t>template</a:t>
            </a:r>
            <a:r>
              <a:rPr lang="fr-FR" b="1" u="sng" dirty="0"/>
              <a:t>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4C8036-228D-3C83-8972-F768600E0462}"/>
              </a:ext>
            </a:extLst>
          </p:cNvPr>
          <p:cNvSpPr txBox="1"/>
          <p:nvPr/>
        </p:nvSpPr>
        <p:spPr>
          <a:xfrm>
            <a:off x="2851116" y="2770722"/>
            <a:ext cx="206891" cy="2791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21F59FE-3000-D434-E403-54AA4000498F}"/>
              </a:ext>
            </a:extLst>
          </p:cNvPr>
          <p:cNvSpPr txBox="1"/>
          <p:nvPr/>
        </p:nvSpPr>
        <p:spPr>
          <a:xfrm>
            <a:off x="4768291" y="2751585"/>
            <a:ext cx="686969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77E3989-B1E8-620B-2DC7-F492B29EC627}"/>
              </a:ext>
            </a:extLst>
          </p:cNvPr>
          <p:cNvSpPr txBox="1"/>
          <p:nvPr/>
        </p:nvSpPr>
        <p:spPr>
          <a:xfrm>
            <a:off x="5983899" y="2135581"/>
            <a:ext cx="221088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4: Segmentation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D65BBA1-2220-8603-529B-A2E7A5B970FA}"/>
              </a:ext>
            </a:extLst>
          </p:cNvPr>
          <p:cNvCxnSpPr>
            <a:cxnSpLocks/>
            <a:stCxn id="27" idx="1"/>
            <a:endCxn id="17" idx="0"/>
          </p:cNvCxnSpPr>
          <p:nvPr/>
        </p:nvCxnSpPr>
        <p:spPr>
          <a:xfrm flipH="1">
            <a:off x="4262869" y="2458747"/>
            <a:ext cx="1721030" cy="303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E9B1BF1-B212-824C-B976-4692365A6C44}"/>
              </a:ext>
            </a:extLst>
          </p:cNvPr>
          <p:cNvSpPr txBox="1"/>
          <p:nvPr/>
        </p:nvSpPr>
        <p:spPr>
          <a:xfrm>
            <a:off x="3772687" y="2762522"/>
            <a:ext cx="980364" cy="27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9F424-B9A5-492F-52D5-86EAD476758B}"/>
              </a:ext>
            </a:extLst>
          </p:cNvPr>
          <p:cNvSpPr/>
          <p:nvPr/>
        </p:nvSpPr>
        <p:spPr>
          <a:xfrm>
            <a:off x="443346" y="3519961"/>
            <a:ext cx="2915920" cy="2553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304CF6-D604-4BF5-15CA-F229FF2E3238}"/>
              </a:ext>
            </a:extLst>
          </p:cNvPr>
          <p:cNvSpPr txBox="1"/>
          <p:nvPr/>
        </p:nvSpPr>
        <p:spPr>
          <a:xfrm>
            <a:off x="1216586" y="3987645"/>
            <a:ext cx="1799827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2: </a:t>
            </a:r>
            <a:r>
              <a:rPr lang="fr-FR" dirty="0" err="1"/>
              <a:t>bx</a:t>
            </a:r>
            <a:r>
              <a:rPr lang="fr-FR" dirty="0"/>
              <a:t> =33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33E5559-C189-DC20-321A-B3E6EA90A8BF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416084" y="3049853"/>
            <a:ext cx="538478" cy="967434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17A7934-1EF1-EB28-A9D7-D13EAF555A28}"/>
              </a:ext>
            </a:extLst>
          </p:cNvPr>
          <p:cNvSpPr txBox="1"/>
          <p:nvPr/>
        </p:nvSpPr>
        <p:spPr>
          <a:xfrm>
            <a:off x="887306" y="4936337"/>
            <a:ext cx="2210880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Etape 3: Template initial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21A8B5-E418-0826-790A-1ADC065DC4F6}"/>
              </a:ext>
            </a:extLst>
          </p:cNvPr>
          <p:cNvSpPr/>
          <p:nvPr/>
        </p:nvSpPr>
        <p:spPr>
          <a:xfrm>
            <a:off x="9252857" y="3519960"/>
            <a:ext cx="2356662" cy="2553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Segmentation 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EE509A56-B1B8-D1A2-FE6F-082A74650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" t="9084" r="95583" b="87633"/>
          <a:stretch/>
        </p:blipFill>
        <p:spPr>
          <a:xfrm>
            <a:off x="1750544" y="2781912"/>
            <a:ext cx="538479" cy="279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45220726-0ADF-7891-4F8B-0F03FD6F06DE}"/>
              </a:ext>
            </a:extLst>
          </p:cNvPr>
          <p:cNvSpPr/>
          <p:nvPr/>
        </p:nvSpPr>
        <p:spPr>
          <a:xfrm>
            <a:off x="3359266" y="4521200"/>
            <a:ext cx="252157" cy="27913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6E4CAD87-A48E-8AF6-192E-E7CAD95D9ABF}"/>
              </a:ext>
            </a:extLst>
          </p:cNvPr>
          <p:cNvSpPr/>
          <p:nvPr/>
        </p:nvSpPr>
        <p:spPr>
          <a:xfrm>
            <a:off x="8944129" y="4531363"/>
            <a:ext cx="308728" cy="27913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133591F-63D6-C978-12B1-821E1228719D}"/>
              </a:ext>
            </a:extLst>
          </p:cNvPr>
          <p:cNvSpPr/>
          <p:nvPr/>
        </p:nvSpPr>
        <p:spPr>
          <a:xfrm>
            <a:off x="3667994" y="4531363"/>
            <a:ext cx="3261126" cy="1222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52BAD994-ADA9-6124-A728-7E32CFDFA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09" t="8546" r="47094" b="88007"/>
          <a:stretch/>
        </p:blipFill>
        <p:spPr>
          <a:xfrm>
            <a:off x="3995230" y="5137586"/>
            <a:ext cx="2606654" cy="29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88A028FB-FA47-D11F-47AB-E0FB09D39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09" t="8546" r="56217" b="88007"/>
          <a:stretch/>
        </p:blipFill>
        <p:spPr>
          <a:xfrm>
            <a:off x="4605828" y="4761206"/>
            <a:ext cx="988514" cy="29307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D81CE4A6-5349-E24F-989E-C45742F5D45B}"/>
              </a:ext>
            </a:extLst>
          </p:cNvPr>
          <p:cNvSpPr txBox="1"/>
          <p:nvPr/>
        </p:nvSpPr>
        <p:spPr>
          <a:xfrm>
            <a:off x="3022581" y="2393190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chemeClr val="accent6"/>
                </a:solidFill>
              </a:rPr>
              <a:t>S1*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DE0696F-0765-E1AF-CF86-C118B586DADA}"/>
              </a:ext>
            </a:extLst>
          </p:cNvPr>
          <p:cNvSpPr txBox="1"/>
          <p:nvPr/>
        </p:nvSpPr>
        <p:spPr>
          <a:xfrm>
            <a:off x="3915524" y="2391612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S2*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93F804B-09AC-D659-73C6-126744147DFD}"/>
              </a:ext>
            </a:extLst>
          </p:cNvPr>
          <p:cNvSpPr txBox="1"/>
          <p:nvPr/>
        </p:nvSpPr>
        <p:spPr>
          <a:xfrm>
            <a:off x="4768291" y="3009439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S3*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4AA3F7C-E823-3025-A3B6-1B1A8D00AB38}"/>
              </a:ext>
            </a:extLst>
          </p:cNvPr>
          <p:cNvSpPr txBox="1"/>
          <p:nvPr/>
        </p:nvSpPr>
        <p:spPr>
          <a:xfrm>
            <a:off x="9544994" y="4064785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chemeClr val="accent6"/>
                </a:solidFill>
              </a:rPr>
              <a:t>s1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6E634DF-2435-258F-3B5C-201F3CC74201}"/>
              </a:ext>
            </a:extLst>
          </p:cNvPr>
          <p:cNvSpPr txBox="1"/>
          <p:nvPr/>
        </p:nvSpPr>
        <p:spPr>
          <a:xfrm>
            <a:off x="9561585" y="4500561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C5C33CB-4A7C-D89F-D0A6-1AB228C30F0F}"/>
              </a:ext>
            </a:extLst>
          </p:cNvPr>
          <p:cNvSpPr txBox="1"/>
          <p:nvPr/>
        </p:nvSpPr>
        <p:spPr>
          <a:xfrm>
            <a:off x="9561585" y="4920002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62EE3D41-450A-3E55-B373-75F71E271624}"/>
              </a:ext>
            </a:extLst>
          </p:cNvPr>
          <p:cNvSpPr txBox="1"/>
          <p:nvPr/>
        </p:nvSpPr>
        <p:spPr>
          <a:xfrm>
            <a:off x="10083843" y="4316985"/>
            <a:ext cx="6946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dirty="0"/>
              <a:t>≠?</a:t>
            </a:r>
            <a:r>
              <a:rPr lang="fr-FR" sz="4000" dirty="0"/>
              <a:t> 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4F93226-BF6D-DAAB-3CD2-A947B9718953}"/>
              </a:ext>
            </a:extLst>
          </p:cNvPr>
          <p:cNvSpPr txBox="1"/>
          <p:nvPr/>
        </p:nvSpPr>
        <p:spPr>
          <a:xfrm>
            <a:off x="10582091" y="4081120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chemeClr val="accent6"/>
                </a:solidFill>
              </a:rPr>
              <a:t>S1*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BC381F4-6EF1-7A0A-FAF2-21949F185517}"/>
              </a:ext>
            </a:extLst>
          </p:cNvPr>
          <p:cNvSpPr txBox="1"/>
          <p:nvPr/>
        </p:nvSpPr>
        <p:spPr>
          <a:xfrm>
            <a:off x="10598682" y="4516896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S2*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E1288EE-0EF3-281B-DD78-02575C64045F}"/>
              </a:ext>
            </a:extLst>
          </p:cNvPr>
          <p:cNvSpPr txBox="1"/>
          <p:nvPr/>
        </p:nvSpPr>
        <p:spPr>
          <a:xfrm>
            <a:off x="10598682" y="4936337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S3*</a:t>
            </a:r>
          </a:p>
        </p:txBody>
      </p:sp>
    </p:spTree>
    <p:extLst>
      <p:ext uri="{BB962C8B-B14F-4D97-AF65-F5344CB8AC3E}">
        <p14:creationId xmlns:p14="http://schemas.microsoft.com/office/powerpoint/2010/main" val="162635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33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1" y="1660274"/>
            <a:ext cx="12192000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4. Segmentation - par itération de modèle (ou </a:t>
            </a:r>
            <a:r>
              <a:rPr lang="fr-FR" b="1" u="sng" dirty="0" err="1"/>
              <a:t>template</a:t>
            </a:r>
            <a:r>
              <a:rPr lang="fr-FR" b="1" u="sng" dirty="0"/>
              <a:t>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041A23-279A-7654-7FF3-3CE4B6D8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699" y="2714313"/>
            <a:ext cx="8165549" cy="34824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425453-78E4-70D5-AAEF-E65B908B0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52" y="4455554"/>
            <a:ext cx="3859525" cy="89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47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34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1" y="1660274"/>
            <a:ext cx="12192000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4. Segmentation - par itération de modèle (ou </a:t>
            </a:r>
            <a:r>
              <a:rPr lang="fr-FR" b="1" u="sng" dirty="0" err="1"/>
              <a:t>template</a:t>
            </a:r>
            <a:r>
              <a:rPr lang="fr-FR" b="1" u="sng" dirty="0"/>
              <a:t>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041A23-279A-7654-7FF3-3CE4B6D8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" y="2638156"/>
            <a:ext cx="8165549" cy="348248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2B3BA03-B327-98AD-BAF4-BE71D0685454}"/>
              </a:ext>
            </a:extLst>
          </p:cNvPr>
          <p:cNvSpPr txBox="1"/>
          <p:nvPr/>
        </p:nvSpPr>
        <p:spPr>
          <a:xfrm>
            <a:off x="8363827" y="2272129"/>
            <a:ext cx="37016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Remarques:</a:t>
            </a:r>
            <a:endParaRPr lang="fr-FR" altLang="fr-FR" u="sng" dirty="0"/>
          </a:p>
          <a:p>
            <a:pPr lvl="1"/>
            <a:endParaRPr lang="fr-FR" alt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b="1" dirty="0">
                <a:sym typeface="Wingdings" panose="05000000000000000000" pitchFamily="2" charset="2"/>
              </a:rPr>
              <a:t>Implémentation réussie</a:t>
            </a:r>
            <a:r>
              <a:rPr lang="fr-FR" altLang="fr-FR" sz="1600" dirty="0">
                <a:sym typeface="Wingdings" panose="05000000000000000000" pitchFamily="2" charset="2"/>
              </a:rPr>
              <a:t>: résultats intermédiaires ont été retrouvés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Reproduction de la segmentation obtenue avec le modèle initial pour le message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Reproduction de l’itération d’un modèle du message 2 afin d’avoir la bonne segmentation</a:t>
            </a:r>
          </a:p>
          <a:p>
            <a:pPr lvl="1"/>
            <a:endParaRPr lang="fr-FR" alt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Choix des </a:t>
            </a:r>
            <a:r>
              <a:rPr lang="fr-FR" altLang="fr-FR" sz="1600" b="1" dirty="0">
                <a:sym typeface="Wingdings" panose="05000000000000000000" pitchFamily="2" charset="2"/>
              </a:rPr>
              <a:t>paramètres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(-) Ralentir l’obtention de la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(-) Créer un segmentation décalée</a:t>
            </a:r>
          </a:p>
          <a:p>
            <a:endParaRPr lang="fr-FR" altLang="fr-FR" sz="1600" dirty="0">
              <a:sym typeface="Wingdings" panose="05000000000000000000" pitchFamily="2" charset="2"/>
            </a:endParaRPr>
          </a:p>
          <a:p>
            <a:r>
              <a:rPr lang="fr-FR" altLang="fr-FR" sz="1600" dirty="0">
                <a:sym typeface="Wingdings" panose="05000000000000000000" pitchFamily="2" charset="2"/>
              </a:rPr>
              <a:t> </a:t>
            </a:r>
            <a:r>
              <a:rPr lang="fr-FR" altLang="fr-FR" sz="1600" b="1" strike="sngStrike" dirty="0">
                <a:solidFill>
                  <a:srgbClr val="00B0F0"/>
                </a:solidFill>
                <a:sym typeface="Wingdings" panose="05000000000000000000" pitchFamily="2" charset="2"/>
              </a:rPr>
              <a:t>Non</a:t>
            </a:r>
            <a:r>
              <a:rPr lang="fr-FR" altLang="fr-FR" sz="1600" b="1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FR" altLang="fr-FR" sz="1600" b="1" strike="sngStrike" dirty="0">
                <a:solidFill>
                  <a:srgbClr val="00B0F0"/>
                </a:solidFill>
                <a:sym typeface="Wingdings" panose="05000000000000000000" pitchFamily="2" charset="2"/>
              </a:rPr>
              <a:t>Difficilement</a:t>
            </a:r>
            <a:r>
              <a:rPr lang="fr-FR" altLang="fr-FR" sz="1600" b="1" dirty="0">
                <a:solidFill>
                  <a:srgbClr val="00B0F0"/>
                </a:solidFill>
                <a:sym typeface="Wingdings" panose="05000000000000000000" pitchFamily="2" charset="2"/>
              </a:rPr>
              <a:t> Reproductible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4BA5D1-762A-917E-BFCC-9946BE4CCE29}"/>
              </a:ext>
            </a:extLst>
          </p:cNvPr>
          <p:cNvSpPr txBox="1"/>
          <p:nvPr/>
        </p:nvSpPr>
        <p:spPr>
          <a:xfrm>
            <a:off x="5039360" y="5330281"/>
            <a:ext cx="1137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/>
              <a:t>Paramètres </a:t>
            </a:r>
          </a:p>
          <a:p>
            <a:pPr algn="ctr"/>
            <a:r>
              <a:rPr lang="fr-FR" sz="1100" dirty="0"/>
              <a:t>[</a:t>
            </a:r>
            <a:r>
              <a:rPr lang="fr-FR" sz="1100" dirty="0" err="1"/>
              <a:t>pg</a:t>
            </a:r>
            <a:r>
              <a:rPr lang="fr-FR" sz="1100" dirty="0"/>
              <a:t>]</a:t>
            </a:r>
          </a:p>
          <a:p>
            <a:pPr algn="ctr"/>
            <a:r>
              <a:rPr lang="fr-FR" sz="1100" dirty="0"/>
              <a:t>[P[</a:t>
            </a:r>
            <a:r>
              <a:rPr lang="fr-FR" sz="1100" dirty="0" err="1"/>
              <a:t>bi,bj</a:t>
            </a:r>
            <a:r>
              <a:rPr lang="fr-FR" sz="1100" dirty="0"/>
              <a:t>]]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EB2ACA-645B-42D3-6D36-9E6DEEB86D02}"/>
              </a:ext>
            </a:extLst>
          </p:cNvPr>
          <p:cNvSpPr txBox="1"/>
          <p:nvPr/>
        </p:nvSpPr>
        <p:spPr>
          <a:xfrm>
            <a:off x="4724400" y="3684137"/>
            <a:ext cx="1137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/>
              <a:t>Paramètres </a:t>
            </a:r>
          </a:p>
          <a:p>
            <a:pPr algn="ctr"/>
            <a:r>
              <a:rPr lang="fr-FR" sz="1100" dirty="0"/>
              <a:t>[</a:t>
            </a:r>
            <a:r>
              <a:rPr lang="fr-FR" sz="1100" dirty="0" err="1"/>
              <a:t>pg</a:t>
            </a:r>
            <a:r>
              <a:rPr lang="fr-FR" sz="1100" dirty="0"/>
              <a:t>]</a:t>
            </a:r>
          </a:p>
          <a:p>
            <a:pPr algn="ctr"/>
            <a:r>
              <a:rPr lang="fr-FR" sz="1100" dirty="0"/>
              <a:t>[P[</a:t>
            </a:r>
            <a:r>
              <a:rPr lang="fr-FR" sz="1100" dirty="0" err="1"/>
              <a:t>bi,bj</a:t>
            </a:r>
            <a:r>
              <a:rPr lang="fr-FR" sz="1100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474267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35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1" y="1518034"/>
            <a:ext cx="12192000" cy="742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4. Segmentation - par itération de modèle (ou </a:t>
            </a:r>
            <a:r>
              <a:rPr lang="fr-FR" b="1" u="sng" dirty="0" err="1"/>
              <a:t>template</a:t>
            </a:r>
            <a:r>
              <a:rPr lang="fr-FR" b="1" u="sng" dirty="0"/>
              <a:t>)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 err="1"/>
              <a:t>Aglorithle</a:t>
            </a:r>
            <a:r>
              <a:rPr lang="fr-FR" b="1" u="sng" dirty="0"/>
              <a:t> NW – Impact des </a:t>
            </a:r>
            <a:r>
              <a:rPr lang="fr-FR" b="1" u="sng" dirty="0">
                <a:solidFill>
                  <a:srgbClr val="FF0000"/>
                </a:solidFill>
              </a:rPr>
              <a:t>paramètres 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626F35D-AE65-EF1E-FB76-73AFD9F56767}"/>
                  </a:ext>
                </a:extLst>
              </p:cNvPr>
              <p:cNvSpPr txBox="1"/>
              <p:nvPr/>
            </p:nvSpPr>
            <p:spPr>
              <a:xfrm>
                <a:off x="848488" y="4275359"/>
                <a:ext cx="16965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02</m:t>
                            </m:r>
                          </m:e>
                        </m:mr>
                      </m:m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626F35D-AE65-EF1E-FB76-73AFD9F5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8" y="4275359"/>
                <a:ext cx="1696577" cy="276999"/>
              </a:xfrm>
              <a:prstGeom prst="rect">
                <a:avLst/>
              </a:prstGeom>
              <a:blipFill>
                <a:blip r:embed="rId3"/>
                <a:stretch>
                  <a:fillRect l="-36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8634B02-3E8F-CEB5-DE3E-D521554BA660}"/>
                  </a:ext>
                </a:extLst>
              </p:cNvPr>
              <p:cNvSpPr txBox="1"/>
              <p:nvPr/>
            </p:nvSpPr>
            <p:spPr>
              <a:xfrm>
                <a:off x="101965" y="4537510"/>
                <a:ext cx="289338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e>
                        </m:mr>
                      </m:m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8634B02-3E8F-CEB5-DE3E-D521554B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5" y="4537510"/>
                <a:ext cx="289338" cy="754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EF21A04-A4F4-2F72-9BBE-3AD373288F7A}"/>
                  </a:ext>
                </a:extLst>
              </p:cNvPr>
              <p:cNvSpPr txBox="1"/>
              <p:nvPr/>
            </p:nvSpPr>
            <p:spPr>
              <a:xfrm>
                <a:off x="101965" y="5401300"/>
                <a:ext cx="289338" cy="756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EF21A04-A4F4-2F72-9BBE-3AD37328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5" y="5401300"/>
                <a:ext cx="289338" cy="756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E5BF650B-B899-C8EB-43B0-243A9F7BF463}"/>
              </a:ext>
            </a:extLst>
          </p:cNvPr>
          <p:cNvSpPr txBox="1"/>
          <p:nvPr/>
        </p:nvSpPr>
        <p:spPr>
          <a:xfrm>
            <a:off x="683698" y="6212588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12: Initialisation matrice NW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1AB71880-D364-8BDC-1412-69014AB2C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009" y="2419648"/>
            <a:ext cx="2560542" cy="731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20A7FD71-026C-78A8-6230-FFE81C4C921B}"/>
              </a:ext>
            </a:extLst>
          </p:cNvPr>
          <p:cNvSpPr/>
          <p:nvPr/>
        </p:nvSpPr>
        <p:spPr>
          <a:xfrm>
            <a:off x="6675120" y="2389168"/>
            <a:ext cx="538591" cy="3133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59F4CF-296E-1773-3DDF-5AB025A1C896}"/>
              </a:ext>
            </a:extLst>
          </p:cNvPr>
          <p:cNvSpPr/>
          <p:nvPr/>
        </p:nvSpPr>
        <p:spPr>
          <a:xfrm>
            <a:off x="6604111" y="2674826"/>
            <a:ext cx="284369" cy="261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6957648B-15E1-CC14-C8E7-E354179D2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145" y="2423344"/>
            <a:ext cx="883997" cy="2514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B2B4913-3CA6-1E5A-A372-F528122B647E}"/>
              </a:ext>
            </a:extLst>
          </p:cNvPr>
          <p:cNvCxnSpPr>
            <a:cxnSpLocks/>
            <a:stCxn id="30" idx="6"/>
            <a:endCxn id="34" idx="1"/>
          </p:cNvCxnSpPr>
          <p:nvPr/>
        </p:nvCxnSpPr>
        <p:spPr>
          <a:xfrm>
            <a:off x="7213711" y="2545864"/>
            <a:ext cx="660434" cy="3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3345D81-1F82-663E-F124-E21AE5F9A962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929265" y="2806678"/>
            <a:ext cx="1127504" cy="43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 44">
            <a:extLst>
              <a:ext uri="{FF2B5EF4-FFF2-40B4-BE49-F238E27FC236}">
                <a16:creationId xmlns:a16="http://schemas.microsoft.com/office/drawing/2014/main" id="{F0572FFF-3979-FD0C-C839-BEE68251D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6769" y="2732212"/>
            <a:ext cx="342930" cy="2362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343457B-9EC4-A9DE-560B-F990D563A39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758142" y="2549085"/>
            <a:ext cx="314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D84BC7D4-9661-DEA0-B0A7-BE9DDFDDE9AD}"/>
              </a:ext>
            </a:extLst>
          </p:cNvPr>
          <p:cNvSpPr txBox="1"/>
          <p:nvPr/>
        </p:nvSpPr>
        <p:spPr>
          <a:xfrm>
            <a:off x="8849582" y="2861648"/>
            <a:ext cx="292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Contrôle le nombre de gap possible initialement 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A57EAF22-2F88-84EB-362C-0CAA573A2F61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8399699" y="2850332"/>
            <a:ext cx="449883" cy="149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C24B67C0-8568-A5E7-80F2-97C32C31ADB8}"/>
              </a:ext>
            </a:extLst>
          </p:cNvPr>
          <p:cNvSpPr txBox="1"/>
          <p:nvPr/>
        </p:nvSpPr>
        <p:spPr>
          <a:xfrm>
            <a:off x="8940766" y="2388667"/>
            <a:ext cx="292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Contrôle le nombre de gap possible après les premières itérations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9FEC12E-1CFB-2C26-A8F5-C18119EB7A96}"/>
                  </a:ext>
                </a:extLst>
              </p:cNvPr>
              <p:cNvSpPr txBox="1"/>
              <p:nvPr/>
            </p:nvSpPr>
            <p:spPr>
              <a:xfrm>
                <a:off x="2760939" y="4294794"/>
                <a:ext cx="1141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9FEC12E-1CFB-2C26-A8F5-C18119EB7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939" y="4294794"/>
                <a:ext cx="1141659" cy="276999"/>
              </a:xfrm>
              <a:prstGeom prst="rect">
                <a:avLst/>
              </a:prstGeom>
              <a:blipFill>
                <a:blip r:embed="rId9"/>
                <a:stretch>
                  <a:fillRect l="-6417" t="-8889" r="-4278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D91BFA40-88EA-192F-DDE1-39AB9E193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303" y="4567504"/>
            <a:ext cx="3846142" cy="16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40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04AD5B2E-EA23-9399-7737-9F36AED0141D}"/>
              </a:ext>
            </a:extLst>
          </p:cNvPr>
          <p:cNvSpPr/>
          <p:nvPr/>
        </p:nvSpPr>
        <p:spPr>
          <a:xfrm rot="10800000">
            <a:off x="4227394" y="5231529"/>
            <a:ext cx="299389" cy="27699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F696034A-8F68-F17A-2983-E3E67DE4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89" y="4542667"/>
            <a:ext cx="2895022" cy="165979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36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1" y="1518034"/>
            <a:ext cx="12192000" cy="742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4. Segmentation - par itération de modèle (ou </a:t>
            </a:r>
            <a:r>
              <a:rPr lang="fr-FR" b="1" u="sng" dirty="0" err="1"/>
              <a:t>template</a:t>
            </a:r>
            <a:r>
              <a:rPr lang="fr-FR" b="1" u="sng" dirty="0"/>
              <a:t>)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 err="1"/>
              <a:t>Aglorithle</a:t>
            </a:r>
            <a:r>
              <a:rPr lang="fr-FR" b="1" u="sng" dirty="0"/>
              <a:t> NW – Impact des </a:t>
            </a:r>
            <a:r>
              <a:rPr lang="fr-FR" b="1" u="sng" dirty="0">
                <a:solidFill>
                  <a:srgbClr val="FF0000"/>
                </a:solidFill>
              </a:rPr>
              <a:t>paramètres 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626F35D-AE65-EF1E-FB76-73AFD9F56767}"/>
                  </a:ext>
                </a:extLst>
              </p:cNvPr>
              <p:cNvSpPr txBox="1"/>
              <p:nvPr/>
            </p:nvSpPr>
            <p:spPr>
              <a:xfrm>
                <a:off x="848488" y="4275359"/>
                <a:ext cx="16965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02</m:t>
                            </m:r>
                          </m:e>
                        </m:mr>
                      </m:m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626F35D-AE65-EF1E-FB76-73AFD9F5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8" y="4275359"/>
                <a:ext cx="1696577" cy="276999"/>
              </a:xfrm>
              <a:prstGeom prst="rect">
                <a:avLst/>
              </a:prstGeom>
              <a:blipFill>
                <a:blip r:embed="rId4"/>
                <a:stretch>
                  <a:fillRect l="-36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8634B02-3E8F-CEB5-DE3E-D521554BA660}"/>
                  </a:ext>
                </a:extLst>
              </p:cNvPr>
              <p:cNvSpPr txBox="1"/>
              <p:nvPr/>
            </p:nvSpPr>
            <p:spPr>
              <a:xfrm>
                <a:off x="101965" y="4537510"/>
                <a:ext cx="289338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e>
                        </m:mr>
                      </m:m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8634B02-3E8F-CEB5-DE3E-D521554B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5" y="4537510"/>
                <a:ext cx="289338" cy="754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EF21A04-A4F4-2F72-9BBE-3AD373288F7A}"/>
                  </a:ext>
                </a:extLst>
              </p:cNvPr>
              <p:cNvSpPr txBox="1"/>
              <p:nvPr/>
            </p:nvSpPr>
            <p:spPr>
              <a:xfrm>
                <a:off x="101965" y="5401300"/>
                <a:ext cx="289338" cy="756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EF21A04-A4F4-2F72-9BBE-3AD37328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5" y="5401300"/>
                <a:ext cx="289338" cy="756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E5BF650B-B899-C8EB-43B0-243A9F7BF463}"/>
              </a:ext>
            </a:extLst>
          </p:cNvPr>
          <p:cNvSpPr txBox="1"/>
          <p:nvPr/>
        </p:nvSpPr>
        <p:spPr>
          <a:xfrm>
            <a:off x="683698" y="6212588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12: Initialisation matrice NW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1AB71880-D364-8BDC-1412-69014AB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009" y="2419648"/>
            <a:ext cx="2560542" cy="731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20A7FD71-026C-78A8-6230-FFE81C4C921B}"/>
              </a:ext>
            </a:extLst>
          </p:cNvPr>
          <p:cNvSpPr/>
          <p:nvPr/>
        </p:nvSpPr>
        <p:spPr>
          <a:xfrm>
            <a:off x="6675120" y="2389168"/>
            <a:ext cx="538591" cy="3133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59F4CF-296E-1773-3DDF-5AB025A1C896}"/>
              </a:ext>
            </a:extLst>
          </p:cNvPr>
          <p:cNvSpPr/>
          <p:nvPr/>
        </p:nvSpPr>
        <p:spPr>
          <a:xfrm>
            <a:off x="6604111" y="2674826"/>
            <a:ext cx="284369" cy="261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6957648B-15E1-CC14-C8E7-E354179D2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145" y="2423344"/>
            <a:ext cx="883997" cy="2514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B2B4913-3CA6-1E5A-A372-F528122B647E}"/>
              </a:ext>
            </a:extLst>
          </p:cNvPr>
          <p:cNvCxnSpPr>
            <a:cxnSpLocks/>
            <a:stCxn id="30" idx="6"/>
            <a:endCxn id="34" idx="1"/>
          </p:cNvCxnSpPr>
          <p:nvPr/>
        </p:nvCxnSpPr>
        <p:spPr>
          <a:xfrm>
            <a:off x="7213711" y="2545864"/>
            <a:ext cx="660434" cy="3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3345D81-1F82-663E-F124-E21AE5F9A962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929265" y="2806678"/>
            <a:ext cx="1127504" cy="43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 44">
            <a:extLst>
              <a:ext uri="{FF2B5EF4-FFF2-40B4-BE49-F238E27FC236}">
                <a16:creationId xmlns:a16="http://schemas.microsoft.com/office/drawing/2014/main" id="{F0572FFF-3979-FD0C-C839-BEE68251D6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6769" y="2732212"/>
            <a:ext cx="342930" cy="2362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343457B-9EC4-A9DE-560B-F990D563A39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758142" y="2549085"/>
            <a:ext cx="314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D84BC7D4-9661-DEA0-B0A7-BE9DDFDDE9AD}"/>
              </a:ext>
            </a:extLst>
          </p:cNvPr>
          <p:cNvSpPr txBox="1"/>
          <p:nvPr/>
        </p:nvSpPr>
        <p:spPr>
          <a:xfrm>
            <a:off x="8849582" y="2861648"/>
            <a:ext cx="292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Contrôle le nombre de gap possible initialement 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A57EAF22-2F88-84EB-362C-0CAA573A2F61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8399699" y="2850332"/>
            <a:ext cx="449883" cy="149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C24B67C0-8568-A5E7-80F2-97C32C31ADB8}"/>
              </a:ext>
            </a:extLst>
          </p:cNvPr>
          <p:cNvSpPr txBox="1"/>
          <p:nvPr/>
        </p:nvSpPr>
        <p:spPr>
          <a:xfrm>
            <a:off x="8940766" y="2388667"/>
            <a:ext cx="292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Contrôle le nombre de gap possible après les premières itérations</a:t>
            </a:r>
          </a:p>
        </p:txBody>
      </p:sp>
      <p:sp>
        <p:nvSpPr>
          <p:cNvPr id="62" name="Flèche : gauche 61">
            <a:extLst>
              <a:ext uri="{FF2B5EF4-FFF2-40B4-BE49-F238E27FC236}">
                <a16:creationId xmlns:a16="http://schemas.microsoft.com/office/drawing/2014/main" id="{74A8F96D-1A5F-9A2B-9AA9-F26171E920DE}"/>
              </a:ext>
            </a:extLst>
          </p:cNvPr>
          <p:cNvSpPr/>
          <p:nvPr/>
        </p:nvSpPr>
        <p:spPr>
          <a:xfrm rot="16200000">
            <a:off x="5857083" y="3554263"/>
            <a:ext cx="1108233" cy="27699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9C75E26-C156-B351-6AF6-B8D838FED89F}"/>
                  </a:ext>
                </a:extLst>
              </p:cNvPr>
              <p:cNvSpPr txBox="1"/>
              <p:nvPr/>
            </p:nvSpPr>
            <p:spPr>
              <a:xfrm>
                <a:off x="6572194" y="3443604"/>
                <a:ext cx="1079013" cy="2995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=−0,1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9C75E26-C156-B351-6AF6-B8D838FED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194" y="3443604"/>
                <a:ext cx="1079013" cy="299569"/>
              </a:xfrm>
              <a:prstGeom prst="rect">
                <a:avLst/>
              </a:prstGeom>
              <a:blipFill>
                <a:blip r:embed="rId10"/>
                <a:stretch>
                  <a:fillRect l="-4469" r="-4469"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A22A4579-E7C0-2280-605E-EE6FC4418065}"/>
                  </a:ext>
                </a:extLst>
              </p:cNvPr>
              <p:cNvSpPr txBox="1"/>
              <p:nvPr/>
            </p:nvSpPr>
            <p:spPr>
              <a:xfrm>
                <a:off x="3651473" y="3341525"/>
                <a:ext cx="2621227" cy="5037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P[bi,bj]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=−2∗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𝑏𝑗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A22A4579-E7C0-2280-605E-EE6FC4418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473" y="3341525"/>
                <a:ext cx="2621227" cy="503728"/>
              </a:xfrm>
              <a:prstGeom prst="rect">
                <a:avLst/>
              </a:prstGeom>
              <a:blipFill>
                <a:blip r:embed="rId11"/>
                <a:stretch>
                  <a:fillRect l="-1852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9FEC12E-1CFB-2C26-A8F5-C18119EB7A96}"/>
                  </a:ext>
                </a:extLst>
              </p:cNvPr>
              <p:cNvSpPr txBox="1"/>
              <p:nvPr/>
            </p:nvSpPr>
            <p:spPr>
              <a:xfrm>
                <a:off x="2760939" y="4294794"/>
                <a:ext cx="1141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9FEC12E-1CFB-2C26-A8F5-C18119EB7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939" y="4294794"/>
                <a:ext cx="1141659" cy="276999"/>
              </a:xfrm>
              <a:prstGeom prst="rect">
                <a:avLst/>
              </a:prstGeom>
              <a:blipFill>
                <a:blip r:embed="rId12"/>
                <a:stretch>
                  <a:fillRect l="-6417" t="-8889" r="-4278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D91BFA40-88EA-192F-DDE1-39AB9E193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303" y="4567504"/>
            <a:ext cx="3846142" cy="161479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E7DC495-FE87-348B-9452-22F6E76DB8BA}"/>
              </a:ext>
            </a:extLst>
          </p:cNvPr>
          <p:cNvSpPr txBox="1"/>
          <p:nvPr/>
        </p:nvSpPr>
        <p:spPr>
          <a:xfrm>
            <a:off x="4590190" y="6202461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13: matrice NW*</a:t>
            </a:r>
          </a:p>
        </p:txBody>
      </p:sp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6E29F652-9064-A9E0-397F-8BFD30FE2414}"/>
              </a:ext>
            </a:extLst>
          </p:cNvPr>
          <p:cNvSpPr/>
          <p:nvPr/>
        </p:nvSpPr>
        <p:spPr>
          <a:xfrm rot="10800000">
            <a:off x="7777015" y="5153640"/>
            <a:ext cx="415613" cy="27699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52BEC5-1E5B-54A7-C710-4F36A115EBE0}"/>
              </a:ext>
            </a:extLst>
          </p:cNvPr>
          <p:cNvSpPr/>
          <p:nvPr/>
        </p:nvSpPr>
        <p:spPr>
          <a:xfrm>
            <a:off x="7335547" y="5593144"/>
            <a:ext cx="233653" cy="3077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4CAC7-DF48-ECAC-E5BD-5EB65B57860B}"/>
              </a:ext>
            </a:extLst>
          </p:cNvPr>
          <p:cNvSpPr/>
          <p:nvPr/>
        </p:nvSpPr>
        <p:spPr>
          <a:xfrm>
            <a:off x="6710762" y="5354165"/>
            <a:ext cx="233653" cy="3077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24B74-E4FA-1C97-4058-3D9B3F3C4FCA}"/>
              </a:ext>
            </a:extLst>
          </p:cNvPr>
          <p:cNvSpPr/>
          <p:nvPr/>
        </p:nvSpPr>
        <p:spPr>
          <a:xfrm>
            <a:off x="6106678" y="5339966"/>
            <a:ext cx="328450" cy="3077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90CB56-E326-8C64-B551-F5551163C1B9}"/>
              </a:ext>
            </a:extLst>
          </p:cNvPr>
          <p:cNvSpPr/>
          <p:nvPr/>
        </p:nvSpPr>
        <p:spPr>
          <a:xfrm>
            <a:off x="5591685" y="5077642"/>
            <a:ext cx="328450" cy="3077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A74D9A-64AA-2A9D-B0A6-4E7B2EDEE801}"/>
              </a:ext>
            </a:extLst>
          </p:cNvPr>
          <p:cNvSpPr/>
          <p:nvPr/>
        </p:nvSpPr>
        <p:spPr>
          <a:xfrm>
            <a:off x="5591685" y="4811025"/>
            <a:ext cx="328450" cy="3077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8A6E87DC-53FD-0CE3-A29F-5CDDCA576568}"/>
                  </a:ext>
                </a:extLst>
              </p:cNvPr>
              <p:cNvSpPr txBox="1"/>
              <p:nvPr/>
            </p:nvSpPr>
            <p:spPr>
              <a:xfrm>
                <a:off x="5006186" y="4212539"/>
                <a:ext cx="16965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02</m:t>
                            </m:r>
                          </m:e>
                        </m:mr>
                      </m:m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8A6E87DC-53FD-0CE3-A29F-5CDDCA576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186" y="4212539"/>
                <a:ext cx="1696577" cy="276999"/>
              </a:xfrm>
              <a:prstGeom prst="rect">
                <a:avLst/>
              </a:prstGeom>
              <a:blipFill>
                <a:blip r:embed="rId13"/>
                <a:stretch>
                  <a:fillRect l="-358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A66E435-5117-BD61-C3CA-6490ED19CEA1}"/>
                  </a:ext>
                </a:extLst>
              </p:cNvPr>
              <p:cNvSpPr txBox="1"/>
              <p:nvPr/>
            </p:nvSpPr>
            <p:spPr>
              <a:xfrm>
                <a:off x="6756455" y="4212539"/>
                <a:ext cx="833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A66E435-5117-BD61-C3CA-6490ED19C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55" y="4212539"/>
                <a:ext cx="833883" cy="276999"/>
              </a:xfrm>
              <a:prstGeom prst="rect">
                <a:avLst/>
              </a:prstGeom>
              <a:blipFill>
                <a:blip r:embed="rId14"/>
                <a:stretch>
                  <a:fillRect l="-9489" t="-6667" r="-5839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0125967-429B-4482-4679-AA43E4593565}"/>
                  </a:ext>
                </a:extLst>
              </p:cNvPr>
              <p:cNvSpPr txBox="1"/>
              <p:nvPr/>
            </p:nvSpPr>
            <p:spPr>
              <a:xfrm>
                <a:off x="4534417" y="4521629"/>
                <a:ext cx="289338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e>
                        </m:mr>
                      </m:m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0125967-429B-4482-4679-AA43E4593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417" y="4521629"/>
                <a:ext cx="289338" cy="7546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FAFBD32-2399-A8BB-1524-B195CE24D0E2}"/>
                  </a:ext>
                </a:extLst>
              </p:cNvPr>
              <p:cNvSpPr txBox="1"/>
              <p:nvPr/>
            </p:nvSpPr>
            <p:spPr>
              <a:xfrm>
                <a:off x="4534417" y="5385419"/>
                <a:ext cx="289338" cy="756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FAFBD32-2399-A8BB-1524-B195CE24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417" y="5385419"/>
                <a:ext cx="289338" cy="7564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>
            <a:extLst>
              <a:ext uri="{FF2B5EF4-FFF2-40B4-BE49-F238E27FC236}">
                <a16:creationId xmlns:a16="http://schemas.microsoft.com/office/drawing/2014/main" id="{DCAE0576-9868-F6E6-BEA9-48885E11069E}"/>
              </a:ext>
            </a:extLst>
          </p:cNvPr>
          <p:cNvSpPr txBox="1"/>
          <p:nvPr/>
        </p:nvSpPr>
        <p:spPr>
          <a:xfrm>
            <a:off x="8758142" y="4861722"/>
            <a:ext cx="2028893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c1    ---    02   </a:t>
            </a:r>
            <a:r>
              <a:rPr lang="fr-FR" dirty="0" err="1"/>
              <a:t>ff</a:t>
            </a:r>
            <a:r>
              <a:rPr lang="fr-FR" dirty="0"/>
              <a:t>   c2</a:t>
            </a:r>
          </a:p>
          <a:p>
            <a:r>
              <a:rPr lang="fr-FR" dirty="0"/>
              <a:t>c2   02   00   --    00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EFB2C8A-1B69-D6FE-896A-479877E82CF0}"/>
              </a:ext>
            </a:extLst>
          </p:cNvPr>
          <p:cNvSpPr txBox="1"/>
          <p:nvPr/>
        </p:nvSpPr>
        <p:spPr>
          <a:xfrm>
            <a:off x="8078904" y="5584752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 err="1"/>
              <a:t>Sequences</a:t>
            </a:r>
            <a:r>
              <a:rPr lang="fr-FR" sz="1400" i="1" dirty="0"/>
              <a:t> alignées</a:t>
            </a:r>
          </a:p>
        </p:txBody>
      </p:sp>
    </p:spTree>
    <p:extLst>
      <p:ext uri="{BB962C8B-B14F-4D97-AF65-F5344CB8AC3E}">
        <p14:creationId xmlns:p14="http://schemas.microsoft.com/office/powerpoint/2010/main" val="3984658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37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1" y="1660274"/>
            <a:ext cx="12192000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5. </a:t>
            </a:r>
            <a:r>
              <a:rPr lang="fr-FR" b="1" u="sng" dirty="0" err="1"/>
              <a:t>Crtière</a:t>
            </a:r>
            <a:r>
              <a:rPr lang="fr-FR" b="1" u="sng" dirty="0"/>
              <a:t> d’évaluation SAMS (</a:t>
            </a:r>
            <a:r>
              <a:rPr lang="fr-FR" b="1" u="sng" dirty="0" err="1"/>
              <a:t>Sub</a:t>
            </a:r>
            <a:r>
              <a:rPr lang="fr-FR" b="1" u="sng" dirty="0"/>
              <a:t>-message Alignment Matching Score)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DEB26EB-AC96-6330-5CCB-AE2B2299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41" y="2595255"/>
            <a:ext cx="4135333" cy="2035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16FAA7D0-A781-5869-D494-C93262879D7A}"/>
              </a:ext>
            </a:extLst>
          </p:cNvPr>
          <p:cNvSpPr/>
          <p:nvPr/>
        </p:nvSpPr>
        <p:spPr>
          <a:xfrm>
            <a:off x="2103120" y="2402446"/>
            <a:ext cx="1412240" cy="128016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FE0C669-3E7C-E2DF-39C6-F98635B43B81}"/>
              </a:ext>
            </a:extLst>
          </p:cNvPr>
          <p:cNvSpPr/>
          <p:nvPr/>
        </p:nvSpPr>
        <p:spPr>
          <a:xfrm>
            <a:off x="3342640" y="2402446"/>
            <a:ext cx="2275839" cy="1173874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D4856EC-9E43-CE0D-4310-36025D4B1910}"/>
              </a:ext>
            </a:extLst>
          </p:cNvPr>
          <p:cNvSpPr/>
          <p:nvPr/>
        </p:nvSpPr>
        <p:spPr>
          <a:xfrm>
            <a:off x="1971040" y="3372726"/>
            <a:ext cx="3281680" cy="12801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3EF71E-F574-5F68-45FB-0C0A83F8C499}"/>
              </a:ext>
            </a:extLst>
          </p:cNvPr>
          <p:cNvSpPr txBox="1"/>
          <p:nvPr/>
        </p:nvSpPr>
        <p:spPr>
          <a:xfrm>
            <a:off x="5945210" y="3320462"/>
            <a:ext cx="588544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sym typeface="Wingdings" panose="05000000000000000000" pitchFamily="2" charset="2"/>
              </a:rPr>
              <a:t>Offset penalty: SAMS ↘ </a:t>
            </a:r>
            <a:r>
              <a:rPr lang="fr-FR" sz="1600" b="1" dirty="0"/>
              <a:t>∝ </a:t>
            </a:r>
            <a:r>
              <a:rPr lang="fr-FR" sz="1600" b="1" dirty="0">
                <a:sym typeface="Wingdings" panose="05000000000000000000" pitchFamily="2" charset="2"/>
              </a:rPr>
              <a:t>D</a:t>
            </a:r>
            <a:r>
              <a:rPr lang="fr-FR" altLang="fr-FR" sz="1600" b="1" dirty="0">
                <a:sym typeface="Wingdings" panose="05000000000000000000" pitchFamily="2" charset="2"/>
              </a:rPr>
              <a:t>écalage de la position des segments trouvés par rapport à la position réelle des segment 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F229826-B13D-F80B-9562-01E1EB794860}"/>
              </a:ext>
            </a:extLst>
          </p:cNvPr>
          <p:cNvSpPr txBox="1"/>
          <p:nvPr/>
        </p:nvSpPr>
        <p:spPr>
          <a:xfrm>
            <a:off x="5962518" y="4060864"/>
            <a:ext cx="588544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sym typeface="Wingdings" panose="05000000000000000000" pitchFamily="2" charset="2"/>
              </a:rPr>
              <a:t>Offset penalty: SAMS ↘  </a:t>
            </a:r>
            <a:r>
              <a:rPr lang="fr-FR" sz="1600" b="1" dirty="0"/>
              <a:t>∝ </a:t>
            </a:r>
            <a:r>
              <a:rPr lang="fr-FR" sz="1600" b="1" dirty="0">
                <a:sym typeface="Wingdings" panose="05000000000000000000" pitchFamily="2" charset="2"/>
              </a:rPr>
              <a:t> Est que l’octet à une position donnée est le bon ?</a:t>
            </a:r>
            <a:endParaRPr lang="fr-FR" altLang="fr-FR" sz="1600" b="1" dirty="0">
              <a:sym typeface="Wingdings" panose="05000000000000000000" pitchFamily="2" charset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C5BAE9D-DD85-E3D8-31CF-2993DB2B82DA}"/>
              </a:ext>
            </a:extLst>
          </p:cNvPr>
          <p:cNvSpPr txBox="1"/>
          <p:nvPr/>
        </p:nvSpPr>
        <p:spPr>
          <a:xfrm>
            <a:off x="5945211" y="2782765"/>
            <a:ext cx="5885441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sym typeface="Wingdings" panose="05000000000000000000" pitchFamily="2" charset="2"/>
              </a:rPr>
              <a:t>Offset penalty: SAMS ↘  </a:t>
            </a:r>
            <a:r>
              <a:rPr lang="fr-FR" sz="1600" b="1" dirty="0"/>
              <a:t>∝ </a:t>
            </a:r>
            <a:r>
              <a:rPr lang="fr-FR" altLang="fr-FR" sz="1600" b="1" dirty="0">
                <a:sym typeface="Wingdings" panose="05000000000000000000" pitchFamily="2" charset="2"/>
              </a:rPr>
              <a:t>(Nb segments réels – Nb segment trouvés)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8DB73AD-5927-A69A-6651-C4518D24B6DB}"/>
              </a:ext>
            </a:extLst>
          </p:cNvPr>
          <p:cNvSpPr txBox="1"/>
          <p:nvPr/>
        </p:nvSpPr>
        <p:spPr>
          <a:xfrm>
            <a:off x="1749397" y="4669365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14: SAMS score</a:t>
            </a:r>
          </a:p>
        </p:txBody>
      </p:sp>
    </p:spTree>
    <p:extLst>
      <p:ext uri="{BB962C8B-B14F-4D97-AF65-F5344CB8AC3E}">
        <p14:creationId xmlns:p14="http://schemas.microsoft.com/office/powerpoint/2010/main" val="2076300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38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1" y="1660274"/>
            <a:ext cx="12192000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5. </a:t>
            </a:r>
            <a:r>
              <a:rPr lang="fr-FR" b="1" u="sng" dirty="0" err="1"/>
              <a:t>Crtière</a:t>
            </a:r>
            <a:r>
              <a:rPr lang="fr-FR" b="1" u="sng" dirty="0"/>
              <a:t> d’évaluation SAMS (</a:t>
            </a:r>
            <a:r>
              <a:rPr lang="fr-FR" b="1" u="sng" dirty="0" err="1"/>
              <a:t>Sub</a:t>
            </a:r>
            <a:r>
              <a:rPr lang="fr-FR" b="1" u="sng" dirty="0"/>
              <a:t>-message Alignment Matching Score)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2B3BA03-B327-98AD-BAF4-BE71D0685454}"/>
              </a:ext>
            </a:extLst>
          </p:cNvPr>
          <p:cNvSpPr txBox="1"/>
          <p:nvPr/>
        </p:nvSpPr>
        <p:spPr>
          <a:xfrm>
            <a:off x="6998533" y="2476261"/>
            <a:ext cx="41353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Remarques:</a:t>
            </a:r>
            <a:endParaRPr lang="fr-FR" altLang="fr-FR" u="sng" dirty="0"/>
          </a:p>
          <a:p>
            <a:pPr lvl="1"/>
            <a:endParaRPr lang="fr-FR" alt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b="1" dirty="0">
                <a:sym typeface="Wingdings" panose="05000000000000000000" pitchFamily="2" charset="2"/>
              </a:rPr>
              <a:t>Le critère est calculé pour chaque groupe de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b="1" dirty="0">
                <a:sym typeface="Wingdings" panose="05000000000000000000" pitchFamily="2" charset="2"/>
              </a:rPr>
              <a:t>Les groupes sont fait en fonction de leur commande S7 associée</a:t>
            </a:r>
          </a:p>
          <a:p>
            <a:pPr lvl="1"/>
            <a:endParaRPr lang="fr-FR" alt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Il faut récupérer toutes les segmentations réelles  (non effectué)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ym typeface="Wingdings" panose="05000000000000000000" pitchFamily="2" charset="2"/>
              </a:rPr>
              <a:t>Application de  SAMS seulement sur quelques messages de l’article </a:t>
            </a:r>
          </a:p>
          <a:p>
            <a:endParaRPr lang="fr-FR" altLang="fr-FR" sz="1600" dirty="0">
              <a:sym typeface="Wingdings" panose="05000000000000000000" pitchFamily="2" charset="2"/>
            </a:endParaRPr>
          </a:p>
          <a:p>
            <a:r>
              <a:rPr lang="fr-FR" altLang="fr-FR" sz="1600" dirty="0">
                <a:sym typeface="Wingdings" panose="05000000000000000000" pitchFamily="2" charset="2"/>
              </a:rPr>
              <a:t> </a:t>
            </a:r>
            <a:r>
              <a:rPr lang="fr-FR" altLang="fr-FR" sz="1600" b="1" strike="sngStrike" dirty="0">
                <a:solidFill>
                  <a:srgbClr val="00B0F0"/>
                </a:solidFill>
                <a:sym typeface="Wingdings" panose="05000000000000000000" pitchFamily="2" charset="2"/>
              </a:rPr>
              <a:t>Non</a:t>
            </a:r>
            <a:r>
              <a:rPr lang="fr-FR" altLang="fr-FR" sz="1600" b="1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FR" altLang="fr-FR" sz="1600" b="1" strike="sngStrike" dirty="0">
                <a:solidFill>
                  <a:srgbClr val="00B0F0"/>
                </a:solidFill>
                <a:sym typeface="Wingdings" panose="05000000000000000000" pitchFamily="2" charset="2"/>
              </a:rPr>
              <a:t>Difficilement</a:t>
            </a:r>
            <a:r>
              <a:rPr lang="fr-FR" altLang="fr-FR" sz="1600" b="1" dirty="0">
                <a:solidFill>
                  <a:srgbClr val="00B0F0"/>
                </a:solidFill>
                <a:sym typeface="Wingdings" panose="05000000000000000000" pitchFamily="2" charset="2"/>
              </a:rPr>
              <a:t> Reproductible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F98097-D64A-9D23-5DA7-C94946F9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41" y="2595255"/>
            <a:ext cx="4135333" cy="2035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4601F8BE-DE97-0136-22C9-EB4405F28726}"/>
              </a:ext>
            </a:extLst>
          </p:cNvPr>
          <p:cNvSpPr/>
          <p:nvPr/>
        </p:nvSpPr>
        <p:spPr>
          <a:xfrm>
            <a:off x="2103120" y="2402446"/>
            <a:ext cx="1412240" cy="128016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3F2ABE5-AF99-5A48-0DA8-3B065C0AC58F}"/>
              </a:ext>
            </a:extLst>
          </p:cNvPr>
          <p:cNvSpPr/>
          <p:nvPr/>
        </p:nvSpPr>
        <p:spPr>
          <a:xfrm>
            <a:off x="3342640" y="2402446"/>
            <a:ext cx="2275839" cy="1173874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BF04A99-1876-C305-00E6-591BC2E6BB7A}"/>
              </a:ext>
            </a:extLst>
          </p:cNvPr>
          <p:cNvSpPr/>
          <p:nvPr/>
        </p:nvSpPr>
        <p:spPr>
          <a:xfrm>
            <a:off x="1971040" y="3372726"/>
            <a:ext cx="3281680" cy="12801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AD0E84-D395-0C29-8F4F-0A5B0A3DCF93}"/>
              </a:ext>
            </a:extLst>
          </p:cNvPr>
          <p:cNvSpPr txBox="1"/>
          <p:nvPr/>
        </p:nvSpPr>
        <p:spPr>
          <a:xfrm>
            <a:off x="1749397" y="4669365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15: SAMS score</a:t>
            </a:r>
          </a:p>
        </p:txBody>
      </p:sp>
    </p:spTree>
    <p:extLst>
      <p:ext uri="{BB962C8B-B14F-4D97-AF65-F5344CB8AC3E}">
        <p14:creationId xmlns:p14="http://schemas.microsoft.com/office/powerpoint/2010/main" val="178916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III. Méthode SEIP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39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1" y="1660274"/>
            <a:ext cx="12192000" cy="74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5. </a:t>
            </a:r>
            <a:r>
              <a:rPr lang="fr-FR" b="1" u="sng" dirty="0" err="1"/>
              <a:t>Crtière</a:t>
            </a:r>
            <a:r>
              <a:rPr lang="fr-FR" b="1" u="sng" dirty="0"/>
              <a:t> d’évaluation SAMS (</a:t>
            </a:r>
            <a:r>
              <a:rPr lang="fr-FR" b="1" u="sng" dirty="0" err="1"/>
              <a:t>Sub</a:t>
            </a:r>
            <a:r>
              <a:rPr lang="fr-FR" b="1" u="sng" dirty="0"/>
              <a:t>-message Alignment Matching Score)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C58B31-56A5-4A12-8CC5-A41CC36BFC81}"/>
              </a:ext>
            </a:extLst>
          </p:cNvPr>
          <p:cNvSpPr txBox="1"/>
          <p:nvPr/>
        </p:nvSpPr>
        <p:spPr>
          <a:xfrm>
            <a:off x="4957206" y="2738776"/>
            <a:ext cx="69951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Pour m1: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Le résultat à été correctement trouvée (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SAMS: 1)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Pour m7: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Une segmentation à été trouvée alors qu'il n'y en a pas réellement (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SAMS: : -0.0 )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Pour m8</a:t>
            </a:r>
            <a:r>
              <a:rPr lang="fr-FR" dirty="0">
                <a:sym typeface="Wingdings" panose="05000000000000000000" pitchFamily="2" charset="2"/>
              </a:rPr>
              <a:t> </a:t>
            </a:r>
            <a:r>
              <a:rPr lang="fr-FR" dirty="0"/>
              <a:t> Un segment en plus du nombre de segment réelle à été trouvée (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SAMS: 0)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Pour m9</a:t>
            </a: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dirty="0"/>
              <a:t>très peu de segments trouvée et d'autres sont décalé de plusieurs octet (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SAMS: 0.017)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  <a:p>
            <a:r>
              <a:rPr lang="fr-FR" altLang="fr-FR" sz="1800" dirty="0">
                <a:sym typeface="Wingdings" panose="05000000000000000000" pitchFamily="2" charset="2"/>
              </a:rPr>
              <a:t> </a:t>
            </a:r>
            <a:r>
              <a:rPr lang="fr-FR" altLang="fr-FR" sz="1800" b="1" strike="sngStrike" dirty="0">
                <a:solidFill>
                  <a:srgbClr val="00B0F0"/>
                </a:solidFill>
                <a:sym typeface="Wingdings" panose="05000000000000000000" pitchFamily="2" charset="2"/>
              </a:rPr>
              <a:t>Non</a:t>
            </a:r>
            <a:r>
              <a:rPr lang="fr-FR" altLang="fr-FR" sz="1800" b="1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FR" altLang="fr-FR" sz="1800" b="1" strike="sngStrike" dirty="0">
                <a:solidFill>
                  <a:srgbClr val="00B0F0"/>
                </a:solidFill>
                <a:sym typeface="Wingdings" panose="05000000000000000000" pitchFamily="2" charset="2"/>
              </a:rPr>
              <a:t>Difficilement</a:t>
            </a:r>
            <a:r>
              <a:rPr lang="fr-FR" altLang="fr-FR" sz="1800" b="1" dirty="0">
                <a:solidFill>
                  <a:srgbClr val="00B0F0"/>
                </a:solidFill>
                <a:sym typeface="Wingdings" panose="05000000000000000000" pitchFamily="2" charset="2"/>
              </a:rPr>
              <a:t> Reproductible</a:t>
            </a:r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F05C6AB-22A7-66A2-C6AB-8E94AB56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4" y="2931585"/>
            <a:ext cx="4135333" cy="2035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2416BC8B-E17D-CD5B-9D38-BD7F3487A935}"/>
              </a:ext>
            </a:extLst>
          </p:cNvPr>
          <p:cNvSpPr/>
          <p:nvPr/>
        </p:nvSpPr>
        <p:spPr>
          <a:xfrm>
            <a:off x="978513" y="2738776"/>
            <a:ext cx="1412240" cy="128016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CBB8504-B024-DA77-FB19-D65A7F5DCB65}"/>
              </a:ext>
            </a:extLst>
          </p:cNvPr>
          <p:cNvSpPr/>
          <p:nvPr/>
        </p:nvSpPr>
        <p:spPr>
          <a:xfrm>
            <a:off x="2218033" y="2738776"/>
            <a:ext cx="2275839" cy="1173874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C76A0B-CB15-DC97-E486-B28F5DAD777B}"/>
              </a:ext>
            </a:extLst>
          </p:cNvPr>
          <p:cNvSpPr/>
          <p:nvPr/>
        </p:nvSpPr>
        <p:spPr>
          <a:xfrm>
            <a:off x="846433" y="3709056"/>
            <a:ext cx="3281680" cy="12801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C2A077-829D-6C7A-FF19-170B56B06693}"/>
              </a:ext>
            </a:extLst>
          </p:cNvPr>
          <p:cNvSpPr txBox="1"/>
          <p:nvPr/>
        </p:nvSpPr>
        <p:spPr>
          <a:xfrm>
            <a:off x="708243" y="4987751"/>
            <a:ext cx="3365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Figure XX: SAMS score</a:t>
            </a:r>
          </a:p>
        </p:txBody>
      </p:sp>
    </p:spTree>
    <p:extLst>
      <p:ext uri="{BB962C8B-B14F-4D97-AF65-F5344CB8AC3E}">
        <p14:creationId xmlns:p14="http://schemas.microsoft.com/office/powerpoint/2010/main" val="224742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I. Contexte &amp;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E4600-6E56-1A9E-D0D1-F6719BAB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88" y="1669708"/>
            <a:ext cx="10606947" cy="2419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u="sng" dirty="0"/>
              <a:t>Constat</a:t>
            </a:r>
            <a:endParaRPr lang="fr-FR" u="sng" dirty="0"/>
          </a:p>
          <a:p>
            <a:r>
              <a:rPr lang="fr-FR" dirty="0"/>
              <a:t>PRE (Protocol Reverse Engineering)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/>
              <a:t>Retrouver les formats des protocoles de communication inconnues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B6D2F-9C3D-4858-8115-F81E6A9D2EBB}"/>
              </a:ext>
            </a:extLst>
          </p:cNvPr>
          <p:cNvSpPr/>
          <p:nvPr/>
        </p:nvSpPr>
        <p:spPr>
          <a:xfrm>
            <a:off x="694765" y="3716287"/>
            <a:ext cx="2463502" cy="199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Dispositif 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792CA-4781-A80E-D488-4EC80C2D4131}"/>
              </a:ext>
            </a:extLst>
          </p:cNvPr>
          <p:cNvSpPr/>
          <p:nvPr/>
        </p:nvSpPr>
        <p:spPr>
          <a:xfrm>
            <a:off x="8585317" y="3716069"/>
            <a:ext cx="2463502" cy="199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Dispositif 2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4C6D7F6-D2F8-4332-6E73-CCA1BA186018}"/>
              </a:ext>
            </a:extLst>
          </p:cNvPr>
          <p:cNvSpPr/>
          <p:nvPr/>
        </p:nvSpPr>
        <p:spPr>
          <a:xfrm rot="10800000">
            <a:off x="3282551" y="4640224"/>
            <a:ext cx="5084680" cy="696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4DF34-FFD2-9A2A-BBC9-01E2C9EAE681}"/>
              </a:ext>
            </a:extLst>
          </p:cNvPr>
          <p:cNvSpPr/>
          <p:nvPr/>
        </p:nvSpPr>
        <p:spPr>
          <a:xfrm>
            <a:off x="4925344" y="4829457"/>
            <a:ext cx="3401500" cy="3181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03 00 00 3d 02 f0 80 … … 03 c0 02</a:t>
            </a:r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7E7EDAA0-CB29-D924-6D71-AD98635CEDBE}"/>
              </a:ext>
            </a:extLst>
          </p:cNvPr>
          <p:cNvSpPr/>
          <p:nvPr/>
        </p:nvSpPr>
        <p:spPr>
          <a:xfrm rot="10800000">
            <a:off x="3282552" y="3766162"/>
            <a:ext cx="5084680" cy="696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6D64A7-4860-AB40-B521-927258738F72}"/>
              </a:ext>
            </a:extLst>
          </p:cNvPr>
          <p:cNvSpPr/>
          <p:nvPr/>
        </p:nvSpPr>
        <p:spPr>
          <a:xfrm>
            <a:off x="7032612" y="3955395"/>
            <a:ext cx="1175495" cy="318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02 22 11 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7A2BFD-46E4-F755-9261-5E6B0247BF21}"/>
              </a:ext>
            </a:extLst>
          </p:cNvPr>
          <p:cNvSpPr/>
          <p:nvPr/>
        </p:nvSpPr>
        <p:spPr>
          <a:xfrm>
            <a:off x="4974230" y="3955395"/>
            <a:ext cx="1175495" cy="318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effectLst/>
              </a:rPr>
              <a:t>ff</a:t>
            </a:r>
            <a:r>
              <a:rPr lang="fr-FR" dirty="0">
                <a:effectLst/>
              </a:rPr>
              <a:t> 09 00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1B961B-B54D-35BC-E097-33F4BA158650}"/>
              </a:ext>
            </a:extLst>
          </p:cNvPr>
          <p:cNvSpPr/>
          <p:nvPr/>
        </p:nvSpPr>
        <p:spPr>
          <a:xfrm>
            <a:off x="3705833" y="3967427"/>
            <a:ext cx="1175495" cy="318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34 00 01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DB440E-DA42-9F08-B5E8-15A663CA6582}"/>
              </a:ext>
            </a:extLst>
          </p:cNvPr>
          <p:cNvSpPr/>
          <p:nvPr/>
        </p:nvSpPr>
        <p:spPr>
          <a:xfrm>
            <a:off x="6292943" y="3979917"/>
            <a:ext cx="142991" cy="17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25689-93D5-89E7-814A-072090A3A6F9}"/>
              </a:ext>
            </a:extLst>
          </p:cNvPr>
          <p:cNvSpPr/>
          <p:nvPr/>
        </p:nvSpPr>
        <p:spPr>
          <a:xfrm>
            <a:off x="6488960" y="3987580"/>
            <a:ext cx="142991" cy="17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DCBF7E-B1CD-0374-623C-FEB60613B074}"/>
              </a:ext>
            </a:extLst>
          </p:cNvPr>
          <p:cNvSpPr/>
          <p:nvPr/>
        </p:nvSpPr>
        <p:spPr>
          <a:xfrm>
            <a:off x="6719006" y="3987580"/>
            <a:ext cx="142991" cy="17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364C3DE-D872-B94D-67F6-3E0AF0CBBE31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6626094" y="5147589"/>
            <a:ext cx="1002951" cy="83942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CDCD834-489C-A0E6-82EC-EC64A73152E1}"/>
              </a:ext>
            </a:extLst>
          </p:cNvPr>
          <p:cNvSpPr txBox="1"/>
          <p:nvPr/>
        </p:nvSpPr>
        <p:spPr>
          <a:xfrm>
            <a:off x="7006483" y="5987018"/>
            <a:ext cx="2522911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Message étendu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18662B0-237C-E83A-2CFD-22372F8CB6F1}"/>
              </a:ext>
            </a:extLst>
          </p:cNvPr>
          <p:cNvCxnSpPr>
            <a:stCxn id="34" idx="1"/>
          </p:cNvCxnSpPr>
          <p:nvPr/>
        </p:nvCxnSpPr>
        <p:spPr>
          <a:xfrm flipH="1">
            <a:off x="5858707" y="6171684"/>
            <a:ext cx="114777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72058020-ABBF-A440-5B4D-502BA4BAE5B4}"/>
              </a:ext>
            </a:extLst>
          </p:cNvPr>
          <p:cNvSpPr txBox="1"/>
          <p:nvPr/>
        </p:nvSpPr>
        <p:spPr>
          <a:xfrm>
            <a:off x="2517289" y="5987018"/>
            <a:ext cx="3341418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Matérialisation des interactions entre objets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5115C7-8D7D-386D-58AC-F03B158A78F0}"/>
              </a:ext>
            </a:extLst>
          </p:cNvPr>
          <p:cNvSpPr/>
          <p:nvPr/>
        </p:nvSpPr>
        <p:spPr>
          <a:xfrm>
            <a:off x="3641283" y="4829457"/>
            <a:ext cx="1175495" cy="318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02</a:t>
            </a:r>
            <a:r>
              <a:rPr lang="fr-FR" dirty="0">
                <a:effectLst/>
              </a:rPr>
              <a:t> 02 01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45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IV.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40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FC77106-31CE-598D-06BE-2BC1EC6510F1}"/>
              </a:ext>
            </a:extLst>
          </p:cNvPr>
          <p:cNvSpPr txBox="1">
            <a:spLocks/>
          </p:cNvSpPr>
          <p:nvPr/>
        </p:nvSpPr>
        <p:spPr>
          <a:xfrm>
            <a:off x="528320" y="1619388"/>
            <a:ext cx="11115040" cy="4192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oudy Old Style" panose="02020502050305020303" pitchFamily="18" charset="0"/>
              <a:buNone/>
            </a:pPr>
            <a:r>
              <a:rPr lang="fr-FR" b="1" u="sng" dirty="0"/>
              <a:t>5. Conclusion article</a:t>
            </a:r>
          </a:p>
          <a:p>
            <a:pPr marL="0" indent="0" algn="ctr">
              <a:buFont typeface="Goudy Old Style" panose="02020502050305020303" pitchFamily="18" charset="0"/>
              <a:buNone/>
            </a:pPr>
            <a:endParaRPr lang="fr-FR" b="1" u="sng" dirty="0"/>
          </a:p>
          <a:p>
            <a:r>
              <a:rPr lang="fr-FR" dirty="0"/>
              <a:t>Premières essais d'ingénierie inverse sur les protocoles industriels.</a:t>
            </a:r>
          </a:p>
          <a:p>
            <a:r>
              <a:rPr lang="fr-FR" dirty="0"/>
              <a:t>Des améliorations sont nécessaires pour accroître la précision des opérations.</a:t>
            </a:r>
          </a:p>
          <a:p>
            <a:r>
              <a:rPr lang="fr-FR" dirty="0"/>
              <a:t>L'implémentation des algorithmes de programmation dynamique (dans les références) et de PMSA (dans l’article) est bien détaillée, facilitant la reproductibilité des étapes sur un message.</a:t>
            </a:r>
          </a:p>
          <a:p>
            <a:r>
              <a:rPr lang="fr-FR" b="1" dirty="0"/>
              <a:t>La méthode reste floue quant à la détermination de la position du premier octet du premier sous-message, nécessitant des hypothèses pour obtenir des résultats similaires</a:t>
            </a:r>
            <a:r>
              <a:rPr lang="fr-FR" dirty="0"/>
              <a:t>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/>
              <a:t>L'attention portée à cette partie aurait dû être </a:t>
            </a:r>
            <a:r>
              <a:rPr lang="fr-FR" b="1" dirty="0"/>
              <a:t>plus approfondie </a:t>
            </a:r>
            <a:r>
              <a:rPr lang="fr-FR" dirty="0"/>
              <a:t>en raison de son rôle crucial dans l'efficacité globale de la méthode.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9DAB3E-09FD-6A15-5E99-E8C449730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4058">
            <a:off x="8857929" y="279739"/>
            <a:ext cx="3205480" cy="19232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6892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Entropie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41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74EF76-1021-684E-4DA8-5F1C1001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6" y="1657102"/>
            <a:ext cx="10726647" cy="3543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6856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92F8F4C-1A1A-1346-EAD4-54726782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825288"/>
            <a:ext cx="6554115" cy="518232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143E8-1C83-A051-C902-EA6E229E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0E769-D39C-FF34-573E-3220C1909E21}"/>
              </a:ext>
            </a:extLst>
          </p:cNvPr>
          <p:cNvSpPr/>
          <p:nvPr/>
        </p:nvSpPr>
        <p:spPr>
          <a:xfrm>
            <a:off x="4658060" y="5497157"/>
            <a:ext cx="1000462" cy="164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3009E-0B8C-F02C-D7A3-721790DCF420}"/>
              </a:ext>
            </a:extLst>
          </p:cNvPr>
          <p:cNvSpPr/>
          <p:nvPr/>
        </p:nvSpPr>
        <p:spPr>
          <a:xfrm>
            <a:off x="3078479" y="839631"/>
            <a:ext cx="2343374" cy="204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E25CD-1FAB-0EFB-1909-C5E9E16BB004}"/>
              </a:ext>
            </a:extLst>
          </p:cNvPr>
          <p:cNvSpPr/>
          <p:nvPr/>
        </p:nvSpPr>
        <p:spPr>
          <a:xfrm>
            <a:off x="3089237" y="1605218"/>
            <a:ext cx="4484146" cy="2043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BABF3-C77E-7CB1-CB2D-4E0F84987D10}"/>
              </a:ext>
            </a:extLst>
          </p:cNvPr>
          <p:cNvSpPr/>
          <p:nvPr/>
        </p:nvSpPr>
        <p:spPr>
          <a:xfrm>
            <a:off x="5701554" y="5518673"/>
            <a:ext cx="1387736" cy="1539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3B7A9-79BC-2086-7E0B-04A02CF756DC}"/>
              </a:ext>
            </a:extLst>
          </p:cNvPr>
          <p:cNvSpPr/>
          <p:nvPr/>
        </p:nvSpPr>
        <p:spPr>
          <a:xfrm>
            <a:off x="3281082" y="5661840"/>
            <a:ext cx="2814918" cy="2043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82066F-2B45-DDDB-F2A7-F1F0A6AA808A}"/>
              </a:ext>
            </a:extLst>
          </p:cNvPr>
          <p:cNvSpPr/>
          <p:nvPr/>
        </p:nvSpPr>
        <p:spPr>
          <a:xfrm>
            <a:off x="3281082" y="3087445"/>
            <a:ext cx="2571078" cy="5916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F54F17-5FB2-D4BC-AD1C-19DDCC350D30}"/>
              </a:ext>
            </a:extLst>
          </p:cNvPr>
          <p:cNvSpPr/>
          <p:nvPr/>
        </p:nvSpPr>
        <p:spPr>
          <a:xfrm>
            <a:off x="3281082" y="3700633"/>
            <a:ext cx="2571078" cy="5163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9D1E1-4E67-3F16-55F3-2E3CFCB3DBDF}"/>
              </a:ext>
            </a:extLst>
          </p:cNvPr>
          <p:cNvSpPr/>
          <p:nvPr/>
        </p:nvSpPr>
        <p:spPr>
          <a:xfrm>
            <a:off x="3281082" y="4238518"/>
            <a:ext cx="2571078" cy="59000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6B26F-A6F5-CA80-5A06-4EA12DAB8019}"/>
              </a:ext>
            </a:extLst>
          </p:cNvPr>
          <p:cNvSpPr/>
          <p:nvPr/>
        </p:nvSpPr>
        <p:spPr>
          <a:xfrm>
            <a:off x="3557195" y="6038363"/>
            <a:ext cx="896471" cy="2043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7E6-4FF2-55E5-DBD7-57DA49D9B89F}"/>
              </a:ext>
            </a:extLst>
          </p:cNvPr>
          <p:cNvSpPr/>
          <p:nvPr/>
        </p:nvSpPr>
        <p:spPr>
          <a:xfrm>
            <a:off x="4473845" y="6038359"/>
            <a:ext cx="969523" cy="2043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DC14531-6C5D-704F-5E25-8A188BC1018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005431" y="5866236"/>
            <a:ext cx="0" cy="17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B105AC2-5797-941E-6CF7-403FEDFBC04B}"/>
              </a:ext>
            </a:extLst>
          </p:cNvPr>
          <p:cNvCxnSpPr>
            <a:cxnSpLocks/>
          </p:cNvCxnSpPr>
          <p:nvPr/>
        </p:nvCxnSpPr>
        <p:spPr>
          <a:xfrm flipV="1">
            <a:off x="4962398" y="5866236"/>
            <a:ext cx="0" cy="14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61FF3F9-267D-0DE2-C14C-8ADD27DC2B83}"/>
              </a:ext>
            </a:extLst>
          </p:cNvPr>
          <p:cNvCxnSpPr>
            <a:cxnSpLocks/>
          </p:cNvCxnSpPr>
          <p:nvPr/>
        </p:nvCxnSpPr>
        <p:spPr>
          <a:xfrm flipV="1">
            <a:off x="5577378" y="5866236"/>
            <a:ext cx="0" cy="19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41E9E90-E07C-E259-18A9-1C8BC3DFBEE3}"/>
              </a:ext>
            </a:extLst>
          </p:cNvPr>
          <p:cNvSpPr/>
          <p:nvPr/>
        </p:nvSpPr>
        <p:spPr>
          <a:xfrm>
            <a:off x="5475643" y="6043742"/>
            <a:ext cx="609600" cy="1990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0AB4EC-9FE1-CF5E-B84B-538CCB34B067}"/>
              </a:ext>
            </a:extLst>
          </p:cNvPr>
          <p:cNvSpPr/>
          <p:nvPr/>
        </p:nvSpPr>
        <p:spPr>
          <a:xfrm>
            <a:off x="5242560" y="4260658"/>
            <a:ext cx="609600" cy="1990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FD971E-13B5-4607-2003-D7CB6B7D4ACD}"/>
              </a:ext>
            </a:extLst>
          </p:cNvPr>
          <p:cNvSpPr/>
          <p:nvPr/>
        </p:nvSpPr>
        <p:spPr>
          <a:xfrm>
            <a:off x="5216562" y="3706838"/>
            <a:ext cx="609601" cy="1966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86ADA5-76FA-685B-A412-4AA3459A5B02}"/>
              </a:ext>
            </a:extLst>
          </p:cNvPr>
          <p:cNvSpPr/>
          <p:nvPr/>
        </p:nvSpPr>
        <p:spPr>
          <a:xfrm>
            <a:off x="5204033" y="3116631"/>
            <a:ext cx="648127" cy="1990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055AD0-5CF0-5C0E-0A9B-2DF865F6BE7B}"/>
              </a:ext>
            </a:extLst>
          </p:cNvPr>
          <p:cNvSpPr/>
          <p:nvPr/>
        </p:nvSpPr>
        <p:spPr>
          <a:xfrm>
            <a:off x="3546438" y="5649158"/>
            <a:ext cx="251012" cy="2278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A8C489-B777-4903-6710-61AB5C0BA2AC}"/>
              </a:ext>
            </a:extLst>
          </p:cNvPr>
          <p:cNvSpPr/>
          <p:nvPr/>
        </p:nvSpPr>
        <p:spPr>
          <a:xfrm>
            <a:off x="4480121" y="5657159"/>
            <a:ext cx="177939" cy="2043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28BA0B-1036-71F1-F4B0-720CF6A2E366}"/>
              </a:ext>
            </a:extLst>
          </p:cNvPr>
          <p:cNvSpPr/>
          <p:nvPr/>
        </p:nvSpPr>
        <p:spPr>
          <a:xfrm>
            <a:off x="5467560" y="5674490"/>
            <a:ext cx="198120" cy="1990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0181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5AFBC5-6C91-4577-7694-292A002E62F7}"/>
              </a:ext>
            </a:extLst>
          </p:cNvPr>
          <p:cNvSpPr/>
          <p:nvPr/>
        </p:nvSpPr>
        <p:spPr>
          <a:xfrm>
            <a:off x="8445956" y="744808"/>
            <a:ext cx="2356662" cy="2553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Segmentation 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AA3329-3A09-AC22-4EFA-C95378F7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A9191F-D775-024C-65AE-988075E2FC34}"/>
              </a:ext>
            </a:extLst>
          </p:cNvPr>
          <p:cNvSpPr/>
          <p:nvPr/>
        </p:nvSpPr>
        <p:spPr>
          <a:xfrm>
            <a:off x="2804522" y="744807"/>
            <a:ext cx="5332705" cy="2553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Algorithme de Needleman-Wunsch (NW)</a:t>
            </a:r>
          </a:p>
          <a:p>
            <a:pPr algn="ctr"/>
            <a:endParaRPr lang="fr-FR" dirty="0"/>
          </a:p>
          <a:p>
            <a:pPr algn="ctr"/>
            <a:r>
              <a:rPr lang="fr-FR" i="1" u="sng" dirty="0">
                <a:solidFill>
                  <a:schemeClr val="tx1"/>
                </a:solidFill>
              </a:rPr>
              <a:t>Aligment de deux séquences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6D31E9C-683A-4B6A-CC13-B23A608947FA}"/>
              </a:ext>
            </a:extLst>
          </p:cNvPr>
          <p:cNvSpPr/>
          <p:nvPr/>
        </p:nvSpPr>
        <p:spPr>
          <a:xfrm>
            <a:off x="8137228" y="1756211"/>
            <a:ext cx="308728" cy="27913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58D4F85-E5EB-23BC-F35E-86D3533EB17A}"/>
              </a:ext>
            </a:extLst>
          </p:cNvPr>
          <p:cNvSpPr/>
          <p:nvPr/>
        </p:nvSpPr>
        <p:spPr>
          <a:xfrm>
            <a:off x="2861093" y="1756211"/>
            <a:ext cx="3261126" cy="1222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D246CB-C5BC-667E-562E-8085DC0CD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9" t="8546" r="47094" b="88007"/>
          <a:stretch/>
        </p:blipFill>
        <p:spPr>
          <a:xfrm>
            <a:off x="3188329" y="2362434"/>
            <a:ext cx="2606654" cy="29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3D8D41B-6C7C-F10E-084F-917102A1D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9" t="8546" r="56217" b="88007"/>
          <a:stretch/>
        </p:blipFill>
        <p:spPr>
          <a:xfrm>
            <a:off x="3798927" y="1986054"/>
            <a:ext cx="988514" cy="293075"/>
          </a:xfrm>
          <a:prstGeom prst="rect">
            <a:avLst/>
          </a:prstGeom>
          <a:ln w="28575">
            <a:solidFill>
              <a:schemeClr val="accent6"/>
            </a:solidFill>
            <a:prstDash val="lgDashDot"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0CE68E4-E542-EB8E-3A7A-627F3B07A117}"/>
              </a:ext>
            </a:extLst>
          </p:cNvPr>
          <p:cNvSpPr txBox="1"/>
          <p:nvPr/>
        </p:nvSpPr>
        <p:spPr>
          <a:xfrm>
            <a:off x="8738093" y="1289633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chemeClr val="accent6"/>
                </a:solidFill>
              </a:rPr>
              <a:t>s1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1F8AB0-D325-9263-3C8E-3BF7D62FAE27}"/>
              </a:ext>
            </a:extLst>
          </p:cNvPr>
          <p:cNvSpPr txBox="1"/>
          <p:nvPr/>
        </p:nvSpPr>
        <p:spPr>
          <a:xfrm>
            <a:off x="8754684" y="1725409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D10282-DB63-0825-4674-9A47BB437505}"/>
              </a:ext>
            </a:extLst>
          </p:cNvPr>
          <p:cNvSpPr txBox="1"/>
          <p:nvPr/>
        </p:nvSpPr>
        <p:spPr>
          <a:xfrm>
            <a:off x="8754684" y="2144850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0740A28-62FC-8FA4-60FB-95493BB5ECC8}"/>
              </a:ext>
            </a:extLst>
          </p:cNvPr>
          <p:cNvSpPr txBox="1"/>
          <p:nvPr/>
        </p:nvSpPr>
        <p:spPr>
          <a:xfrm>
            <a:off x="9276942" y="1541833"/>
            <a:ext cx="6946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dirty="0"/>
              <a:t>≠?</a:t>
            </a:r>
            <a:r>
              <a:rPr lang="fr-FR" sz="4000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7ACEFC-9F64-8308-4832-F2E7AFF92907}"/>
              </a:ext>
            </a:extLst>
          </p:cNvPr>
          <p:cNvSpPr txBox="1"/>
          <p:nvPr/>
        </p:nvSpPr>
        <p:spPr>
          <a:xfrm>
            <a:off x="9775190" y="1305968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chemeClr val="accent6"/>
                </a:solidFill>
              </a:rPr>
              <a:t>S1*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DA549B-63AD-94C9-EC89-271AAB492FF9}"/>
              </a:ext>
            </a:extLst>
          </p:cNvPr>
          <p:cNvSpPr txBox="1"/>
          <p:nvPr/>
        </p:nvSpPr>
        <p:spPr>
          <a:xfrm>
            <a:off x="9791781" y="1741744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S2*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04657F-2076-64B6-12F5-DFF438C8FF6D}"/>
              </a:ext>
            </a:extLst>
          </p:cNvPr>
          <p:cNvSpPr txBox="1"/>
          <p:nvPr/>
        </p:nvSpPr>
        <p:spPr>
          <a:xfrm>
            <a:off x="9791781" y="2161185"/>
            <a:ext cx="6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</a:rPr>
              <a:t>S3*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0303EB77-5E87-0C1B-CCE5-F9CC180E58E3}"/>
              </a:ext>
            </a:extLst>
          </p:cNvPr>
          <p:cNvSpPr/>
          <p:nvPr/>
        </p:nvSpPr>
        <p:spPr>
          <a:xfrm rot="5400000">
            <a:off x="9394723" y="3322752"/>
            <a:ext cx="355250" cy="27913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06641-3B76-8B5B-3AE0-A344C7622DFD}"/>
              </a:ext>
            </a:extLst>
          </p:cNvPr>
          <p:cNvSpPr/>
          <p:nvPr/>
        </p:nvSpPr>
        <p:spPr>
          <a:xfrm>
            <a:off x="6883472" y="3639941"/>
            <a:ext cx="3919146" cy="13850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Progressive multiple sequence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alignment algorithm</a:t>
            </a:r>
            <a:endParaRPr lang="fr-FR" dirty="0"/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(PMSA) 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22" name="Flèche : angle droit 21">
            <a:extLst>
              <a:ext uri="{FF2B5EF4-FFF2-40B4-BE49-F238E27FC236}">
                <a16:creationId xmlns:a16="http://schemas.microsoft.com/office/drawing/2014/main" id="{C9066C3E-7616-B429-07A8-C92C87487663}"/>
              </a:ext>
            </a:extLst>
          </p:cNvPr>
          <p:cNvSpPr/>
          <p:nvPr/>
        </p:nvSpPr>
        <p:spPr>
          <a:xfrm flipH="1">
            <a:off x="3931244" y="2273672"/>
            <a:ext cx="2952228" cy="2298729"/>
          </a:xfrm>
          <a:prstGeom prst="bentUpArrow">
            <a:avLst>
              <a:gd name="adj1" fmla="val 6347"/>
              <a:gd name="adj2" fmla="val 9861"/>
              <a:gd name="adj3" fmla="val 25748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FC506EF-B69F-8B94-E5C7-450201329089}"/>
              </a:ext>
            </a:extLst>
          </p:cNvPr>
          <p:cNvSpPr txBox="1"/>
          <p:nvPr/>
        </p:nvSpPr>
        <p:spPr>
          <a:xfrm>
            <a:off x="4089088" y="4655706"/>
            <a:ext cx="2433163" cy="36933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Itération du Template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DDD2DC-8295-3E65-B30A-7BEEA7E9FDFF}"/>
              </a:ext>
            </a:extLst>
          </p:cNvPr>
          <p:cNvSpPr/>
          <p:nvPr/>
        </p:nvSpPr>
        <p:spPr>
          <a:xfrm>
            <a:off x="515622" y="751383"/>
            <a:ext cx="2084342" cy="980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Initialisation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67C7A51-9BB6-22D8-653A-A1A4DE42B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9" t="8546" r="56217" b="88007"/>
          <a:stretch/>
        </p:blipFill>
        <p:spPr>
          <a:xfrm>
            <a:off x="1063536" y="1289633"/>
            <a:ext cx="988514" cy="293075"/>
          </a:xfrm>
          <a:prstGeom prst="rect">
            <a:avLst/>
          </a:prstGeom>
          <a:ln w="28575">
            <a:solidFill>
              <a:schemeClr val="accent6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9776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I. Contexte &amp;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E4600-6E56-1A9E-D0D1-F6719BAB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88" y="1669709"/>
            <a:ext cx="10606947" cy="1836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u="sng" dirty="0"/>
              <a:t>Constat</a:t>
            </a:r>
            <a:endParaRPr lang="fr-FR" u="sng" dirty="0"/>
          </a:p>
          <a:p>
            <a:r>
              <a:rPr lang="fr-FR" dirty="0"/>
              <a:t>PRE (Protocol Reverse Engineering)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dirty="0"/>
              <a:t>Retrouver les formats des protocoles de communication inconnues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/>
              <a:t>Problématique majeur </a:t>
            </a:r>
            <a:r>
              <a:rPr lang="fr-FR" b="1" dirty="0">
                <a:sym typeface="Wingdings" panose="05000000000000000000" pitchFamily="2" charset="2"/>
              </a:rPr>
              <a:t> Extraction des sous message à travers des messages étendus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E45E9-21E3-E52A-64CB-9556554E39E8}"/>
              </a:ext>
            </a:extLst>
          </p:cNvPr>
          <p:cNvSpPr/>
          <p:nvPr/>
        </p:nvSpPr>
        <p:spPr>
          <a:xfrm>
            <a:off x="1934717" y="5119412"/>
            <a:ext cx="7015644" cy="3181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00 08 </a:t>
            </a:r>
            <a:r>
              <a:rPr lang="fr-FR" b="1" dirty="0">
                <a:solidFill>
                  <a:srgbClr val="FFC000"/>
                </a:solidFill>
                <a:effectLst/>
              </a:rPr>
              <a:t>43 4c 57 </a:t>
            </a:r>
            <a:r>
              <a:rPr lang="fr-FR" dirty="0">
                <a:effectLst/>
              </a:rPr>
              <a:t>4e 4a 73 4f 52 </a:t>
            </a:r>
            <a:r>
              <a:rPr lang="fr-FR" dirty="0" err="1">
                <a:effectLst/>
              </a:rPr>
              <a:t>ff</a:t>
            </a:r>
            <a:r>
              <a:rPr lang="fr-FR" dirty="0">
                <a:effectLst/>
              </a:rPr>
              <a:t> 09 …. 6a 35 64 </a:t>
            </a:r>
            <a:r>
              <a:rPr lang="fr-FR" b="1" dirty="0">
                <a:solidFill>
                  <a:srgbClr val="FFFF00"/>
                </a:solidFill>
                <a:effectLst/>
              </a:rPr>
              <a:t>57 76 53 79 </a:t>
            </a:r>
            <a:r>
              <a:rPr lang="fr-FR" b="1" dirty="0">
                <a:solidFill>
                  <a:schemeClr val="tx1"/>
                </a:solidFill>
                <a:effectLst/>
              </a:rPr>
              <a:t>54 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ff</a:t>
            </a:r>
            <a:r>
              <a:rPr lang="fr-FR" b="1" dirty="0">
                <a:solidFill>
                  <a:schemeClr val="tx1"/>
                </a:solidFill>
                <a:effectLst/>
              </a:rPr>
              <a:t> 09 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C73F83D-32B1-06C6-EB27-CD9F2F459A0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5442539" y="5437544"/>
            <a:ext cx="1126796" cy="86534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D6AC04E-9173-8B85-8CB9-EFE989E36B8A}"/>
              </a:ext>
            </a:extLst>
          </p:cNvPr>
          <p:cNvSpPr txBox="1"/>
          <p:nvPr/>
        </p:nvSpPr>
        <p:spPr>
          <a:xfrm>
            <a:off x="3967564" y="6302889"/>
            <a:ext cx="5203541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Message étendu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B486411-9863-DA6F-6507-C7443D5005E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075858" y="4776901"/>
            <a:ext cx="54617" cy="3425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7AC66C4-452C-83A3-F1A0-0B18DCC36D7A}"/>
              </a:ext>
            </a:extLst>
          </p:cNvPr>
          <p:cNvSpPr txBox="1"/>
          <p:nvPr/>
        </p:nvSpPr>
        <p:spPr>
          <a:xfrm>
            <a:off x="1934717" y="4438347"/>
            <a:ext cx="2282281" cy="3385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7CDE85C-6956-08E8-68FC-29CBC78AA464}"/>
              </a:ext>
            </a:extLst>
          </p:cNvPr>
          <p:cNvSpPr txBox="1"/>
          <p:nvPr/>
        </p:nvSpPr>
        <p:spPr>
          <a:xfrm>
            <a:off x="7875218" y="4097694"/>
            <a:ext cx="2372617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74B4C30-0920-811B-8BF7-C456C97540D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304904" y="4436248"/>
            <a:ext cx="756623" cy="68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14B7497-7744-00D3-A0AF-8A5163BE576C}"/>
              </a:ext>
            </a:extLst>
          </p:cNvPr>
          <p:cNvSpPr txBox="1"/>
          <p:nvPr/>
        </p:nvSpPr>
        <p:spPr>
          <a:xfrm>
            <a:off x="4721553" y="4202337"/>
            <a:ext cx="2550616" cy="33855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N-1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AD458B7-C519-5EB0-33E4-2FE94F408225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996861" y="4540891"/>
            <a:ext cx="1145147" cy="57852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89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I. Contexte &amp;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E4600-6E56-1A9E-D0D1-F6719BAB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88" y="1669709"/>
            <a:ext cx="10606947" cy="1836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u="sng" dirty="0"/>
              <a:t>Constat</a:t>
            </a:r>
            <a:endParaRPr lang="fr-FR" u="sng" dirty="0"/>
          </a:p>
          <a:p>
            <a:r>
              <a:rPr lang="fr-FR" dirty="0"/>
              <a:t>PRE (Protocol Reverse Engineering)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/>
              <a:t>Problématique majeur </a:t>
            </a:r>
            <a:r>
              <a:rPr lang="fr-FR" b="1" dirty="0">
                <a:sym typeface="Wingdings" panose="05000000000000000000" pitchFamily="2" charset="2"/>
              </a:rPr>
              <a:t> Extraction des sous message à travers des messages étendus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>
                <a:sym typeface="Wingdings" panose="05000000000000000000" pitchFamily="2" charset="2"/>
              </a:rPr>
              <a:t>Pourquoi ?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E45E9-21E3-E52A-64CB-9556554E39E8}"/>
              </a:ext>
            </a:extLst>
          </p:cNvPr>
          <p:cNvSpPr/>
          <p:nvPr/>
        </p:nvSpPr>
        <p:spPr>
          <a:xfrm>
            <a:off x="3010482" y="5007389"/>
            <a:ext cx="7015644" cy="3181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00 08 </a:t>
            </a:r>
            <a:r>
              <a:rPr lang="fr-FR" b="1" dirty="0">
                <a:solidFill>
                  <a:srgbClr val="FFC000"/>
                </a:solidFill>
                <a:effectLst/>
              </a:rPr>
              <a:t>43 4c 57 </a:t>
            </a:r>
            <a:r>
              <a:rPr lang="fr-FR" dirty="0">
                <a:effectLst/>
              </a:rPr>
              <a:t>4e 4a 73 4f 52 </a:t>
            </a:r>
            <a:r>
              <a:rPr lang="fr-FR" dirty="0" err="1">
                <a:effectLst/>
              </a:rPr>
              <a:t>ff</a:t>
            </a:r>
            <a:r>
              <a:rPr lang="fr-FR" dirty="0">
                <a:effectLst/>
              </a:rPr>
              <a:t> 09 …. 6a 35 64 </a:t>
            </a:r>
            <a:r>
              <a:rPr lang="fr-FR" b="1" dirty="0">
                <a:solidFill>
                  <a:srgbClr val="FFFF00"/>
                </a:solidFill>
                <a:effectLst/>
              </a:rPr>
              <a:t>57 76 53 79 </a:t>
            </a:r>
            <a:r>
              <a:rPr lang="fr-FR" b="1" dirty="0">
                <a:solidFill>
                  <a:schemeClr val="tx1"/>
                </a:solidFill>
                <a:effectLst/>
              </a:rPr>
              <a:t>54 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ff</a:t>
            </a:r>
            <a:r>
              <a:rPr lang="fr-FR" b="1" dirty="0">
                <a:solidFill>
                  <a:schemeClr val="tx1"/>
                </a:solidFill>
                <a:effectLst/>
              </a:rPr>
              <a:t> 09 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C73F83D-32B1-06C6-EB27-CD9F2F459A0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6518304" y="5325521"/>
            <a:ext cx="1126796" cy="86534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D6AC04E-9173-8B85-8CB9-EFE989E36B8A}"/>
              </a:ext>
            </a:extLst>
          </p:cNvPr>
          <p:cNvSpPr txBox="1"/>
          <p:nvPr/>
        </p:nvSpPr>
        <p:spPr>
          <a:xfrm>
            <a:off x="5043329" y="6190866"/>
            <a:ext cx="5203541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Message étendu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B486411-9863-DA6F-6507-C7443D5005E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151623" y="4664878"/>
            <a:ext cx="54617" cy="3425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7AC66C4-452C-83A3-F1A0-0B18DCC36D7A}"/>
              </a:ext>
            </a:extLst>
          </p:cNvPr>
          <p:cNvSpPr txBox="1"/>
          <p:nvPr/>
        </p:nvSpPr>
        <p:spPr>
          <a:xfrm>
            <a:off x="3010482" y="4326324"/>
            <a:ext cx="2282281" cy="3385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7CDE85C-6956-08E8-68FC-29CBC78AA464}"/>
              </a:ext>
            </a:extLst>
          </p:cNvPr>
          <p:cNvSpPr txBox="1"/>
          <p:nvPr/>
        </p:nvSpPr>
        <p:spPr>
          <a:xfrm>
            <a:off x="8950983" y="3985671"/>
            <a:ext cx="2372617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74B4C30-0920-811B-8BF7-C456C97540D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380669" y="4324225"/>
            <a:ext cx="756623" cy="68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14B7497-7744-00D3-A0AF-8A5163BE576C}"/>
              </a:ext>
            </a:extLst>
          </p:cNvPr>
          <p:cNvSpPr txBox="1"/>
          <p:nvPr/>
        </p:nvSpPr>
        <p:spPr>
          <a:xfrm>
            <a:off x="5797318" y="4090314"/>
            <a:ext cx="2550616" cy="33855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N-1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AD458B7-C519-5EB0-33E4-2FE94F408225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072626" y="4428868"/>
            <a:ext cx="1145147" cy="57852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05F4339-AC62-D581-C4CD-FEBA8F338B9F}"/>
              </a:ext>
            </a:extLst>
          </p:cNvPr>
          <p:cNvSpPr txBox="1"/>
          <p:nvPr/>
        </p:nvSpPr>
        <p:spPr>
          <a:xfrm>
            <a:off x="3651806" y="3921037"/>
            <a:ext cx="807654" cy="3385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cmd1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17708C-FFA8-CE2C-D85A-27865FC2A371}"/>
              </a:ext>
            </a:extLst>
          </p:cNvPr>
          <p:cNvSpPr txBox="1"/>
          <p:nvPr/>
        </p:nvSpPr>
        <p:spPr>
          <a:xfrm>
            <a:off x="6410728" y="3592694"/>
            <a:ext cx="1126796" cy="33855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Cmd N-1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883E97-DC99-E134-8572-3E7B3835FB02}"/>
              </a:ext>
            </a:extLst>
          </p:cNvPr>
          <p:cNvSpPr txBox="1"/>
          <p:nvPr/>
        </p:nvSpPr>
        <p:spPr>
          <a:xfrm>
            <a:off x="9758980" y="3533983"/>
            <a:ext cx="80765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cmd 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C3E94CE-BB75-42AE-0C71-14CD49777272}"/>
              </a:ext>
            </a:extLst>
          </p:cNvPr>
          <p:cNvSpPr txBox="1"/>
          <p:nvPr/>
        </p:nvSpPr>
        <p:spPr>
          <a:xfrm>
            <a:off x="546459" y="3703260"/>
            <a:ext cx="16451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Exemple cmd:</a:t>
            </a:r>
          </a:p>
          <a:p>
            <a:endParaRPr lang="fr-FR" u="sng" dirty="0"/>
          </a:p>
          <a:p>
            <a:r>
              <a:rPr lang="fr-FR" dirty="0"/>
              <a:t>- Start</a:t>
            </a:r>
          </a:p>
          <a:p>
            <a:r>
              <a:rPr lang="fr-FR" dirty="0"/>
              <a:t>- Stop </a:t>
            </a:r>
          </a:p>
          <a:p>
            <a:r>
              <a:rPr lang="fr-FR" dirty="0"/>
              <a:t>- Setup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625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I. Contexte &amp;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E4600-6E56-1A9E-D0D1-F6719BAB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88" y="1669709"/>
            <a:ext cx="10606947" cy="18365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b="1" u="sng" dirty="0"/>
              <a:t>Constat</a:t>
            </a:r>
            <a:endParaRPr lang="fr-FR" u="sng" dirty="0"/>
          </a:p>
          <a:p>
            <a:pPr marL="0" indent="0" algn="ctr">
              <a:buNone/>
            </a:pPr>
            <a:endParaRPr lang="fr-FR" dirty="0"/>
          </a:p>
          <a:p>
            <a:r>
              <a:rPr lang="fr-FR" dirty="0"/>
              <a:t>PRE (Protocol Reverse Engineering)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/>
              <a:t>Problématique majeur </a:t>
            </a:r>
            <a:r>
              <a:rPr lang="fr-FR" b="1" dirty="0">
                <a:sym typeface="Wingdings" panose="05000000000000000000" pitchFamily="2" charset="2"/>
              </a:rPr>
              <a:t> Extraction des sous message à travers des messages étendus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>
                <a:sym typeface="Wingdings" panose="05000000000000000000" pitchFamily="2" charset="2"/>
              </a:rPr>
              <a:t>Pourquoi ?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E45E9-21E3-E52A-64CB-9556554E39E8}"/>
              </a:ext>
            </a:extLst>
          </p:cNvPr>
          <p:cNvSpPr/>
          <p:nvPr/>
        </p:nvSpPr>
        <p:spPr>
          <a:xfrm>
            <a:off x="3010482" y="5007389"/>
            <a:ext cx="7015644" cy="3181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/>
              </a:rPr>
              <a:t>00 08 </a:t>
            </a:r>
            <a:r>
              <a:rPr lang="fr-FR" b="1" dirty="0">
                <a:solidFill>
                  <a:srgbClr val="FFC000"/>
                </a:solidFill>
                <a:effectLst/>
              </a:rPr>
              <a:t>43 4c 57 </a:t>
            </a:r>
            <a:r>
              <a:rPr lang="fr-FR" dirty="0">
                <a:effectLst/>
              </a:rPr>
              <a:t>4e 4a 73 4f 52 </a:t>
            </a:r>
            <a:r>
              <a:rPr lang="fr-FR" dirty="0" err="1">
                <a:effectLst/>
              </a:rPr>
              <a:t>ff</a:t>
            </a:r>
            <a:r>
              <a:rPr lang="fr-FR" dirty="0">
                <a:effectLst/>
              </a:rPr>
              <a:t> 09 …. 6a 35 64 </a:t>
            </a:r>
            <a:r>
              <a:rPr lang="fr-FR" b="1" dirty="0">
                <a:solidFill>
                  <a:srgbClr val="FFFF00"/>
                </a:solidFill>
                <a:effectLst/>
              </a:rPr>
              <a:t>57 76 53 79 </a:t>
            </a:r>
            <a:r>
              <a:rPr lang="fr-FR" b="1" dirty="0">
                <a:solidFill>
                  <a:schemeClr val="tx1"/>
                </a:solidFill>
                <a:effectLst/>
              </a:rPr>
              <a:t>54 </a:t>
            </a:r>
            <a:r>
              <a:rPr lang="fr-FR" b="1" dirty="0" err="1">
                <a:solidFill>
                  <a:schemeClr val="tx1"/>
                </a:solidFill>
                <a:effectLst/>
              </a:rPr>
              <a:t>ff</a:t>
            </a:r>
            <a:r>
              <a:rPr lang="fr-FR" b="1" dirty="0">
                <a:solidFill>
                  <a:schemeClr val="tx1"/>
                </a:solidFill>
                <a:effectLst/>
              </a:rPr>
              <a:t> 09 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C73F83D-32B1-06C6-EB27-CD9F2F459A0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6518304" y="5325521"/>
            <a:ext cx="1126796" cy="86534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D6AC04E-9173-8B85-8CB9-EFE989E36B8A}"/>
              </a:ext>
            </a:extLst>
          </p:cNvPr>
          <p:cNvSpPr txBox="1"/>
          <p:nvPr/>
        </p:nvSpPr>
        <p:spPr>
          <a:xfrm>
            <a:off x="5043329" y="6190866"/>
            <a:ext cx="5203541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Message étendu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B486411-9863-DA6F-6507-C7443D5005E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151623" y="4664878"/>
            <a:ext cx="54617" cy="3425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7AC66C4-452C-83A3-F1A0-0B18DCC36D7A}"/>
              </a:ext>
            </a:extLst>
          </p:cNvPr>
          <p:cNvSpPr txBox="1"/>
          <p:nvPr/>
        </p:nvSpPr>
        <p:spPr>
          <a:xfrm>
            <a:off x="3010482" y="4326324"/>
            <a:ext cx="2282281" cy="3385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7CDE85C-6956-08E8-68FC-29CBC78AA464}"/>
              </a:ext>
            </a:extLst>
          </p:cNvPr>
          <p:cNvSpPr txBox="1"/>
          <p:nvPr/>
        </p:nvSpPr>
        <p:spPr>
          <a:xfrm>
            <a:off x="8950983" y="3985671"/>
            <a:ext cx="2372617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74B4C30-0920-811B-8BF7-C456C97540D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380669" y="4324225"/>
            <a:ext cx="756623" cy="68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14B7497-7744-00D3-A0AF-8A5163BE576C}"/>
              </a:ext>
            </a:extLst>
          </p:cNvPr>
          <p:cNvSpPr txBox="1"/>
          <p:nvPr/>
        </p:nvSpPr>
        <p:spPr>
          <a:xfrm>
            <a:off x="5797318" y="4090314"/>
            <a:ext cx="2550616" cy="33855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Sous message – segment N-1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AD458B7-C519-5EB0-33E4-2FE94F408225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072626" y="4428868"/>
            <a:ext cx="1145147" cy="57852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05F4339-AC62-D581-C4CD-FEBA8F338B9F}"/>
              </a:ext>
            </a:extLst>
          </p:cNvPr>
          <p:cNvSpPr txBox="1"/>
          <p:nvPr/>
        </p:nvSpPr>
        <p:spPr>
          <a:xfrm>
            <a:off x="3651806" y="3921037"/>
            <a:ext cx="807654" cy="3385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cmd1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17708C-FFA8-CE2C-D85A-27865FC2A371}"/>
              </a:ext>
            </a:extLst>
          </p:cNvPr>
          <p:cNvSpPr txBox="1"/>
          <p:nvPr/>
        </p:nvSpPr>
        <p:spPr>
          <a:xfrm>
            <a:off x="6410728" y="3592694"/>
            <a:ext cx="1126796" cy="33855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Cmd N-1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883E97-DC99-E134-8572-3E7B3835FB02}"/>
              </a:ext>
            </a:extLst>
          </p:cNvPr>
          <p:cNvSpPr txBox="1"/>
          <p:nvPr/>
        </p:nvSpPr>
        <p:spPr>
          <a:xfrm>
            <a:off x="9758980" y="3533983"/>
            <a:ext cx="80765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cmd 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C3E94CE-BB75-42AE-0C71-14CD49777272}"/>
              </a:ext>
            </a:extLst>
          </p:cNvPr>
          <p:cNvSpPr txBox="1"/>
          <p:nvPr/>
        </p:nvSpPr>
        <p:spPr>
          <a:xfrm>
            <a:off x="520745" y="3693100"/>
            <a:ext cx="16451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Exemple cmd:</a:t>
            </a:r>
          </a:p>
          <a:p>
            <a:endParaRPr lang="fr-FR" u="sng" dirty="0"/>
          </a:p>
          <a:p>
            <a:r>
              <a:rPr lang="fr-FR" dirty="0"/>
              <a:t>- Start</a:t>
            </a:r>
          </a:p>
          <a:p>
            <a:r>
              <a:rPr lang="fr-FR" dirty="0"/>
              <a:t>- Stop </a:t>
            </a:r>
          </a:p>
          <a:p>
            <a:r>
              <a:rPr lang="fr-FR" dirty="0"/>
              <a:t>- Setup</a:t>
            </a:r>
          </a:p>
          <a:p>
            <a:r>
              <a:rPr lang="fr-FR" dirty="0"/>
              <a:t>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3E9731-1048-979D-5E86-01C92B45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8" y="5910323"/>
            <a:ext cx="1006832" cy="892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A4702C8-D005-D572-9873-C4B361609B77}"/>
              </a:ext>
            </a:extLst>
          </p:cNvPr>
          <p:cNvSpPr txBox="1"/>
          <p:nvPr/>
        </p:nvSpPr>
        <p:spPr>
          <a:xfrm>
            <a:off x="1177154" y="5903311"/>
            <a:ext cx="290791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Pas tous les messages étendus présente des structure de sous message</a:t>
            </a:r>
          </a:p>
        </p:txBody>
      </p:sp>
    </p:spTree>
    <p:extLst>
      <p:ext uri="{BB962C8B-B14F-4D97-AF65-F5344CB8AC3E}">
        <p14:creationId xmlns:p14="http://schemas.microsoft.com/office/powerpoint/2010/main" val="59294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I. Contexte &amp;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E4600-6E56-1A9E-D0D1-F6719BAB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50" y="1474468"/>
            <a:ext cx="10606947" cy="18365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u="sng" dirty="0"/>
              <a:t>Constat</a:t>
            </a:r>
            <a:endParaRPr lang="fr-FR" u="sng" dirty="0"/>
          </a:p>
          <a:p>
            <a:r>
              <a:rPr lang="fr-FR" dirty="0"/>
              <a:t>PRE (Protocol Reverse Engineering)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/>
              <a:t>Problématique majeur </a:t>
            </a:r>
            <a:r>
              <a:rPr lang="fr-FR" b="1" dirty="0">
                <a:sym typeface="Wingdings" panose="05000000000000000000" pitchFamily="2" charset="2"/>
              </a:rPr>
              <a:t> Extraction des sous message à travers des messages étendus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>
                <a:sym typeface="Wingdings" panose="05000000000000000000" pitchFamily="2" charset="2"/>
              </a:rPr>
              <a:t>Pourquoi ?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r>
              <a:rPr lang="fr-FR" b="1" dirty="0">
                <a:sym typeface="Wingdings" panose="05000000000000000000" pitchFamily="2" charset="2"/>
              </a:rPr>
              <a:t>Exemple réel – protocole de communication industriel S7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8</a:t>
            </a:fld>
            <a:endParaRPr lang="en-US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FF211BF-97B2-1BA9-CDA0-C25B7132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81" y="4786154"/>
            <a:ext cx="10525760" cy="1379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A838285-69F7-EC3C-5211-782EA1D5EB1F}"/>
              </a:ext>
            </a:extLst>
          </p:cNvPr>
          <p:cNvSpPr txBox="1"/>
          <p:nvPr/>
        </p:nvSpPr>
        <p:spPr>
          <a:xfrm>
            <a:off x="833120" y="6171684"/>
            <a:ext cx="1052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i="1" dirty="0"/>
              <a:t>Figure </a:t>
            </a:r>
            <a:r>
              <a:rPr lang="fr-FR" i="1" dirty="0"/>
              <a:t>1</a:t>
            </a:r>
            <a:r>
              <a:rPr lang="fr-FR" sz="1800" i="1" dirty="0"/>
              <a:t>:  Encapsulation du </a:t>
            </a:r>
            <a:r>
              <a:rPr lang="fr-FR" sz="1800" i="1" dirty="0" err="1"/>
              <a:t>protocol</a:t>
            </a:r>
            <a:r>
              <a:rPr lang="fr-FR" sz="1800" i="1" dirty="0"/>
              <a:t> S7 (siemens)</a:t>
            </a:r>
          </a:p>
        </p:txBody>
      </p:sp>
    </p:spTree>
    <p:extLst>
      <p:ext uri="{BB962C8B-B14F-4D97-AF65-F5344CB8AC3E}">
        <p14:creationId xmlns:p14="http://schemas.microsoft.com/office/powerpoint/2010/main" val="355737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6C20E-86D7-313F-1727-2CDABA5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0" y="555111"/>
            <a:ext cx="9076329" cy="1064277"/>
          </a:xfrm>
        </p:spPr>
        <p:txBody>
          <a:bodyPr/>
          <a:lstStyle/>
          <a:p>
            <a:r>
              <a:rPr lang="fr-FR" dirty="0"/>
              <a:t>I. Contexte &amp;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E4600-6E56-1A9E-D0D1-F6719BAB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50" y="1474468"/>
            <a:ext cx="10606947" cy="18365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u="sng" dirty="0"/>
              <a:t>Constat</a:t>
            </a:r>
            <a:endParaRPr lang="fr-FR" u="sng" dirty="0"/>
          </a:p>
          <a:p>
            <a:r>
              <a:rPr lang="fr-FR" dirty="0"/>
              <a:t>PRE (Protocol Reverse Engineering)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/>
              <a:t>Problématique majeur </a:t>
            </a:r>
            <a:r>
              <a:rPr lang="fr-FR" b="1" dirty="0">
                <a:sym typeface="Wingdings" panose="05000000000000000000" pitchFamily="2" charset="2"/>
              </a:rPr>
              <a:t> Extraction des sous message à travers des messages étendus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>
                <a:sym typeface="Wingdings" panose="05000000000000000000" pitchFamily="2" charset="2"/>
              </a:rPr>
              <a:t>Pourquoi ?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r>
              <a:rPr lang="fr-FR" b="1" dirty="0">
                <a:sym typeface="Wingdings" panose="05000000000000000000" pitchFamily="2" charset="2"/>
              </a:rPr>
              <a:t>Exemple réel – protocole de communication industriel S7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BD391-C9E4-CA38-4D31-2EC0FFBA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9</a:t>
            </a:fld>
            <a:endParaRPr lang="en-US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FF211BF-97B2-1BA9-CDA0-C25B7132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81" y="4786154"/>
            <a:ext cx="10525760" cy="1379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A838285-69F7-EC3C-5211-782EA1D5EB1F}"/>
              </a:ext>
            </a:extLst>
          </p:cNvPr>
          <p:cNvSpPr txBox="1"/>
          <p:nvPr/>
        </p:nvSpPr>
        <p:spPr>
          <a:xfrm>
            <a:off x="833120" y="6171684"/>
            <a:ext cx="1052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i="1" dirty="0"/>
              <a:t>Figure </a:t>
            </a:r>
            <a:r>
              <a:rPr lang="fr-FR" i="1" dirty="0"/>
              <a:t>1</a:t>
            </a:r>
            <a:r>
              <a:rPr lang="fr-FR" sz="1800" i="1" dirty="0"/>
              <a:t>:  Encapsulation du protocole S7 – Exemple d’un message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17DFFC9-3507-861D-8AEB-A00C9A1AD7A9}"/>
              </a:ext>
            </a:extLst>
          </p:cNvPr>
          <p:cNvSpPr txBox="1">
            <a:spLocks/>
          </p:cNvSpPr>
          <p:nvPr/>
        </p:nvSpPr>
        <p:spPr>
          <a:xfrm>
            <a:off x="632551" y="3687415"/>
            <a:ext cx="10606947" cy="18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S7 ⊂ COTP ⊂ TCP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1" dirty="0"/>
              <a:t>La récupération des messages étendu se fait à l’aide du </a:t>
            </a:r>
            <a:r>
              <a:rPr lang="fr-FR" b="1" dirty="0">
                <a:solidFill>
                  <a:srgbClr val="C00000"/>
                </a:solidFill>
              </a:rPr>
              <a:t>module [TCP] de </a:t>
            </a:r>
            <a:r>
              <a:rPr lang="fr-FR" b="1" dirty="0" err="1">
                <a:solidFill>
                  <a:srgbClr val="C00000"/>
                </a:solidFill>
              </a:rPr>
              <a:t>scapy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endParaRPr lang="fr-F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04381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412436"/>
      </a:dk2>
      <a:lt2>
        <a:srgbClr val="E2E8E4"/>
      </a:lt2>
      <a:accent1>
        <a:srgbClr val="C34D97"/>
      </a:accent1>
      <a:accent2>
        <a:srgbClr val="B13B53"/>
      </a:accent2>
      <a:accent3>
        <a:srgbClr val="C3654D"/>
      </a:accent3>
      <a:accent4>
        <a:srgbClr val="B1853B"/>
      </a:accent4>
      <a:accent5>
        <a:srgbClr val="A4A842"/>
      </a:accent5>
      <a:accent6>
        <a:srgbClr val="7BB13B"/>
      </a:accent6>
      <a:hlink>
        <a:srgbClr val="319356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2471</TotalTime>
  <Words>3247</Words>
  <Application>Microsoft Office PowerPoint</Application>
  <PresentationFormat>Grand écran</PresentationFormat>
  <Paragraphs>636</Paragraphs>
  <Slides>43</Slides>
  <Notes>41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Goudy Old Style</vt:lpstr>
      <vt:lpstr>STIXMathJax_Main</vt:lpstr>
      <vt:lpstr>STIXMathJax_Normal</vt:lpstr>
      <vt:lpstr>Wingdings</vt:lpstr>
      <vt:lpstr>MarrakeshVTI</vt:lpstr>
      <vt:lpstr>Ingénierie Inverse des Protocoles (PRE) : Extraction de Sous-messages dans les Protocoles de Communications Industrielles</vt:lpstr>
      <vt:lpstr>I. Contexte &amp; Problématique</vt:lpstr>
      <vt:lpstr>I. Contexte &amp; Problématique</vt:lpstr>
      <vt:lpstr>I. Contexte &amp; Problématique</vt:lpstr>
      <vt:lpstr>I. Contexte &amp; Problématique</vt:lpstr>
      <vt:lpstr>I. Contexte &amp; Problématique</vt:lpstr>
      <vt:lpstr>I. Contexte &amp; Problématique</vt:lpstr>
      <vt:lpstr>I. Contexte &amp; Problématique</vt:lpstr>
      <vt:lpstr>I. Contexte &amp; Problématique</vt:lpstr>
      <vt:lpstr>I. Contexte &amp; Problématique</vt:lpstr>
      <vt:lpstr>II. Objectif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III. Méthode SEIP </vt:lpstr>
      <vt:lpstr>IV. Conclusion</vt:lpstr>
      <vt:lpstr>Entropie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bella anass</dc:creator>
  <cp:lastModifiedBy>Anass Bella</cp:lastModifiedBy>
  <cp:revision>19</cp:revision>
  <dcterms:created xsi:type="dcterms:W3CDTF">2023-03-30T09:51:46Z</dcterms:created>
  <dcterms:modified xsi:type="dcterms:W3CDTF">2023-12-11T11:45:38Z</dcterms:modified>
</cp:coreProperties>
</file>