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imo Bold" charset="1" panose="020B0704020202020204"/>
      <p:regular r:id="rId15"/>
    </p:embeddedFont>
    <p:embeddedFont>
      <p:font typeface="Josefin Sa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50736" y="3672691"/>
            <a:ext cx="9237264" cy="2019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6"/>
              </a:lnSpc>
            </a:pPr>
            <a:r>
              <a:rPr lang="en-US" sz="7848" b="true">
                <a:solidFill>
                  <a:srgbClr val="F7B4A7"/>
                </a:solidFill>
                <a:latin typeface="Arimo Bold"/>
                <a:ea typeface="Arimo Bold"/>
                <a:cs typeface="Arimo Bold"/>
                <a:sym typeface="Arimo Bold"/>
              </a:rPr>
              <a:t>Política de Privacidade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50736" y="1798093"/>
            <a:ext cx="9237264" cy="476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</a:pPr>
            <a:r>
              <a:rPr lang="en-US" sz="2519" spc="468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LABORATÓRIO/ PROJETO 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50736" y="6700986"/>
            <a:ext cx="9237264" cy="2533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2"/>
              </a:lnSpc>
            </a:pPr>
            <a:r>
              <a:rPr lang="en-US" sz="2645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Ana Cruz 1210802</a:t>
            </a:r>
          </a:p>
          <a:p>
            <a:pPr algn="l">
              <a:lnSpc>
                <a:spcPts val="3702"/>
              </a:lnSpc>
            </a:pPr>
            <a:r>
              <a:rPr lang="en-US" sz="2645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Ana Oliveira 1220954</a:t>
            </a:r>
          </a:p>
          <a:p>
            <a:pPr algn="l">
              <a:lnSpc>
                <a:spcPts val="3702"/>
              </a:lnSpc>
            </a:pPr>
            <a:r>
              <a:rPr lang="en-US" sz="2645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Beatriz Costa 1211588</a:t>
            </a:r>
          </a:p>
          <a:p>
            <a:pPr algn="l">
              <a:lnSpc>
                <a:spcPts val="3702"/>
              </a:lnSpc>
            </a:pPr>
            <a:r>
              <a:rPr lang="en-US" sz="2645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Rafael Rocha 1201260</a:t>
            </a:r>
          </a:p>
          <a:p>
            <a:pPr algn="l">
              <a:lnSpc>
                <a:spcPts val="4998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94" r="0" b="-29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3" t="0" r="-153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881779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3"/>
                </a:lnTo>
                <a:lnTo>
                  <a:pt x="5357753" y="5591583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21" r="0" b="-1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39" y="0"/>
                </a:lnTo>
                <a:lnTo>
                  <a:pt x="3144039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99" r="0" b="-19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53174" y="743056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17" t="0" r="-17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402" y="477807"/>
            <a:ext cx="13150857" cy="1014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Dados Pessoais Recolhidos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5402" y="1918874"/>
            <a:ext cx="13150857" cy="952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4"/>
              </a:lnSpc>
            </a:pPr>
            <a:r>
              <a:rPr lang="en-US" sz="28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Durante a utilização da aplicação são recolhidos os seguintes dados pessoais:</a:t>
            </a:r>
          </a:p>
          <a:p>
            <a:pPr algn="l">
              <a:lnSpc>
                <a:spcPts val="3954"/>
              </a:lnSpc>
            </a:pPr>
          </a:p>
          <a:p>
            <a:pPr algn="l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Username</a:t>
            </a:r>
          </a:p>
          <a:p>
            <a:pPr algn="l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Função (Role)</a:t>
            </a:r>
          </a:p>
          <a:p>
            <a:pPr algn="l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Email</a:t>
            </a:r>
          </a:p>
          <a:p>
            <a:pPr algn="l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Nome Completo</a:t>
            </a:r>
          </a:p>
          <a:p>
            <a:pPr algn="l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Data de Nascimento</a:t>
            </a:r>
          </a:p>
          <a:p>
            <a:pPr algn="l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Gênero</a:t>
            </a:r>
          </a:p>
          <a:p>
            <a:pPr algn="l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Número do Registro Médico</a:t>
            </a:r>
          </a:p>
          <a:p>
            <a:pPr algn="just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Informações de Contacto </a:t>
            </a:r>
          </a:p>
          <a:p>
            <a:pPr algn="just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Condições Médicas/Alergias</a:t>
            </a:r>
          </a:p>
          <a:p>
            <a:pPr algn="just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Contacto de Emergência</a:t>
            </a:r>
          </a:p>
          <a:p>
            <a:pPr algn="just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Histórico de Consultas</a:t>
            </a:r>
          </a:p>
          <a:p>
            <a:pPr algn="just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Número de Licença </a:t>
            </a:r>
          </a:p>
          <a:p>
            <a:pPr algn="just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Identificador de Pedido de Operação</a:t>
            </a:r>
          </a:p>
          <a:p>
            <a:pPr algn="just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Identificação do Paciente</a:t>
            </a:r>
          </a:p>
          <a:p>
            <a:pPr algn="just" marL="577094" indent="-192365" lvl="2">
              <a:lnSpc>
                <a:spcPts val="3534"/>
              </a:lnSpc>
              <a:buFont typeface="Arial"/>
              <a:buChar char="⚬"/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Identificação do Médico</a:t>
            </a:r>
          </a:p>
          <a:p>
            <a:pPr algn="l" marL="577094" indent="-192365" lvl="2">
              <a:lnSpc>
                <a:spcPts val="3534"/>
              </a:lnSpc>
            </a:pPr>
            <a:r>
              <a:rPr lang="en-US" sz="2524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</a:p>
          <a:p>
            <a:pPr algn="l" marL="577094" indent="-192365" lvl="2">
              <a:lnSpc>
                <a:spcPts val="3534"/>
              </a:lnSpc>
            </a:pPr>
          </a:p>
          <a:p>
            <a:pPr algn="l" marL="577094" indent="-192365" lvl="2">
              <a:lnSpc>
                <a:spcPts val="3534"/>
              </a:lnSpc>
            </a:pPr>
          </a:p>
          <a:p>
            <a:pPr algn="l" marL="577094" indent="-192365" lvl="2">
              <a:lnSpc>
                <a:spcPts val="353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08231" y="7156470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3"/>
                </a:lnTo>
                <a:lnTo>
                  <a:pt x="0" y="2842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7" r="0" b="-237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816629" y="6190711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7"/>
                </a:lnTo>
                <a:lnTo>
                  <a:pt x="2076668" y="1276207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54" r="0" b="-15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6325" y="990600"/>
            <a:ext cx="1613535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725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Os dados recolhidos estão organizados nas seguintes categorias:</a:t>
            </a:r>
          </a:p>
          <a:p>
            <a:pPr algn="ctr">
              <a:lnSpc>
                <a:spcPts val="447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500367" y="4683545"/>
            <a:ext cx="2773144" cy="1811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Informações que possibilitam entrar em contato com um utilizador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00367" y="4060186"/>
            <a:ext cx="2773144" cy="42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8"/>
              </a:lnSpc>
            </a:pPr>
            <a:r>
              <a:rPr lang="en-US" sz="2199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Dados de Contacto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3218" y="5203488"/>
            <a:ext cx="3408281" cy="1073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</a:pPr>
            <a:r>
              <a:rPr lang="en-US" sz="2002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Informações que permitem a identificação direta de um indivíduo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3218" y="4060186"/>
            <a:ext cx="3408281" cy="818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8"/>
              </a:lnSpc>
            </a:pPr>
            <a:r>
              <a:rPr lang="en-US" sz="2199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Dados de Identificação Pessoal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46335" y="5083058"/>
            <a:ext cx="3350135" cy="109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8"/>
              </a:lnSpc>
            </a:pPr>
            <a:r>
              <a:rPr lang="en-US" sz="197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Informações necessárias para o registo e autenticação de utilizadores no sistema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46335" y="4060186"/>
            <a:ext cx="3350135" cy="81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8"/>
              </a:lnSpc>
            </a:pPr>
            <a:r>
              <a:rPr lang="en-US" sz="2199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Dados de Identificação no Sistema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20320" y="4877524"/>
            <a:ext cx="3154052" cy="1811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Informações relacionadas à saúde dos pacientes, classificadas como sensíveis e sujeitas a proteções adicionais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20320" y="4082124"/>
            <a:ext cx="3154052" cy="42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8"/>
              </a:lnSpc>
            </a:pPr>
            <a:r>
              <a:rPr lang="en-US" sz="2199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Dados de Saúde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98222" y="5224983"/>
            <a:ext cx="2973128" cy="1458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Informações relativas à organização e gestão de operações e consultas dos pacientes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798222" y="4060186"/>
            <a:ext cx="2973128" cy="818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8"/>
              </a:lnSpc>
            </a:pPr>
            <a:r>
              <a:rPr lang="en-US" sz="2199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Dados de Operações e Agendamentos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51969" y="3075559"/>
            <a:ext cx="603370" cy="8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400" spc="752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83582" y="3075559"/>
            <a:ext cx="603370" cy="8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400" spc="752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47064" y="3075559"/>
            <a:ext cx="603370" cy="8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400" spc="752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5050" y="3075559"/>
            <a:ext cx="603370" cy="8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400" spc="752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470335" y="3075559"/>
            <a:ext cx="603370" cy="8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400" spc="752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641051" y="3541172"/>
            <a:ext cx="2675671" cy="28575"/>
            <a:chOff x="0" y="0"/>
            <a:chExt cx="3567561" cy="381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5400" y="0"/>
              <a:ext cx="3529457" cy="50800"/>
            </a:xfrm>
            <a:custGeom>
              <a:avLst/>
              <a:gdLst/>
              <a:ahLst/>
              <a:cxnLst/>
              <a:rect r="r" b="b" t="t" l="l"/>
              <a:pathLst>
                <a:path h="50800" w="3529457">
                  <a:moveTo>
                    <a:pt x="0" y="0"/>
                  </a:moveTo>
                  <a:lnTo>
                    <a:pt x="3529457" y="0"/>
                  </a:lnTo>
                  <a:lnTo>
                    <a:pt x="3529457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B4B8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6085682" y="3531647"/>
            <a:ext cx="2675671" cy="28575"/>
            <a:chOff x="0" y="0"/>
            <a:chExt cx="3567561" cy="381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5400" y="0"/>
              <a:ext cx="3529457" cy="50800"/>
            </a:xfrm>
            <a:custGeom>
              <a:avLst/>
              <a:gdLst/>
              <a:ahLst/>
              <a:cxnLst/>
              <a:rect r="r" b="b" t="t" l="l"/>
              <a:pathLst>
                <a:path h="50800" w="3529457">
                  <a:moveTo>
                    <a:pt x="0" y="0"/>
                  </a:moveTo>
                  <a:lnTo>
                    <a:pt x="3529457" y="0"/>
                  </a:lnTo>
                  <a:lnTo>
                    <a:pt x="3529457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B4B82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522966" y="3531647"/>
            <a:ext cx="2675671" cy="28575"/>
            <a:chOff x="0" y="0"/>
            <a:chExt cx="3567561" cy="381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5400" y="0"/>
              <a:ext cx="3529457" cy="50800"/>
            </a:xfrm>
            <a:custGeom>
              <a:avLst/>
              <a:gdLst/>
              <a:ahLst/>
              <a:cxnLst/>
              <a:rect r="r" b="b" t="t" l="l"/>
              <a:pathLst>
                <a:path h="50800" w="3529457">
                  <a:moveTo>
                    <a:pt x="0" y="0"/>
                  </a:moveTo>
                  <a:lnTo>
                    <a:pt x="3529457" y="0"/>
                  </a:lnTo>
                  <a:lnTo>
                    <a:pt x="3529457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B4B8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808953" y="3531647"/>
            <a:ext cx="2675671" cy="28575"/>
            <a:chOff x="0" y="0"/>
            <a:chExt cx="3567561" cy="381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5400" y="0"/>
              <a:ext cx="3529457" cy="50800"/>
            </a:xfrm>
            <a:custGeom>
              <a:avLst/>
              <a:gdLst/>
              <a:ahLst/>
              <a:cxnLst/>
              <a:rect r="r" b="b" t="t" l="l"/>
              <a:pathLst>
                <a:path h="50800" w="3529457">
                  <a:moveTo>
                    <a:pt x="0" y="0"/>
                  </a:moveTo>
                  <a:lnTo>
                    <a:pt x="3529457" y="0"/>
                  </a:lnTo>
                  <a:lnTo>
                    <a:pt x="3529457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B4B82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5423" y="870821"/>
            <a:ext cx="8482845" cy="46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4"/>
              </a:lnSpc>
            </a:pPr>
            <a:r>
              <a:rPr lang="en-US" b="true" sz="4957" spc="-48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Tratamento aos Dados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535624" y="-2353926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5" r="0" b="-8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14066" y="3271439"/>
            <a:ext cx="6877125" cy="7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Realizada para integrar o utilizador no sistema.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37171" y="3306364"/>
            <a:ext cx="4310914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Recolha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5423" y="1416786"/>
            <a:ext cx="10615768" cy="161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9"/>
              </a:lnSpc>
            </a:pPr>
            <a:r>
              <a:rPr lang="en-US" sz="2242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Em conformidade com as finalidades os dados pessoais serão tratados de forma adequada, para garantir o normal funcionamento da aplicação, sendo submetidos aos seguintes tratamentos:</a:t>
            </a:r>
          </a:p>
          <a:p>
            <a:pPr algn="just">
              <a:lnSpc>
                <a:spcPts val="31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18122" y="5998763"/>
            <a:ext cx="597950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Restrição de acesso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8122" y="6671863"/>
            <a:ext cx="4310914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Utilização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9044" y="5325663"/>
            <a:ext cx="4310914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Partilha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9044" y="4652564"/>
            <a:ext cx="4310914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Processamento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8122" y="3979464"/>
            <a:ext cx="4310914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Conservação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8122" y="7344963"/>
            <a:ext cx="4310914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Atualização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8122" y="8691163"/>
            <a:ext cx="4310914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Armazenamento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8122" y="8018063"/>
            <a:ext cx="4310914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Eliminação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779297" y="3207763"/>
            <a:ext cx="47625" cy="5908850"/>
            <a:chOff x="0" y="0"/>
            <a:chExt cx="63500" cy="78784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25400"/>
              <a:ext cx="63500" cy="7827772"/>
            </a:xfrm>
            <a:custGeom>
              <a:avLst/>
              <a:gdLst/>
              <a:ahLst/>
              <a:cxnLst/>
              <a:rect r="r" b="b" t="t" l="l"/>
              <a:pathLst>
                <a:path h="7827772" w="63500">
                  <a:moveTo>
                    <a:pt x="50800" y="0"/>
                  </a:moveTo>
                  <a:lnTo>
                    <a:pt x="63500" y="7827645"/>
                  </a:lnTo>
                  <a:lnTo>
                    <a:pt x="12700" y="7827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4B82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4314066" y="3944539"/>
            <a:ext cx="10712151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Armazenados para garantir a integridade e continuidade do funcionamento da plataforma.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14066" y="4617638"/>
            <a:ext cx="8036552" cy="7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Garantir a execução eficiente das funcionalidades do sistema.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314066" y="5290738"/>
            <a:ext cx="9820284" cy="7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Realizada quando estritamente necessário para atender ao interesse do paciente.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4314066" y="5944788"/>
            <a:ext cx="10533777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Proteger a privacidade dos utilizadores, garantindo acesso apenas a pessoas autorizadas.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14066" y="6598838"/>
            <a:ext cx="12428928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Utilizados para viabilizar os serviços fornecidos pela aplicação, atendendo às necessidades dos utilizadores.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314066" y="7252888"/>
            <a:ext cx="12945234" cy="7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Garantir que a informação é atualizada e que as funcionalidades são realizadas com base em dados corretos.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4314066" y="7937101"/>
            <a:ext cx="13409753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Eliminados quando solicitado ou quando não são necessários para as finalidades para as quais foram recolhidos.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314066" y="8591151"/>
            <a:ext cx="11700982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Preservar o histórico do utilizador, garantindo a continuidade do serviço.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2317" y="121111"/>
            <a:ext cx="7079577" cy="101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Finalidades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2317" y="1168834"/>
            <a:ext cx="12925260" cy="55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Toda a informação recolhida possui uma finalidade específica, sendo elas: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990" y="3684441"/>
            <a:ext cx="6454534" cy="3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849" b="true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Permitir a criação de uma conta de utilizador no sistema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4990" y="4235399"/>
            <a:ext cx="6454534" cy="103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7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Garantir que cada utilizador tem uma identificação única para aceder à plataforma e utilizar os seus serviços.</a:t>
            </a:r>
          </a:p>
          <a:p>
            <a:pPr algn="l">
              <a:lnSpc>
                <a:spcPts val="264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14990" y="6141008"/>
            <a:ext cx="6636904" cy="3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849" b="true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Permitir a comunicação entre o utilizador e a plataforma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4990" y="6691966"/>
            <a:ext cx="6636904" cy="1706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7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Enviar notificações, alertas sobre agendamentos e atualizações importantes. Também serve como meio de recuperação de conta e autenticação.</a:t>
            </a:r>
          </a:p>
          <a:p>
            <a:pPr algn="l">
              <a:lnSpc>
                <a:spcPts val="2642"/>
              </a:lnSpc>
            </a:pPr>
          </a:p>
          <a:p>
            <a:pPr algn="l">
              <a:lnSpc>
                <a:spcPts val="264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03458" y="3684441"/>
            <a:ext cx="5884628" cy="3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849" b="true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Identificar o utilizador de forma personalizada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03458" y="4235399"/>
            <a:ext cx="5884628" cy="1706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7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Garantir a prestação de serviços de forma eficiente com base nas necessidades específicas de saúde do utilizador e associar corretamente os seus dados.</a:t>
            </a:r>
          </a:p>
          <a:p>
            <a:pPr algn="l">
              <a:lnSpc>
                <a:spcPts val="2642"/>
              </a:lnSpc>
            </a:pPr>
          </a:p>
          <a:p>
            <a:pPr algn="l">
              <a:lnSpc>
                <a:spcPts val="264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03458" y="6141008"/>
            <a:ext cx="5884628" cy="3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849" b="true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Identificar a função de cada utilizador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03458" y="6691966"/>
            <a:ext cx="5884628" cy="103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7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Permitir o acesso a diferentes funcionalidades e dados consoante o tipo de utilizador.</a:t>
            </a:r>
          </a:p>
          <a:p>
            <a:pPr algn="l">
              <a:lnSpc>
                <a:spcPts val="264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3587" y="6018002"/>
            <a:ext cx="5884628" cy="3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849" b="true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Fornecer cuidados adequados e seguros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3587" y="6568960"/>
            <a:ext cx="5884628" cy="137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7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Garantir que as condições e problemas do paciente são consideradas durante tratamentos e intervenções médicas.</a:t>
            </a:r>
          </a:p>
          <a:p>
            <a:pPr algn="l">
              <a:lnSpc>
                <a:spcPts val="264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478442" y="3543164"/>
            <a:ext cx="5884628" cy="3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849" b="true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Garantir a continuidade dos cuidados de saúde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78442" y="4094122"/>
            <a:ext cx="5884628" cy="137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7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Permitir que médicos e outros profissionais da saúde acedam ao histórico clínico do paciente para oferecer um atendimento adequado e personalizado.</a:t>
            </a:r>
          </a:p>
          <a:p>
            <a:pPr algn="l">
              <a:lnSpc>
                <a:spcPts val="264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53587" y="3710266"/>
            <a:ext cx="6629753" cy="3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849" b="true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Identificar de forma única cada paciente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3587" y="4261224"/>
            <a:ext cx="6629753" cy="103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7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Permitir associar um paciente ao seu histórico médico, exames realizados e tratamentos recebidos.</a:t>
            </a:r>
          </a:p>
          <a:p>
            <a:pPr algn="l">
              <a:lnSpc>
                <a:spcPts val="264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478442" y="6018002"/>
            <a:ext cx="5884628" cy="3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849" b="true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Validar a qualificação dos profissionais de saúde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8442" y="6568960"/>
            <a:ext cx="5884628" cy="103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7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Garantir que apenas profissionais habilitados possam desempenhar as suas funções dentro da plataforma.</a:t>
            </a:r>
          </a:p>
          <a:p>
            <a:pPr algn="l">
              <a:lnSpc>
                <a:spcPts val="264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20380" y="1442216"/>
          <a:ext cx="17576800" cy="8559800"/>
        </p:xfrm>
        <a:graphic>
          <a:graphicData uri="http://schemas.openxmlformats.org/drawingml/2006/table">
            <a:tbl>
              <a:tblPr/>
              <a:tblGrid>
                <a:gridCol w="5892990"/>
                <a:gridCol w="9659372"/>
                <a:gridCol w="2024437"/>
              </a:tblGrid>
              <a:tr h="8951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Informação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Fundamento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Período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7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 meses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29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 anos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70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 anos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92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 anos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92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10 anos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5346109" y="175391"/>
            <a:ext cx="7595781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8"/>
              </a:lnSpc>
            </a:pPr>
            <a:r>
              <a:rPr lang="en-US" sz="8098" b="true">
                <a:solidFill>
                  <a:srgbClr val="F7B4A7"/>
                </a:solidFill>
                <a:latin typeface="Arimo Bold"/>
                <a:ea typeface="Arimo Bold"/>
                <a:cs typeface="Arimo Bold"/>
                <a:sym typeface="Arimo Bold"/>
              </a:rPr>
              <a:t>Conservação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4716" y="2509922"/>
            <a:ext cx="5478838" cy="12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7"/>
              </a:lnSpc>
            </a:pPr>
            <a:r>
              <a:rPr lang="en-US" b="true" sz="1950" spc="234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Dados de Conta do Utilizador (username, nome, role, Contacto de emergência):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98826" y="2359743"/>
            <a:ext cx="9399093" cy="171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Devem ser mantidos durante um perído de 6 meses após desativação da conta de modo a permitir a sua reativação ou verificação de atividades passadas relacionadas ao acesso.</a:t>
            </a:r>
          </a:p>
          <a:p>
            <a:pPr algn="l">
              <a:lnSpc>
                <a:spcPts val="26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64716" y="4447106"/>
            <a:ext cx="6589233" cy="498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7"/>
              </a:lnSpc>
            </a:pPr>
            <a:r>
              <a:rPr lang="en-US" b="true" sz="1950" spc="234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Contato (Email, Telefone)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98826" y="5698490"/>
            <a:ext cx="9535456" cy="138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Manter enquanto o utilizador está ativo no sistema e até 5 anos após desativação da conta, de modo a conseguir identificar um paciente caso seja necessário e associar ao seu histórico.</a:t>
            </a:r>
          </a:p>
          <a:p>
            <a:pPr algn="l">
              <a:lnSpc>
                <a:spcPts val="26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298826" y="3978358"/>
            <a:ext cx="9535456" cy="138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Devem ser mantidas de forma associada ao histórico médico, garantindo que seja possível comunicar com o paciente, visto que mesmo não estando ativo no sistema pode ser necessário fornecer atualizações relacionadas a exames, tratamentos.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4716" y="5584190"/>
            <a:ext cx="5309926" cy="12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7"/>
              </a:lnSpc>
            </a:pPr>
            <a:r>
              <a:rPr lang="en-US" b="true" sz="1950" spc="234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Dados de Identificação Pessoal (Nome Completo, Data de Nascimento, Gênero)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4716" y="7048695"/>
            <a:ext cx="5765390" cy="12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7"/>
              </a:lnSpc>
            </a:pPr>
            <a:r>
              <a:rPr lang="en-US" b="true" sz="1950" spc="234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Dados Médicos e Histórico (Histórico de Consultas, Condições Médicas, Número do Registro Médico)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98826" y="7162995"/>
            <a:ext cx="9535456" cy="138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A retenção do histórico de saúde é obrigatória para garantir a rastreabilidade das operações médicas realizadas e permitir investigações futuras que possam ser essenciais para a saúde do paciente, mesmo quando este já não se encontra ativo no sistema.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4716" y="8536976"/>
            <a:ext cx="5765390" cy="12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7"/>
              </a:lnSpc>
            </a:pPr>
            <a:r>
              <a:rPr lang="en-US" b="true" sz="1950" spc="234">
                <a:solidFill>
                  <a:srgbClr val="94DDDE"/>
                </a:solidFill>
                <a:latin typeface="Arimo Bold"/>
                <a:ea typeface="Arimo Bold"/>
                <a:cs typeface="Arimo Bold"/>
                <a:sym typeface="Arimo Bold"/>
              </a:rPr>
              <a:t>Armazenamento de Dados Arquivados (Histórico de Operações, Género, Data de nascimento)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98826" y="8886385"/>
            <a:ext cx="9535456" cy="713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Estes dados devem ser mantidos por um período de 10 anos, desde que anonimizados, para fins estatísticos, históricos ou legais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907" y="723218"/>
            <a:ext cx="7406427" cy="115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5500" b="true">
                <a:solidFill>
                  <a:srgbClr val="F7B4A7"/>
                </a:solidFill>
                <a:latin typeface="Arimo Bold"/>
                <a:ea typeface="Arimo Bold"/>
                <a:cs typeface="Arimo Bold"/>
                <a:sym typeface="Arimo Bold"/>
              </a:rPr>
              <a:t>Violação de Dados</a:t>
            </a:r>
          </a:p>
          <a:p>
            <a:pPr algn="l">
              <a:lnSpc>
                <a:spcPts val="3465"/>
              </a:lnSpc>
            </a:pPr>
            <a:r>
              <a:rPr lang="en-US" sz="3300" b="true">
                <a:solidFill>
                  <a:srgbClr val="F7B4A7"/>
                </a:solidFill>
                <a:latin typeface="Arimo Bold"/>
                <a:ea typeface="Arimo Bold"/>
                <a:cs typeface="Arimo Bold"/>
                <a:sym typeface="Arimo Bold"/>
              </a:rPr>
              <a:t>(Data Breach)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8907" y="1923192"/>
            <a:ext cx="12180770" cy="141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7"/>
              </a:lnSpc>
            </a:pPr>
            <a:r>
              <a:rPr lang="en-US" sz="2149" spc="257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Em conformidade com o RGPD deve haver um plano de ação estruturado para lidar com violações de dados. Os procedimentos consistem nos seguintes passos: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51969" y="3075559"/>
            <a:ext cx="603370" cy="8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400" spc="752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83582" y="3075559"/>
            <a:ext cx="603370" cy="8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400" spc="752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7064" y="3075559"/>
            <a:ext cx="603370" cy="8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400" spc="752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05050" y="3075559"/>
            <a:ext cx="603370" cy="8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400" spc="752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70335" y="3075559"/>
            <a:ext cx="603370" cy="85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400" spc="752">
                <a:solidFill>
                  <a:srgbClr val="2B4B82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641051" y="3541172"/>
            <a:ext cx="2675671" cy="28575"/>
            <a:chOff x="0" y="0"/>
            <a:chExt cx="3567561" cy="38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0"/>
              <a:ext cx="3529457" cy="50800"/>
            </a:xfrm>
            <a:custGeom>
              <a:avLst/>
              <a:gdLst/>
              <a:ahLst/>
              <a:cxnLst/>
              <a:rect r="r" b="b" t="t" l="l"/>
              <a:pathLst>
                <a:path h="50800" w="3529457">
                  <a:moveTo>
                    <a:pt x="0" y="0"/>
                  </a:moveTo>
                  <a:lnTo>
                    <a:pt x="3529457" y="0"/>
                  </a:lnTo>
                  <a:lnTo>
                    <a:pt x="3529457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B4B8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085682" y="3531647"/>
            <a:ext cx="2675671" cy="28575"/>
            <a:chOff x="0" y="0"/>
            <a:chExt cx="3567561" cy="38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0"/>
              <a:ext cx="3529457" cy="50800"/>
            </a:xfrm>
            <a:custGeom>
              <a:avLst/>
              <a:gdLst/>
              <a:ahLst/>
              <a:cxnLst/>
              <a:rect r="r" b="b" t="t" l="l"/>
              <a:pathLst>
                <a:path h="50800" w="3529457">
                  <a:moveTo>
                    <a:pt x="0" y="0"/>
                  </a:moveTo>
                  <a:lnTo>
                    <a:pt x="3529457" y="0"/>
                  </a:lnTo>
                  <a:lnTo>
                    <a:pt x="3529457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B4B8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522966" y="3531647"/>
            <a:ext cx="2675671" cy="28575"/>
            <a:chOff x="0" y="0"/>
            <a:chExt cx="3567561" cy="381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0" y="0"/>
              <a:ext cx="3529457" cy="50800"/>
            </a:xfrm>
            <a:custGeom>
              <a:avLst/>
              <a:gdLst/>
              <a:ahLst/>
              <a:cxnLst/>
              <a:rect r="r" b="b" t="t" l="l"/>
              <a:pathLst>
                <a:path h="50800" w="3529457">
                  <a:moveTo>
                    <a:pt x="0" y="0"/>
                  </a:moveTo>
                  <a:lnTo>
                    <a:pt x="3529457" y="0"/>
                  </a:lnTo>
                  <a:lnTo>
                    <a:pt x="3529457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B4B8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808953" y="3531647"/>
            <a:ext cx="2675671" cy="28575"/>
            <a:chOff x="0" y="0"/>
            <a:chExt cx="3567561" cy="381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0"/>
              <a:ext cx="3529457" cy="50800"/>
            </a:xfrm>
            <a:custGeom>
              <a:avLst/>
              <a:gdLst/>
              <a:ahLst/>
              <a:cxnLst/>
              <a:rect r="r" b="b" t="t" l="l"/>
              <a:pathLst>
                <a:path h="50800" w="3529457">
                  <a:moveTo>
                    <a:pt x="0" y="0"/>
                  </a:moveTo>
                  <a:lnTo>
                    <a:pt x="3529457" y="0"/>
                  </a:lnTo>
                  <a:lnTo>
                    <a:pt x="3529457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B4B82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-655222" y="3823430"/>
            <a:ext cx="7161022" cy="4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Identificação e Contenção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393952" y="3695795"/>
            <a:ext cx="1796527" cy="607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1.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393952" y="4919963"/>
            <a:ext cx="1796527" cy="607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393952" y="6204774"/>
            <a:ext cx="1796527" cy="607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393952" y="7387780"/>
            <a:ext cx="1796527" cy="607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-388880" y="8570785"/>
            <a:ext cx="1796527" cy="607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565143" y="3832955"/>
            <a:ext cx="12289348" cy="82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8"/>
              </a:lnSpc>
            </a:pPr>
            <a:r>
              <a:rPr lang="en-US" sz="21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Identificar o tipo de violação que ocorreu e implementar ações imediatas para conter o incidente.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-852479" y="5061139"/>
            <a:ext cx="6928508" cy="4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Avaliação da situação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6303835"/>
            <a:ext cx="5573324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Notificar as Autoridades Competentes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-388880" y="7486841"/>
            <a:ext cx="6904823" cy="50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Informar Titulares dos Dados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4208" y="8623490"/>
            <a:ext cx="4683251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Medidas Corretivas e Prevenção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565143" y="8624387"/>
            <a:ext cx="12568630" cy="121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8"/>
              </a:lnSpc>
            </a:pPr>
            <a:r>
              <a:rPr lang="en-US" sz="21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Após o incidente, é fundamental identificar as causas da violação e implementar medidas corretivas para evitar reincidências (reforço das políticas de segurança, adoção de criptografia, monitorização contínua e autenticação multifatorial).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565143" y="7553367"/>
            <a:ext cx="12289348" cy="82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8"/>
              </a:lnSpc>
            </a:pPr>
            <a:r>
              <a:rPr lang="en-US" sz="21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Notificar os titulares dos dados afetados, informando os mesmos do incidente, os dados comprometidos e as ações tomadas para mitigar os impactos.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565143" y="6293620"/>
            <a:ext cx="12568630" cy="82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8"/>
              </a:lnSpc>
            </a:pPr>
            <a:r>
              <a:rPr lang="en-US" sz="21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Notificar a Comissão Nacional de Proteção de Dados (CNPD) sobre a violação para permitir que a autoridade supervisora monitore a situação e tome medidas adicionais, se necessário.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565143" y="4986750"/>
            <a:ext cx="12568630" cy="82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8"/>
              </a:lnSpc>
            </a:pPr>
            <a:r>
              <a:rPr lang="en-US" sz="21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Realizar uma avaliação do incidente de modo a identificar que dados foram comprometidos, determinar os utilizadores afetados, e avaliar os potenciais riscos que podem surgir.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DAGXWKXGd4E</dc:identifier>
  <dcterms:modified xsi:type="dcterms:W3CDTF">2011-08-01T06:04:30Z</dcterms:modified>
  <cp:revision>1</cp:revision>
  <dc:title>Apresentação LAPR5.pptx</dc:title>
</cp:coreProperties>
</file>