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9" r:id="rId4"/>
    <p:sldId id="258" r:id="rId5"/>
    <p:sldId id="260" r:id="rId6"/>
    <p:sldId id="268" r:id="rId7"/>
    <p:sldId id="261" r:id="rId8"/>
    <p:sldId id="262" r:id="rId9"/>
    <p:sldId id="263" r:id="rId10"/>
    <p:sldId id="265" r:id="rId11"/>
    <p:sldId id="264" r:id="rId12"/>
    <p:sldId id="281" r:id="rId13"/>
    <p:sldId id="266" r:id="rId14"/>
    <p:sldId id="287" r:id="rId15"/>
    <p:sldId id="267" r:id="rId16"/>
    <p:sldId id="269" r:id="rId17"/>
    <p:sldId id="270" r:id="rId18"/>
    <p:sldId id="271" r:id="rId19"/>
    <p:sldId id="288" r:id="rId20"/>
    <p:sldId id="289" r:id="rId21"/>
    <p:sldId id="292" r:id="rId22"/>
    <p:sldId id="293" r:id="rId23"/>
    <p:sldId id="295" r:id="rId24"/>
    <p:sldId id="296" r:id="rId25"/>
    <p:sldId id="294" r:id="rId26"/>
    <p:sldId id="297" r:id="rId27"/>
    <p:sldId id="290" r:id="rId28"/>
    <p:sldId id="272" r:id="rId29"/>
    <p:sldId id="273" r:id="rId30"/>
    <p:sldId id="274" r:id="rId31"/>
    <p:sldId id="275" r:id="rId32"/>
    <p:sldId id="278" r:id="rId33"/>
    <p:sldId id="276" r:id="rId34"/>
    <p:sldId id="277" r:id="rId35"/>
    <p:sldId id="291" r:id="rId36"/>
    <p:sldId id="279" r:id="rId37"/>
    <p:sldId id="280" r:id="rId38"/>
    <p:sldId id="282" r:id="rId39"/>
    <p:sldId id="283" r:id="rId40"/>
    <p:sldId id="284" r:id="rId41"/>
    <p:sldId id="285" r:id="rId42"/>
    <p:sldId id="286" r:id="rId43"/>
    <p:sldId id="298" r:id="rId44"/>
    <p:sldId id="299" r:id="rId45"/>
    <p:sldId id="300" r:id="rId46"/>
    <p:sldId id="306" r:id="rId47"/>
    <p:sldId id="301" r:id="rId48"/>
    <p:sldId id="302" r:id="rId49"/>
    <p:sldId id="303" r:id="rId50"/>
    <p:sldId id="304" r:id="rId51"/>
    <p:sldId id="305"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BD32"/>
    <a:srgbClr val="04A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47" autoAdjust="0"/>
  </p:normalViewPr>
  <p:slideViewPr>
    <p:cSldViewPr snapToGrid="0">
      <p:cViewPr varScale="1">
        <p:scale>
          <a:sx n="61" d="100"/>
          <a:sy n="61" d="100"/>
        </p:scale>
        <p:origin x="2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AC22F-727A-41FB-94F4-5764E4E24E96}" type="datetimeFigureOut">
              <a:rPr lang="en-US" smtClean="0"/>
              <a:t>21-Jan-15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DACA-7DBF-48EC-9C3F-98CE6394346D}" type="slidenum">
              <a:rPr lang="en-US" smtClean="0"/>
              <a:t>‹#›</a:t>
            </a:fld>
            <a:endParaRPr lang="en-US"/>
          </a:p>
        </p:txBody>
      </p:sp>
    </p:spTree>
    <p:extLst>
      <p:ext uri="{BB962C8B-B14F-4D97-AF65-F5344CB8AC3E}">
        <p14:creationId xmlns:p14="http://schemas.microsoft.com/office/powerpoint/2010/main" val="134339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Memory_management" TargetMode="External"/><Relationship Id="rId3" Type="http://schemas.openxmlformats.org/officeDocument/2006/relationships/hyperlink" Target="http://en.wikipedia.org/wiki/Virtual_machine" TargetMode="External"/><Relationship Id="rId7" Type="http://schemas.openxmlformats.org/officeDocument/2006/relationships/hyperlink" Target="http://en.wikipedia.org/wiki/Common_Language_Runtime#cite_note-msdn-clr-1" TargetMode="External"/><Relationship Id="rId12" Type="http://schemas.openxmlformats.org/officeDocument/2006/relationships/hyperlink" Target="http://en.wikipedia.org/wiki/Thread_managemen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CPU" TargetMode="External"/><Relationship Id="rId11" Type="http://schemas.openxmlformats.org/officeDocument/2006/relationships/hyperlink" Target="http://en.wikipedia.org/wiki/Garbage_collection_(computer_science)" TargetMode="External"/><Relationship Id="rId5" Type="http://schemas.openxmlformats.org/officeDocument/2006/relationships/hyperlink" Target="http://en.wikipedia.org/wiki/.NET_framework" TargetMode="External"/><Relationship Id="rId10" Type="http://schemas.openxmlformats.org/officeDocument/2006/relationships/hyperlink" Target="http://en.wikipedia.org/wiki/Exception_handling" TargetMode="External"/><Relationship Id="rId4" Type="http://schemas.openxmlformats.org/officeDocument/2006/relationships/hyperlink" Target="http://en.wikipedia.org/wiki/Microsoft" TargetMode="External"/><Relationship Id="rId9" Type="http://schemas.openxmlformats.org/officeDocument/2006/relationships/hyperlink" Target="http://en.wikipedia.org/wiki/Type_safet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msdn.microsoft.com/en-us/library/windows/apps/xaml/windows.ui.xaml.dependencyproperty.aspx"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msdn.microsoft.com/en-us/library/windows/apps/xaml/windows.ui.xaml.data.binding.aspx" TargetMode="External"/><Relationship Id="rId4" Type="http://schemas.openxmlformats.org/officeDocument/2006/relationships/hyperlink" Target="http://msdn.microsoft.com/en-us/library/windows/apps/xaml/windows.ui.xaml.frameworkelement.aspx"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msdn.microsoft.com/en-us/library/windows/apps/xaml/windows.ui.xaml.data.binding.source.aspx"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ui.xaml.data.binding.aspx"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CLR </a:t>
            </a: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Virtual machine"/>
              </a:rPr>
              <a:t>virtual-machine</a:t>
            </a:r>
            <a:r>
              <a:rPr lang="en-US" sz="1200" b="0" i="0" kern="1200" dirty="0" smtClean="0">
                <a:solidFill>
                  <a:schemeClr val="tx1"/>
                </a:solidFill>
                <a:effectLst/>
                <a:latin typeface="+mn-lt"/>
                <a:ea typeface="+mn-ea"/>
                <a:cs typeface="+mn-cs"/>
              </a:rPr>
              <a:t> component of </a:t>
            </a:r>
            <a:r>
              <a:rPr lang="en-US" sz="1200" b="0" i="0" u="none" strike="noStrike" kern="1200" dirty="0" smtClean="0">
                <a:solidFill>
                  <a:schemeClr val="tx1"/>
                </a:solidFill>
                <a:effectLst/>
                <a:latin typeface="+mn-lt"/>
                <a:ea typeface="+mn-ea"/>
                <a:cs typeface="+mn-cs"/>
                <a:hlinkClick r:id="rId4" tooltip="Microsoft"/>
              </a:rPr>
              <a:t>Microsoft's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NET framework"/>
              </a:rPr>
              <a:t>.NET framework</a:t>
            </a:r>
            <a:r>
              <a:rPr lang="en-US" sz="1200" b="0" i="0" kern="1200" dirty="0" smtClean="0">
                <a:solidFill>
                  <a:schemeClr val="tx1"/>
                </a:solidFill>
                <a:effectLst/>
                <a:latin typeface="+mn-lt"/>
                <a:ea typeface="+mn-ea"/>
                <a:cs typeface="+mn-cs"/>
              </a:rPr>
              <a:t>, manages the execution of .NET programs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smtClean="0">
                <a:solidFill>
                  <a:schemeClr val="tx1"/>
                </a:solidFill>
                <a:effectLst/>
                <a:latin typeface="+mn-lt"/>
                <a:ea typeface="+mn-ea"/>
                <a:cs typeface="+mn-cs"/>
              </a:rPr>
              <a:t>C</a:t>
            </a:r>
            <a:r>
              <a:rPr lang="en-US" sz="1200" b="0" i="0" kern="1200" dirty="0" err="1" smtClean="0">
                <a:solidFill>
                  <a:schemeClr val="tx1"/>
                </a:solidFill>
                <a:effectLst/>
                <a:latin typeface="+mn-lt"/>
                <a:ea typeface="+mn-ea"/>
                <a:cs typeface="+mn-cs"/>
              </a:rPr>
              <a:t>onverts</a:t>
            </a:r>
            <a:r>
              <a:rPr lang="en-US" sz="1200" b="0" i="0" kern="1200" dirty="0" smtClean="0">
                <a:solidFill>
                  <a:schemeClr val="tx1"/>
                </a:solidFill>
                <a:effectLst/>
                <a:latin typeface="+mn-lt"/>
                <a:ea typeface="+mn-ea"/>
                <a:cs typeface="+mn-cs"/>
              </a:rPr>
              <a:t> compiled code into machine instructions which the </a:t>
            </a:r>
            <a:r>
              <a:rPr lang="en-US" sz="1200" b="0" i="0" kern="1200" dirty="0" err="1" smtClean="0">
                <a:solidFill>
                  <a:schemeClr val="tx1"/>
                </a:solidFill>
                <a:effectLst/>
                <a:latin typeface="+mn-lt"/>
                <a:ea typeface="+mn-ea"/>
                <a:cs typeface="+mn-cs"/>
              </a:rPr>
              <a:t>computer's</a:t>
            </a:r>
            <a:r>
              <a:rPr lang="en-US" sz="1200" b="0" i="0" u="none" strike="noStrike" kern="1200" dirty="0" err="1" smtClean="0">
                <a:solidFill>
                  <a:schemeClr val="tx1"/>
                </a:solidFill>
                <a:effectLst/>
                <a:latin typeface="+mn-lt"/>
                <a:ea typeface="+mn-ea"/>
                <a:cs typeface="+mn-cs"/>
                <a:hlinkClick r:id="rId6" tooltip="CPU"/>
              </a:rPr>
              <a:t>CPU</a:t>
            </a:r>
            <a:r>
              <a:rPr lang="en-US" sz="1200" b="0" i="0" kern="1200" dirty="0" smtClean="0">
                <a:solidFill>
                  <a:schemeClr val="tx1"/>
                </a:solidFill>
                <a:effectLst/>
                <a:latin typeface="+mn-lt"/>
                <a:ea typeface="+mn-ea"/>
                <a:cs typeface="+mn-cs"/>
              </a:rPr>
              <a:t> then executes.</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The CLR provides additional services including </a:t>
            </a:r>
            <a:r>
              <a:rPr lang="en-US" sz="1200" b="0" i="0" u="none" strike="noStrike" kern="1200" dirty="0" smtClean="0">
                <a:solidFill>
                  <a:schemeClr val="tx1"/>
                </a:solidFill>
                <a:effectLst/>
                <a:latin typeface="+mn-lt"/>
                <a:ea typeface="+mn-ea"/>
                <a:cs typeface="+mn-cs"/>
                <a:hlinkClick r:id="rId8" tooltip="Memory management"/>
              </a:rPr>
              <a:t>memory management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Type safety"/>
              </a:rPr>
              <a:t>type safety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Exception handling"/>
              </a:rPr>
              <a:t>exception </a:t>
            </a:r>
            <a:r>
              <a:rPr lang="en-US" sz="1200" b="0" i="0" u="none" strike="noStrike" kern="1200" dirty="0" err="1" smtClean="0">
                <a:solidFill>
                  <a:schemeClr val="tx1"/>
                </a:solidFill>
                <a:effectLst/>
                <a:latin typeface="+mn-lt"/>
                <a:ea typeface="+mn-ea"/>
                <a:cs typeface="+mn-cs"/>
                <a:hlinkClick r:id="rId10" tooltip="Exception handling"/>
              </a:rPr>
              <a:t>handling</a:t>
            </a:r>
            <a:r>
              <a:rPr lang="en-US" sz="1200" b="0" i="0" kern="1200" dirty="0" err="1"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hlinkClick r:id="rId11" tooltip="Garbage collection (computer science)"/>
              </a:rPr>
              <a:t>garbage</a:t>
            </a:r>
            <a:r>
              <a:rPr lang="en-US" sz="1200" b="0" i="0" u="none" strike="noStrike" kern="1200" dirty="0" smtClean="0">
                <a:solidFill>
                  <a:schemeClr val="tx1"/>
                </a:solidFill>
                <a:effectLst/>
                <a:latin typeface="+mn-lt"/>
                <a:ea typeface="+mn-ea"/>
                <a:cs typeface="+mn-cs"/>
                <a:hlinkClick r:id="rId11" tooltip="Garbage collection (computer science)"/>
              </a:rPr>
              <a:t> collection</a:t>
            </a:r>
            <a:r>
              <a:rPr lang="en-US" sz="1200" b="0" i="0" kern="1200" dirty="0" smtClean="0">
                <a:solidFill>
                  <a:schemeClr val="tx1"/>
                </a:solidFill>
                <a:effectLst/>
                <a:latin typeface="+mn-lt"/>
                <a:ea typeface="+mn-ea"/>
                <a:cs typeface="+mn-cs"/>
              </a:rPr>
              <a:t>, security and </a:t>
            </a:r>
            <a:r>
              <a:rPr lang="en-US" sz="1200" b="0" i="0" u="none" strike="noStrike" kern="1200" dirty="0" smtClean="0">
                <a:solidFill>
                  <a:schemeClr val="tx1"/>
                </a:solidFill>
                <a:effectLst/>
                <a:latin typeface="+mn-lt"/>
                <a:ea typeface="+mn-ea"/>
                <a:cs typeface="+mn-cs"/>
                <a:hlinkClick r:id="rId12" tooltip="Thread management"/>
              </a:rPr>
              <a:t>thread management</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a:t>
            </a:fld>
            <a:endParaRPr lang="en-US"/>
          </a:p>
        </p:txBody>
      </p:sp>
    </p:spTree>
    <p:extLst>
      <p:ext uri="{BB962C8B-B14F-4D97-AF65-F5344CB8AC3E}">
        <p14:creationId xmlns:p14="http://schemas.microsoft.com/office/powerpoint/2010/main" val="97224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Attribute syntax can also be used for members that are events rather than properties. In this case, the attribute's name is the name of the event. In the WPF implementation of events for XAML, the attribute's value is the name of a handler that implements that event's delegate.</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18</a:t>
            </a:fld>
            <a:endParaRPr lang="en-US"/>
          </a:p>
        </p:txBody>
      </p:sp>
    </p:spTree>
    <p:extLst>
      <p:ext uri="{BB962C8B-B14F-4D97-AF65-F5344CB8AC3E}">
        <p14:creationId xmlns:p14="http://schemas.microsoft.com/office/powerpoint/2010/main" val="250653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UI Light" panose="020B0502040204020203" pitchFamily="34" charset="0"/>
                <a:cs typeface="Segoe UI Light" panose="020B0502040204020203" pitchFamily="34" charset="0"/>
              </a:rPr>
              <a:t>They resolve the value of a property at runtime</a:t>
            </a:r>
            <a:r>
              <a:rPr lang="hr-HR" dirty="0" smtClean="0">
                <a:latin typeface="Segoe UI Light" panose="020B0502040204020203" pitchFamily="34" charset="0"/>
                <a:cs typeface="Segoe UI Light" panose="020B0502040204020203"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Markup extensions are </a:t>
            </a:r>
            <a:r>
              <a:rPr lang="en-US" sz="1200" b="0" i="0" kern="1200" dirty="0" err="1" smtClean="0">
                <a:solidFill>
                  <a:schemeClr val="tx1"/>
                </a:solidFill>
                <a:effectLst/>
                <a:latin typeface="+mn-lt"/>
                <a:ea typeface="+mn-ea"/>
                <a:cs typeface="+mn-cs"/>
              </a:rPr>
              <a:t>surrouded</a:t>
            </a:r>
            <a:r>
              <a:rPr lang="en-US" sz="1200" b="0" i="0" kern="1200" dirty="0" smtClean="0">
                <a:solidFill>
                  <a:schemeClr val="tx1"/>
                </a:solidFill>
                <a:effectLst/>
                <a:latin typeface="+mn-lt"/>
                <a:ea typeface="+mn-ea"/>
                <a:cs typeface="+mn-cs"/>
              </a:rPr>
              <a:t> by curly braces (Example: </a:t>
            </a:r>
            <a:r>
              <a:rPr lang="en-US" dirty="0" smtClean="0"/>
              <a:t>Background="{</a:t>
            </a:r>
            <a:r>
              <a:rPr lang="en-US" dirty="0" err="1" smtClean="0"/>
              <a:t>StaticResource</a:t>
            </a:r>
            <a:r>
              <a:rPr lang="en-US" dirty="0" smtClean="0"/>
              <a:t> </a:t>
            </a:r>
            <a:r>
              <a:rPr lang="en-US" dirty="0" err="1" smtClean="0"/>
              <a:t>NormalBackgroundBrush</a:t>
            </a:r>
            <a:r>
              <a:rPr lang="en-US" dirty="0" smtClean="0"/>
              <a:t>}"</a:t>
            </a:r>
            <a:r>
              <a:rPr lang="en-US" sz="1200" b="0" i="0" kern="1200" dirty="0" smtClean="0">
                <a:solidFill>
                  <a:schemeClr val="tx1"/>
                </a:solidFill>
                <a:effectLst/>
                <a:latin typeface="+mn-lt"/>
                <a:ea typeface="+mn-ea"/>
                <a:cs typeface="+mn-cs"/>
              </a:rPr>
              <a:t>). WPF has some built-in markup extensions, but you can write your own, by deriving </a:t>
            </a:r>
            <a:r>
              <a:rPr lang="en-US" sz="1200" b="0" i="0" kern="1200" dirty="0" err="1" smtClean="0">
                <a:solidFill>
                  <a:schemeClr val="tx1"/>
                </a:solidFill>
                <a:effectLst/>
                <a:latin typeface="+mn-lt"/>
                <a:ea typeface="+mn-ea"/>
                <a:cs typeface="+mn-cs"/>
              </a:rPr>
              <a:t>from</a:t>
            </a:r>
            <a:r>
              <a:rPr lang="en-US" dirty="0" err="1" smtClean="0"/>
              <a:t>MarkupExtension</a:t>
            </a:r>
            <a:r>
              <a:rPr lang="en-US" sz="1200" b="0" i="0" kern="1200" dirty="0" smtClean="0">
                <a:solidFill>
                  <a:schemeClr val="tx1"/>
                </a:solidFill>
                <a:effectLst/>
                <a:latin typeface="+mn-lt"/>
                <a:ea typeface="+mn-ea"/>
                <a:cs typeface="+mn-cs"/>
              </a:rPr>
              <a:t>.</a:t>
            </a:r>
            <a:endParaRPr lang="en-US" dirty="0" smtClean="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C32BDACA-7DBF-48EC-9C3F-98CE6394346D}" type="slidenum">
              <a:rPr lang="en-US" smtClean="0"/>
              <a:t>19</a:t>
            </a:fld>
            <a:endParaRPr lang="en-US"/>
          </a:p>
        </p:txBody>
      </p:sp>
    </p:spTree>
    <p:extLst>
      <p:ext uri="{BB962C8B-B14F-4D97-AF65-F5344CB8AC3E}">
        <p14:creationId xmlns:p14="http://schemas.microsoft.com/office/powerpoint/2010/main" val="4023953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Binding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bind the values of two properties together.</a:t>
            </a:r>
          </a:p>
          <a:p>
            <a:r>
              <a:rPr lang="en-US" sz="1200" b="1" i="0" kern="1200" dirty="0" err="1" smtClean="0">
                <a:solidFill>
                  <a:schemeClr val="tx1"/>
                </a:solidFill>
                <a:effectLst/>
                <a:latin typeface="+mn-lt"/>
                <a:ea typeface="+mn-ea"/>
                <a:cs typeface="+mn-cs"/>
              </a:rPr>
              <a:t>StaticResource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One time lookup of a resource entry</a:t>
            </a:r>
          </a:p>
          <a:p>
            <a:r>
              <a:rPr lang="en-US" sz="1200" b="1" i="0" kern="1200" dirty="0" err="1" smtClean="0">
                <a:solidFill>
                  <a:schemeClr val="tx1"/>
                </a:solidFill>
                <a:effectLst/>
                <a:latin typeface="+mn-lt"/>
                <a:ea typeface="+mn-ea"/>
                <a:cs typeface="+mn-cs"/>
              </a:rPr>
              <a:t>DynamicResource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Auto updating lookup of a resource entry</a:t>
            </a:r>
          </a:p>
          <a:p>
            <a:r>
              <a:rPr lang="en-US" sz="1200" b="1" i="0" kern="1200" dirty="0" err="1" smtClean="0">
                <a:solidFill>
                  <a:schemeClr val="tx1"/>
                </a:solidFill>
                <a:effectLst/>
                <a:latin typeface="+mn-lt"/>
                <a:ea typeface="+mn-ea"/>
                <a:cs typeface="+mn-cs"/>
              </a:rPr>
              <a:t>TemplateBinding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bind a property of a control template to a dependency property of the control</a:t>
            </a:r>
          </a:p>
          <a:p>
            <a:r>
              <a:rPr lang="en-US" sz="1200" b="1" i="0" kern="1200" dirty="0" smtClean="0">
                <a:solidFill>
                  <a:schemeClr val="tx1"/>
                </a:solidFill>
                <a:effectLst/>
                <a:latin typeface="+mn-lt"/>
                <a:ea typeface="+mn-ea"/>
                <a:cs typeface="+mn-cs"/>
              </a:rPr>
              <a:t>x:Static</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Resolve the value of a static property.</a:t>
            </a:r>
          </a:p>
          <a:p>
            <a:r>
              <a:rPr lang="en-US" sz="1200" b="1" i="0" kern="1200" dirty="0" smtClean="0">
                <a:solidFill>
                  <a:schemeClr val="tx1"/>
                </a:solidFill>
                <a:effectLst/>
                <a:latin typeface="+mn-lt"/>
                <a:ea typeface="+mn-ea"/>
                <a:cs typeface="+mn-cs"/>
              </a:rPr>
              <a:t>x:Null</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Return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C32BDACA-7DBF-48EC-9C3F-98CE6394346D}" type="slidenum">
              <a:rPr lang="en-US" smtClean="0"/>
              <a:t>20</a:t>
            </a:fld>
            <a:endParaRPr lang="en-US"/>
          </a:p>
        </p:txBody>
      </p:sp>
    </p:spTree>
    <p:extLst>
      <p:ext uri="{BB962C8B-B14F-4D97-AF65-F5344CB8AC3E}">
        <p14:creationId xmlns:p14="http://schemas.microsoft.com/office/powerpoint/2010/main" val="3212929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21</a:t>
            </a:fld>
            <a:endParaRPr lang="en-US"/>
          </a:p>
        </p:txBody>
      </p:sp>
    </p:spTree>
    <p:extLst>
      <p:ext uri="{BB962C8B-B14F-4D97-AF65-F5344CB8AC3E}">
        <p14:creationId xmlns:p14="http://schemas.microsoft.com/office/powerpoint/2010/main" val="313338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cell can contain multiple controls, they can span over multiple cells and even overlap themselves.</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22</a:t>
            </a:fld>
            <a:endParaRPr lang="en-US"/>
          </a:p>
        </p:txBody>
      </p:sp>
    </p:spTree>
    <p:extLst>
      <p:ext uri="{BB962C8B-B14F-4D97-AF65-F5344CB8AC3E}">
        <p14:creationId xmlns:p14="http://schemas.microsoft.com/office/powerpoint/2010/main" val="345702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grid has one row and column by default. To create additional rows and columns, you have to add </a:t>
            </a:r>
            <a:r>
              <a:rPr lang="en-US" dirty="0" err="1" smtClean="0"/>
              <a:t>RowDefinition</a:t>
            </a:r>
            <a:r>
              <a:rPr lang="en-US" sz="1200" b="0" i="0" kern="1200" dirty="0" err="1" smtClean="0">
                <a:solidFill>
                  <a:schemeClr val="tx1"/>
                </a:solidFill>
                <a:effectLst/>
                <a:latin typeface="+mn-lt"/>
                <a:ea typeface="+mn-ea"/>
                <a:cs typeface="+mn-cs"/>
              </a:rPr>
              <a:t>items</a:t>
            </a:r>
            <a:r>
              <a:rPr lang="en-US" sz="1200" b="0" i="0" kern="1200" dirty="0" smtClean="0">
                <a:solidFill>
                  <a:schemeClr val="tx1"/>
                </a:solidFill>
                <a:effectLst/>
                <a:latin typeface="+mn-lt"/>
                <a:ea typeface="+mn-ea"/>
                <a:cs typeface="+mn-cs"/>
              </a:rPr>
              <a:t> to the </a:t>
            </a:r>
            <a:r>
              <a:rPr lang="en-US" dirty="0" err="1" smtClean="0"/>
              <a:t>RowDefinitions</a:t>
            </a:r>
            <a:r>
              <a:rPr lang="en-US" sz="1200" b="0" i="0" kern="1200" dirty="0" smtClean="0">
                <a:solidFill>
                  <a:schemeClr val="tx1"/>
                </a:solidFill>
                <a:effectLst/>
                <a:latin typeface="+mn-lt"/>
                <a:ea typeface="+mn-ea"/>
                <a:cs typeface="+mn-cs"/>
              </a:rPr>
              <a:t> collection and </a:t>
            </a:r>
            <a:r>
              <a:rPr lang="en-US" dirty="0" err="1" smtClean="0"/>
              <a:t>ColumnDefinition</a:t>
            </a:r>
            <a:r>
              <a:rPr lang="en-US" sz="1200" b="0" i="0" kern="1200" dirty="0" smtClean="0">
                <a:solidFill>
                  <a:schemeClr val="tx1"/>
                </a:solidFill>
                <a:effectLst/>
                <a:latin typeface="+mn-lt"/>
                <a:ea typeface="+mn-ea"/>
                <a:cs typeface="+mn-cs"/>
              </a:rPr>
              <a:t> items to the </a:t>
            </a:r>
            <a:r>
              <a:rPr lang="en-US" dirty="0" err="1" smtClean="0"/>
              <a:t>ColumnDefinitions</a:t>
            </a:r>
            <a:r>
              <a:rPr lang="en-US" sz="1200" b="0" i="0" kern="1200" dirty="0" smtClean="0">
                <a:solidFill>
                  <a:schemeClr val="tx1"/>
                </a:solidFill>
                <a:effectLst/>
                <a:latin typeface="+mn-lt"/>
                <a:ea typeface="+mn-ea"/>
                <a:cs typeface="+mn-cs"/>
              </a:rPr>
              <a:t> collection.</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23</a:t>
            </a:fld>
            <a:endParaRPr lang="en-US"/>
          </a:p>
        </p:txBody>
      </p:sp>
    </p:spTree>
    <p:extLst>
      <p:ext uri="{BB962C8B-B14F-4D97-AF65-F5344CB8AC3E}">
        <p14:creationId xmlns:p14="http://schemas.microsoft.com/office/powerpoint/2010/main" val="26144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Fixed</a:t>
            </a:r>
            <a:r>
              <a:rPr lang="en-US" sz="1200" b="0" i="0" kern="1200" dirty="0" err="1" smtClean="0">
                <a:solidFill>
                  <a:schemeClr val="tx1"/>
                </a:solidFill>
                <a:effectLst/>
                <a:latin typeface="+mn-lt"/>
                <a:ea typeface="+mn-ea"/>
                <a:cs typeface="+mn-cs"/>
              </a:rPr>
              <a:t>Fixed</a:t>
            </a:r>
            <a:r>
              <a:rPr lang="en-US" sz="1200" b="0" i="0" kern="1200" dirty="0" smtClean="0">
                <a:solidFill>
                  <a:schemeClr val="tx1"/>
                </a:solidFill>
                <a:effectLst/>
                <a:latin typeface="+mn-lt"/>
                <a:ea typeface="+mn-ea"/>
                <a:cs typeface="+mn-cs"/>
              </a:rPr>
              <a:t> size of logical units (1/96 inch)</a:t>
            </a:r>
            <a:endParaRPr lang="hr-HR" sz="1200" b="0" i="0" kern="1200" dirty="0" smtClean="0">
              <a:solidFill>
                <a:schemeClr val="tx1"/>
              </a:solidFill>
              <a:effectLst/>
              <a:latin typeface="+mn-lt"/>
              <a:ea typeface="+mn-ea"/>
              <a:cs typeface="+mn-cs"/>
            </a:endParaRPr>
          </a:p>
          <a:p>
            <a:endParaRPr lang="hr-HR"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Auto</a:t>
            </a:r>
            <a:r>
              <a:rPr lang="en-US" sz="1200" b="0" i="0" kern="1200" dirty="0" err="1" smtClean="0">
                <a:solidFill>
                  <a:schemeClr val="tx1"/>
                </a:solidFill>
                <a:effectLst/>
                <a:latin typeface="+mn-lt"/>
                <a:ea typeface="+mn-ea"/>
                <a:cs typeface="+mn-cs"/>
              </a:rPr>
              <a:t>Takes</a:t>
            </a:r>
            <a:r>
              <a:rPr lang="en-US" sz="1200" b="0" i="0" kern="1200" dirty="0" smtClean="0">
                <a:solidFill>
                  <a:schemeClr val="tx1"/>
                </a:solidFill>
                <a:effectLst/>
                <a:latin typeface="+mn-lt"/>
                <a:ea typeface="+mn-ea"/>
                <a:cs typeface="+mn-cs"/>
              </a:rPr>
              <a:t> as much space as needed by the contained control</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Star (*)</a:t>
            </a:r>
            <a:r>
              <a:rPr lang="en-US" sz="1200" b="0" i="0" kern="1200" dirty="0" smtClean="0">
                <a:solidFill>
                  <a:schemeClr val="tx1"/>
                </a:solidFill>
                <a:effectLst/>
                <a:latin typeface="+mn-lt"/>
                <a:ea typeface="+mn-ea"/>
                <a:cs typeface="+mn-cs"/>
              </a:rPr>
              <a:t>Takes as much space as available (after filling all auto and fixed sized columns), proportionally divided over all star-sized columns. So 3*/5* means the same as 30*/50*. Remember that star-sizing does not work if the grid size is calculated based on its content.</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24</a:t>
            </a:fld>
            <a:endParaRPr lang="en-US"/>
          </a:p>
        </p:txBody>
      </p:sp>
    </p:spTree>
    <p:extLst>
      <p:ext uri="{BB962C8B-B14F-4D97-AF65-F5344CB8AC3E}">
        <p14:creationId xmlns:p14="http://schemas.microsoft.com/office/powerpoint/2010/main" val="4007228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StackPanel</a:t>
            </a:r>
            <a:r>
              <a:rPr lang="en-US" sz="1200" b="0" i="0" kern="1200" dirty="0" smtClean="0">
                <a:solidFill>
                  <a:schemeClr val="tx1"/>
                </a:solidFill>
                <a:effectLst/>
                <a:latin typeface="+mn-lt"/>
                <a:ea typeface="+mn-ea"/>
                <a:cs typeface="+mn-cs"/>
              </a:rPr>
              <a:t> in WPF is a simple and useful layout panel. It stacks its child elements below or beside each other, </a:t>
            </a:r>
            <a:r>
              <a:rPr lang="en-US" sz="1200" b="0" i="0" kern="1200" dirty="0" err="1" smtClean="0">
                <a:solidFill>
                  <a:schemeClr val="tx1"/>
                </a:solidFill>
                <a:effectLst/>
                <a:latin typeface="+mn-lt"/>
                <a:ea typeface="+mn-ea"/>
                <a:cs typeface="+mn-cs"/>
              </a:rPr>
              <a:t>dependening</a:t>
            </a:r>
            <a:r>
              <a:rPr lang="en-US" sz="1200" b="0" i="0" kern="1200" dirty="0" smtClean="0">
                <a:solidFill>
                  <a:schemeClr val="tx1"/>
                </a:solidFill>
                <a:effectLst/>
                <a:latin typeface="+mn-lt"/>
                <a:ea typeface="+mn-ea"/>
                <a:cs typeface="+mn-cs"/>
              </a:rPr>
              <a:t> on its orientation. This is very useful to create any kinds of lists. All WPF </a:t>
            </a:r>
            <a:r>
              <a:rPr lang="en-US" dirty="0" err="1" smtClean="0"/>
              <a:t>ItemsControls</a:t>
            </a:r>
            <a:r>
              <a:rPr lang="en-US" sz="1200" b="0" i="0" kern="1200" dirty="0" smtClean="0">
                <a:solidFill>
                  <a:schemeClr val="tx1"/>
                </a:solidFill>
                <a:effectLst/>
                <a:latin typeface="+mn-lt"/>
                <a:ea typeface="+mn-ea"/>
                <a:cs typeface="+mn-cs"/>
              </a:rPr>
              <a:t> like </a:t>
            </a:r>
            <a:r>
              <a:rPr lang="en-US" dirty="0" err="1" smtClean="0"/>
              <a:t>ComboBox</a:t>
            </a:r>
            <a:r>
              <a:rPr lang="en-US" sz="1200" b="0" i="0" kern="1200" dirty="0" err="1" smtClean="0">
                <a:solidFill>
                  <a:schemeClr val="tx1"/>
                </a:solidFill>
                <a:effectLst/>
                <a:latin typeface="+mn-lt"/>
                <a:ea typeface="+mn-ea"/>
                <a:cs typeface="+mn-cs"/>
              </a:rPr>
              <a:t>,</a:t>
            </a:r>
            <a:r>
              <a:rPr lang="en-US" dirty="0" err="1" smtClean="0"/>
              <a:t>ListBox</a:t>
            </a:r>
            <a:r>
              <a:rPr lang="en-US" sz="1200" b="0" i="0" kern="1200" dirty="0" smtClean="0">
                <a:solidFill>
                  <a:schemeClr val="tx1"/>
                </a:solidFill>
                <a:effectLst/>
                <a:latin typeface="+mn-lt"/>
                <a:ea typeface="+mn-ea"/>
                <a:cs typeface="+mn-cs"/>
              </a:rPr>
              <a:t> or </a:t>
            </a:r>
            <a:r>
              <a:rPr lang="en-US" dirty="0" smtClean="0"/>
              <a:t>Menu</a:t>
            </a:r>
            <a:r>
              <a:rPr lang="en-US" sz="1200" b="0" i="0" kern="1200" dirty="0" smtClean="0">
                <a:solidFill>
                  <a:schemeClr val="tx1"/>
                </a:solidFill>
                <a:effectLst/>
                <a:latin typeface="+mn-lt"/>
                <a:ea typeface="+mn-ea"/>
                <a:cs typeface="+mn-cs"/>
              </a:rPr>
              <a:t> use a </a:t>
            </a:r>
            <a:r>
              <a:rPr lang="en-US" sz="1200" b="0" i="0" kern="1200" dirty="0" err="1" smtClean="0">
                <a:solidFill>
                  <a:schemeClr val="tx1"/>
                </a:solidFill>
                <a:effectLst/>
                <a:latin typeface="+mn-lt"/>
                <a:ea typeface="+mn-ea"/>
                <a:cs typeface="+mn-cs"/>
              </a:rPr>
              <a:t>StackPanel</a:t>
            </a:r>
            <a:r>
              <a:rPr lang="en-US" sz="1200" b="0" i="0" kern="1200" dirty="0" smtClean="0">
                <a:solidFill>
                  <a:schemeClr val="tx1"/>
                </a:solidFill>
                <a:effectLst/>
                <a:latin typeface="+mn-lt"/>
                <a:ea typeface="+mn-ea"/>
                <a:cs typeface="+mn-cs"/>
              </a:rPr>
              <a:t> as their internal layout panel.</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25</a:t>
            </a:fld>
            <a:endParaRPr lang="en-US"/>
          </a:p>
        </p:txBody>
      </p:sp>
    </p:spTree>
    <p:extLst>
      <p:ext uri="{BB962C8B-B14F-4D97-AF65-F5344CB8AC3E}">
        <p14:creationId xmlns:p14="http://schemas.microsoft.com/office/powerpoint/2010/main" val="2461070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26</a:t>
            </a:fld>
            <a:endParaRPr lang="en-US"/>
          </a:p>
        </p:txBody>
      </p:sp>
    </p:spTree>
    <p:extLst>
      <p:ext uri="{BB962C8B-B14F-4D97-AF65-F5344CB8AC3E}">
        <p14:creationId xmlns:p14="http://schemas.microsoft.com/office/powerpoint/2010/main" val="2951638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27</a:t>
            </a:fld>
            <a:endParaRPr lang="en-US"/>
          </a:p>
        </p:txBody>
      </p:sp>
    </p:spTree>
    <p:extLst>
      <p:ext uri="{BB962C8B-B14F-4D97-AF65-F5344CB8AC3E}">
        <p14:creationId xmlns:p14="http://schemas.microsoft.com/office/powerpoint/2010/main" val="46430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unlike most other markup languages, which are typically an interpreted language without such a direct tie to a backing type system</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9</a:t>
            </a:fld>
            <a:endParaRPr lang="en-US"/>
          </a:p>
        </p:txBody>
      </p:sp>
    </p:spTree>
    <p:extLst>
      <p:ext uri="{BB962C8B-B14F-4D97-AF65-F5344CB8AC3E}">
        <p14:creationId xmlns:p14="http://schemas.microsoft.com/office/powerpoint/2010/main" val="370334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Attribute syntax can also be used for members that are events rather than properties. In this case, the attribute's name is the name of the event. In the WPF implementation of events for XAML, the attribute's value is the name of a handler that implements that event's delegate.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UI Light" panose="020B0502040204020203" pitchFamily="34" charset="0"/>
                <a:cs typeface="Segoe UI Light" panose="020B0502040204020203" pitchFamily="34" charset="0"/>
              </a:rPr>
              <a:t>The XAML language includes language-level features that make it possible to associate code files with markup files, from the markup file side.</a:t>
            </a:r>
          </a:p>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29</a:t>
            </a:fld>
            <a:endParaRPr lang="en-US"/>
          </a:p>
        </p:txBody>
      </p:sp>
    </p:spTree>
    <p:extLst>
      <p:ext uri="{BB962C8B-B14F-4D97-AF65-F5344CB8AC3E}">
        <p14:creationId xmlns:p14="http://schemas.microsoft.com/office/powerpoint/2010/main" val="4399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30</a:t>
            </a:fld>
            <a:endParaRPr lang="en-US"/>
          </a:p>
        </p:txBody>
      </p:sp>
    </p:spTree>
    <p:extLst>
      <p:ext uri="{BB962C8B-B14F-4D97-AF65-F5344CB8AC3E}">
        <p14:creationId xmlns:p14="http://schemas.microsoft.com/office/powerpoint/2010/main" val="2401138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31</a:t>
            </a:fld>
            <a:endParaRPr lang="en-US"/>
          </a:p>
        </p:txBody>
      </p:sp>
    </p:spTree>
    <p:extLst>
      <p:ext uri="{BB962C8B-B14F-4D97-AF65-F5344CB8AC3E}">
        <p14:creationId xmlns:p14="http://schemas.microsoft.com/office/powerpoint/2010/main" val="359557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32</a:t>
            </a:fld>
            <a:endParaRPr lang="en-US"/>
          </a:p>
        </p:txBody>
      </p:sp>
    </p:spTree>
    <p:extLst>
      <p:ext uri="{BB962C8B-B14F-4D97-AF65-F5344CB8AC3E}">
        <p14:creationId xmlns:p14="http://schemas.microsoft.com/office/powerpoint/2010/main" val="1265448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the code is inside the </a:t>
            </a:r>
            <a:r>
              <a:rPr lang="en-US" sz="1200" b="1" i="0" kern="1200" dirty="0" smtClean="0">
                <a:solidFill>
                  <a:schemeClr val="tx1"/>
                </a:solidFill>
                <a:effectLst/>
                <a:latin typeface="+mn-lt"/>
                <a:ea typeface="+mn-ea"/>
                <a:cs typeface="+mn-cs"/>
              </a:rPr>
              <a:t>x:Code</a:t>
            </a:r>
            <a:r>
              <a:rPr lang="en-US" sz="1200" b="0" i="0" kern="1200" dirty="0" smtClean="0">
                <a:solidFill>
                  <a:schemeClr val="tx1"/>
                </a:solidFill>
                <a:effectLst/>
                <a:latin typeface="+mn-lt"/>
                <a:ea typeface="+mn-ea"/>
                <a:cs typeface="+mn-cs"/>
              </a:rPr>
              <a:t> element and that the code must be surrounded by </a:t>
            </a:r>
            <a:r>
              <a:rPr lang="en-US" sz="1200" b="1" i="0" kern="1200" dirty="0" smtClean="0">
                <a:solidFill>
                  <a:schemeClr val="tx1"/>
                </a:solidFill>
                <a:effectLst/>
                <a:latin typeface="+mn-lt"/>
                <a:ea typeface="+mn-ea"/>
                <a:cs typeface="+mn-cs"/>
              </a:rPr>
              <a:t>&lt;CDATA[</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]]&gt;</a:t>
            </a:r>
            <a:r>
              <a:rPr lang="en-US" sz="1200" b="0" i="0" kern="1200" dirty="0" smtClean="0">
                <a:solidFill>
                  <a:schemeClr val="tx1"/>
                </a:solidFill>
                <a:effectLst/>
                <a:latin typeface="+mn-lt"/>
                <a:ea typeface="+mn-ea"/>
                <a:cs typeface="+mn-cs"/>
              </a:rPr>
              <a:t> to escape the contents for XML, so that a XAML processor (interpreting either the XAML schema or the WPF schema) will not try to interpret the contents literally as XML.</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33</a:t>
            </a:fld>
            <a:endParaRPr lang="en-US"/>
          </a:p>
        </p:txBody>
      </p:sp>
    </p:spTree>
    <p:extLst>
      <p:ext uri="{BB962C8B-B14F-4D97-AF65-F5344CB8AC3E}">
        <p14:creationId xmlns:p14="http://schemas.microsoft.com/office/powerpoint/2010/main" val="4270880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terms of architecture and coding philosophy, maintaining a separation between markup and code-behind keeps the designer and developer roles much more distinct</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34</a:t>
            </a:fld>
            <a:endParaRPr lang="en-US"/>
          </a:p>
        </p:txBody>
      </p:sp>
    </p:spTree>
    <p:extLst>
      <p:ext uri="{BB962C8B-B14F-4D97-AF65-F5344CB8AC3E}">
        <p14:creationId xmlns:p14="http://schemas.microsoft.com/office/powerpoint/2010/main" val="2377485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35</a:t>
            </a:fld>
            <a:endParaRPr lang="en-US"/>
          </a:p>
        </p:txBody>
      </p:sp>
    </p:spTree>
    <p:extLst>
      <p:ext uri="{BB962C8B-B14F-4D97-AF65-F5344CB8AC3E}">
        <p14:creationId xmlns:p14="http://schemas.microsoft.com/office/powerpoint/2010/main" val="3868072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techniques of specifying a XAML namespace rely on the XML namespace syntax, the convention of using URIs as namespace identifiers, using prefixes to provide a means to reference multiple namespaces from the same markup source, and so on</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37</a:t>
            </a:fld>
            <a:endParaRPr lang="en-US"/>
          </a:p>
        </p:txBody>
      </p:sp>
    </p:spTree>
    <p:extLst>
      <p:ext uri="{BB962C8B-B14F-4D97-AF65-F5344CB8AC3E}">
        <p14:creationId xmlns:p14="http://schemas.microsoft.com/office/powerpoint/2010/main" val="16922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Within the namespace declarations in the root tag of many XAML files, you will see that there are typically two XML namespace declarations. The first declaration maps the overall WPF client / framework XAML namespace as the default</a:t>
            </a:r>
            <a:r>
              <a:rPr lang="hr-HR" sz="1200" b="0" i="0" kern="1200" dirty="0" smtClean="0">
                <a:solidFill>
                  <a:schemeClr val="tx1"/>
                </a:solidFill>
                <a:effectLst/>
                <a:latin typeface="+mn-lt"/>
                <a:ea typeface="+mn-ea"/>
                <a:cs typeface="+mn-cs"/>
              </a:rPr>
              <a:t>. – first declaration</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second declaration maps a separate XAML namespace, mapping it (typically) to the </a:t>
            </a:r>
            <a:r>
              <a:rPr lang="en-US" sz="1200" b="1" i="0"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prefix</a:t>
            </a:r>
            <a:r>
              <a:rPr lang="hr-HR" sz="1200" b="0" i="0" kern="1200" dirty="0" smtClean="0">
                <a:solidFill>
                  <a:schemeClr val="tx1"/>
                </a:solidFill>
                <a:effectLst/>
                <a:latin typeface="+mn-lt"/>
                <a:ea typeface="+mn-ea"/>
                <a:cs typeface="+mn-cs"/>
              </a:rPr>
              <a:t> – second declaration</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relationship between these declarations is that the </a:t>
            </a:r>
            <a:r>
              <a:rPr lang="en-US" sz="1200" b="1" i="0"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prefix mapping supports the </a:t>
            </a:r>
            <a:r>
              <a:rPr lang="en-US" sz="1200" b="0" i="0" kern="1200" dirty="0" err="1" smtClean="0">
                <a:solidFill>
                  <a:schemeClr val="tx1"/>
                </a:solidFill>
                <a:effectLst/>
                <a:latin typeface="+mn-lt"/>
                <a:ea typeface="+mn-ea"/>
                <a:cs typeface="+mn-cs"/>
              </a:rPr>
              <a:t>intrinsics</a:t>
            </a:r>
            <a:r>
              <a:rPr lang="en-US" sz="1200" b="0" i="0" kern="1200" dirty="0" smtClean="0">
                <a:solidFill>
                  <a:schemeClr val="tx1"/>
                </a:solidFill>
                <a:effectLst/>
                <a:latin typeface="+mn-lt"/>
                <a:ea typeface="+mn-ea"/>
                <a:cs typeface="+mn-cs"/>
              </a:rPr>
              <a:t> that are part of the XAML language definition, and WPF is one implementation that uses XAML as a language and defines a vocabulary of its objects for XAML. Because the WPF vocabulary's usages will be far more common than the XAML </a:t>
            </a:r>
            <a:r>
              <a:rPr lang="en-US" sz="1200" b="0" i="0" kern="1200" dirty="0" err="1" smtClean="0">
                <a:solidFill>
                  <a:schemeClr val="tx1"/>
                </a:solidFill>
                <a:effectLst/>
                <a:latin typeface="+mn-lt"/>
                <a:ea typeface="+mn-ea"/>
                <a:cs typeface="+mn-cs"/>
              </a:rPr>
              <a:t>intrinsics</a:t>
            </a:r>
            <a:r>
              <a:rPr lang="en-US" sz="1200" b="0" i="0" kern="1200" dirty="0" smtClean="0">
                <a:solidFill>
                  <a:schemeClr val="tx1"/>
                </a:solidFill>
                <a:effectLst/>
                <a:latin typeface="+mn-lt"/>
                <a:ea typeface="+mn-ea"/>
                <a:cs typeface="+mn-cs"/>
              </a:rPr>
              <a:t> usages, the WPF vocabulary is mapped as the default.</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38</a:t>
            </a:fld>
            <a:endParaRPr lang="en-US"/>
          </a:p>
        </p:txBody>
      </p:sp>
    </p:spTree>
    <p:extLst>
      <p:ext uri="{BB962C8B-B14F-4D97-AF65-F5344CB8AC3E}">
        <p14:creationId xmlns:p14="http://schemas.microsoft.com/office/powerpoint/2010/main" val="2532039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instance, in order to join any code-behind to a XAML file through a partial class, you must name that class as the </a:t>
            </a:r>
            <a:r>
              <a:rPr lang="en-US" sz="1200" b="1" i="0" kern="1200" dirty="0" smtClean="0">
                <a:solidFill>
                  <a:schemeClr val="tx1"/>
                </a:solidFill>
                <a:effectLst/>
                <a:latin typeface="+mn-lt"/>
                <a:ea typeface="+mn-ea"/>
                <a:cs typeface="+mn-cs"/>
              </a:rPr>
              <a:t>x:Class</a:t>
            </a:r>
            <a:r>
              <a:rPr lang="en-US" sz="1200" b="0" i="0" kern="1200" dirty="0" smtClean="0">
                <a:solidFill>
                  <a:schemeClr val="tx1"/>
                </a:solidFill>
                <a:effectLst/>
                <a:latin typeface="+mn-lt"/>
                <a:ea typeface="+mn-ea"/>
                <a:cs typeface="+mn-cs"/>
              </a:rPr>
              <a:t> attribute in the root element of the relevant XAML file</a:t>
            </a:r>
            <a:r>
              <a:rPr lang="hr-HR" sz="1200" b="0" i="0" kern="1200" dirty="0" smtClean="0">
                <a:solidFill>
                  <a:schemeClr val="tx1"/>
                </a:solidFill>
                <a:effectLst/>
                <a:latin typeface="+mn-lt"/>
                <a:ea typeface="+mn-ea"/>
                <a:cs typeface="+mn-cs"/>
              </a:rPr>
              <a:t>.</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any element as defined in a XAML page that you wish to access as a keyed resource should have the </a:t>
            </a:r>
            <a:r>
              <a:rPr lang="en-US" sz="1200" b="1" i="0" kern="1200" dirty="0" smtClean="0">
                <a:solidFill>
                  <a:schemeClr val="tx1"/>
                </a:solidFill>
                <a:effectLst/>
                <a:latin typeface="+mn-lt"/>
                <a:ea typeface="+mn-ea"/>
                <a:cs typeface="+mn-cs"/>
              </a:rPr>
              <a:t>x:Key</a:t>
            </a:r>
            <a:r>
              <a:rPr lang="en-US" sz="1200" b="0" i="0" kern="1200" dirty="0" smtClean="0">
                <a:solidFill>
                  <a:schemeClr val="tx1"/>
                </a:solidFill>
                <a:effectLst/>
                <a:latin typeface="+mn-lt"/>
                <a:ea typeface="+mn-ea"/>
                <a:cs typeface="+mn-cs"/>
              </a:rPr>
              <a:t> attribute set on the element in question</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39</a:t>
            </a:fld>
            <a:endParaRPr lang="en-US"/>
          </a:p>
        </p:txBody>
      </p:sp>
    </p:spTree>
    <p:extLst>
      <p:ext uri="{BB962C8B-B14F-4D97-AF65-F5344CB8AC3E}">
        <p14:creationId xmlns:p14="http://schemas.microsoft.com/office/powerpoint/2010/main" val="184134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11</a:t>
            </a:fld>
            <a:endParaRPr lang="en-US"/>
          </a:p>
        </p:txBody>
      </p:sp>
    </p:spTree>
    <p:extLst>
      <p:ext uri="{BB962C8B-B14F-4D97-AF65-F5344CB8AC3E}">
        <p14:creationId xmlns:p14="http://schemas.microsoft.com/office/powerpoint/2010/main" val="15769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40</a:t>
            </a:fld>
            <a:endParaRPr lang="en-US"/>
          </a:p>
        </p:txBody>
      </p:sp>
    </p:spTree>
    <p:extLst>
      <p:ext uri="{BB962C8B-B14F-4D97-AF65-F5344CB8AC3E}">
        <p14:creationId xmlns:p14="http://schemas.microsoft.com/office/powerpoint/2010/main" val="152448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41</a:t>
            </a:fld>
            <a:endParaRPr lang="en-US"/>
          </a:p>
        </p:txBody>
      </p:sp>
    </p:spTree>
    <p:extLst>
      <p:ext uri="{BB962C8B-B14F-4D97-AF65-F5344CB8AC3E}">
        <p14:creationId xmlns:p14="http://schemas.microsoft.com/office/powerpoint/2010/main" val="185907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dirty="0" smtClean="0">
                <a:latin typeface="Segoe UI Light" panose="020B0502040204020203" pitchFamily="34" charset="0"/>
                <a:cs typeface="Segoe UI Light" panose="020B0502040204020203" pitchFamily="34" charset="0"/>
              </a:rPr>
              <a:t>T</a:t>
            </a:r>
            <a:r>
              <a:rPr lang="en-US" sz="1200" dirty="0" smtClean="0">
                <a:latin typeface="Segoe UI Light" panose="020B0502040204020203" pitchFamily="34" charset="0"/>
                <a:cs typeface="Segoe UI Light" panose="020B0502040204020203" pitchFamily="34" charset="0"/>
              </a:rPr>
              <a:t>he way data is displayed is separated from the management of the data</a:t>
            </a:r>
            <a:r>
              <a:rPr lang="hr-HR" sz="1200" dirty="0" smtClean="0">
                <a:latin typeface="Segoe UI Light" panose="020B0502040204020203" pitchFamily="34" charset="0"/>
                <a:cs typeface="Segoe UI Light" panose="020B0502040204020203" pitchFamily="34" charset="0"/>
              </a:rPr>
              <a:t>.</a:t>
            </a:r>
            <a:r>
              <a:rPr lang="en-US" sz="1200" dirty="0" smtClean="0"/>
              <a:t> </a:t>
            </a:r>
            <a:endParaRPr lang="hr-HR" sz="1200" dirty="0" smtClean="0"/>
          </a:p>
          <a:p>
            <a:endParaRPr lang="hr-H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Light" panose="020B0502040204020203" pitchFamily="34" charset="0"/>
                <a:cs typeface="Segoe UI Light" panose="020B0502040204020203" pitchFamily="34" charset="0"/>
              </a:rPr>
              <a:t>The target is usually a property of a control, and the source is usually a property of a data object</a:t>
            </a:r>
            <a:r>
              <a:rPr lang="hr-HR" sz="1200" dirty="0" smtClean="0">
                <a:latin typeface="Segoe UI Light" panose="020B0502040204020203" pitchFamily="34" charset="0"/>
                <a:cs typeface="Segoe UI Light" panose="020B0502040204020203" pitchFamily="34" charset="0"/>
              </a:rPr>
              <a:t>.</a:t>
            </a:r>
            <a:endParaRPr lang="en-US" sz="1200" dirty="0" smtClean="0">
              <a:latin typeface="Segoe UI Light" panose="020B0502040204020203" pitchFamily="34" charset="0"/>
              <a:cs typeface="Segoe UI Light" panose="020B0502040204020203" pitchFamily="34" charset="0"/>
            </a:endParaRPr>
          </a:p>
          <a:p>
            <a:endParaRPr lang="hr-HR" dirty="0" smtClean="0"/>
          </a:p>
          <a:p>
            <a:r>
              <a:rPr lang="en-US" sz="1200" b="0" i="0" kern="1200" dirty="0" smtClean="0">
                <a:solidFill>
                  <a:schemeClr val="tx1"/>
                </a:solidFill>
                <a:effectLst/>
                <a:latin typeface="+mn-lt"/>
                <a:ea typeface="+mn-ea"/>
                <a:cs typeface="+mn-cs"/>
              </a:rPr>
              <a:t>Every binding includes: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binding source</a:t>
            </a:r>
            <a:r>
              <a:rPr lang="en-US" sz="1200" b="0" i="0" kern="1200" dirty="0" smtClean="0">
                <a:solidFill>
                  <a:schemeClr val="tx1"/>
                </a:solidFill>
                <a:effectLst/>
                <a:latin typeface="+mn-lt"/>
                <a:ea typeface="+mn-ea"/>
                <a:cs typeface="+mn-cs"/>
              </a:rPr>
              <a:t>, which is an object with data that you want to render.</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binding target</a:t>
            </a:r>
            <a:r>
              <a:rPr lang="en-US" sz="1200" b="0" i="0" kern="1200" dirty="0" smtClean="0">
                <a:solidFill>
                  <a:schemeClr val="tx1"/>
                </a:solidFill>
                <a:effectLst/>
                <a:latin typeface="+mn-lt"/>
                <a:ea typeface="+mn-ea"/>
                <a:cs typeface="+mn-cs"/>
              </a:rPr>
              <a:t>, which is a </a:t>
            </a:r>
            <a:r>
              <a:rPr lang="en-US" sz="1200" b="1" i="0" u="none" strike="noStrike" kern="1200" dirty="0" err="1" smtClean="0">
                <a:solidFill>
                  <a:schemeClr val="tx1"/>
                </a:solidFill>
                <a:effectLst/>
                <a:latin typeface="+mn-lt"/>
                <a:ea typeface="+mn-ea"/>
                <a:cs typeface="+mn-cs"/>
                <a:hlinkClick r:id="rId3"/>
              </a:rPr>
              <a:t>DependencyProperty</a:t>
            </a:r>
            <a:r>
              <a:rPr lang="en-US" sz="1200" b="0" i="0" kern="1200" dirty="0" smtClean="0">
                <a:solidFill>
                  <a:schemeClr val="tx1"/>
                </a:solidFill>
                <a:effectLst/>
                <a:latin typeface="+mn-lt"/>
                <a:ea typeface="+mn-ea"/>
                <a:cs typeface="+mn-cs"/>
              </a:rPr>
              <a:t> of a </a:t>
            </a:r>
            <a:r>
              <a:rPr lang="en-US" sz="1200" b="1" i="0" u="none" strike="noStrike" kern="1200" dirty="0" err="1" smtClean="0">
                <a:solidFill>
                  <a:schemeClr val="tx1"/>
                </a:solidFill>
                <a:effectLst/>
                <a:latin typeface="+mn-lt"/>
                <a:ea typeface="+mn-ea"/>
                <a:cs typeface="+mn-cs"/>
                <a:hlinkClick r:id="rId4"/>
              </a:rPr>
              <a:t>FrameworkElement</a:t>
            </a:r>
            <a:r>
              <a:rPr lang="en-US" sz="1200" b="0" i="0" kern="1200" dirty="0" smtClean="0">
                <a:solidFill>
                  <a:schemeClr val="tx1"/>
                </a:solidFill>
                <a:effectLst/>
                <a:latin typeface="+mn-lt"/>
                <a:ea typeface="+mn-ea"/>
                <a:cs typeface="+mn-cs"/>
              </a:rPr>
              <a:t> for rendering the data.</a:t>
            </a:r>
          </a:p>
          <a:p>
            <a:r>
              <a:rPr lang="en-US" sz="1200" b="0" i="0" kern="1200" dirty="0" smtClean="0">
                <a:solidFill>
                  <a:schemeClr val="tx1"/>
                </a:solidFill>
                <a:effectLst/>
                <a:latin typeface="+mn-lt"/>
                <a:ea typeface="+mn-ea"/>
                <a:cs typeface="+mn-cs"/>
              </a:rPr>
              <a:t>A </a:t>
            </a:r>
            <a:r>
              <a:rPr lang="en-US" sz="1200" b="1" i="0" u="none" strike="noStrike" kern="1200" dirty="0" smtClean="0">
                <a:solidFill>
                  <a:schemeClr val="tx1"/>
                </a:solidFill>
                <a:effectLst/>
                <a:latin typeface="+mn-lt"/>
                <a:ea typeface="+mn-ea"/>
                <a:cs typeface="+mn-cs"/>
                <a:hlinkClick r:id="rId5"/>
              </a:rPr>
              <a:t>Binding</a:t>
            </a:r>
            <a:r>
              <a:rPr lang="en-US" sz="1200" b="0" i="0" kern="1200" dirty="0" smtClean="0">
                <a:solidFill>
                  <a:schemeClr val="tx1"/>
                </a:solidFill>
                <a:effectLst/>
                <a:latin typeface="+mn-lt"/>
                <a:ea typeface="+mn-ea"/>
                <a:cs typeface="+mn-cs"/>
              </a:rPr>
              <a:t> object, which moves the data between the source and target, and can reformat it using an </a:t>
            </a:r>
            <a:r>
              <a:rPr lang="en-US" sz="1200" b="0" i="0" kern="1200" dirty="0" err="1" smtClean="0">
                <a:solidFill>
                  <a:schemeClr val="tx1"/>
                </a:solidFill>
                <a:effectLst/>
                <a:latin typeface="+mn-lt"/>
                <a:ea typeface="+mn-ea"/>
                <a:cs typeface="+mn-cs"/>
              </a:rPr>
              <a:t>optional</a:t>
            </a:r>
            <a:r>
              <a:rPr lang="en-US" sz="1200" b="0" i="1" kern="1200" dirty="0" err="1" smtClean="0">
                <a:solidFill>
                  <a:schemeClr val="tx1"/>
                </a:solidFill>
                <a:effectLst/>
                <a:latin typeface="+mn-lt"/>
                <a:ea typeface="+mn-ea"/>
                <a:cs typeface="+mn-cs"/>
              </a:rPr>
              <a:t>value</a:t>
            </a:r>
            <a:r>
              <a:rPr lang="en-US" sz="1200" b="0" i="1" kern="1200" dirty="0" smtClean="0">
                <a:solidFill>
                  <a:schemeClr val="tx1"/>
                </a:solidFill>
                <a:effectLst/>
                <a:latin typeface="+mn-lt"/>
                <a:ea typeface="+mn-ea"/>
                <a:cs typeface="+mn-cs"/>
              </a:rPr>
              <a:t> converter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43</a:t>
            </a:fld>
            <a:endParaRPr lang="en-US"/>
          </a:p>
        </p:txBody>
      </p:sp>
    </p:spTree>
    <p:extLst>
      <p:ext uri="{BB962C8B-B14F-4D97-AF65-F5344CB8AC3E}">
        <p14:creationId xmlns:p14="http://schemas.microsoft.com/office/powerpoint/2010/main" val="1359007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connection, or binding, between the UI and a data object allows data to flow between the two</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44</a:t>
            </a:fld>
            <a:endParaRPr lang="en-US"/>
          </a:p>
        </p:txBody>
      </p:sp>
    </p:spTree>
    <p:extLst>
      <p:ext uri="{BB962C8B-B14F-4D97-AF65-F5344CB8AC3E}">
        <p14:creationId xmlns:p14="http://schemas.microsoft.com/office/powerpoint/2010/main" val="2183049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45</a:t>
            </a:fld>
            <a:endParaRPr lang="en-US"/>
          </a:p>
        </p:txBody>
      </p:sp>
    </p:spTree>
    <p:extLst>
      <p:ext uri="{BB962C8B-B14F-4D97-AF65-F5344CB8AC3E}">
        <p14:creationId xmlns:p14="http://schemas.microsoft.com/office/powerpoint/2010/main" val="3150999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46</a:t>
            </a:fld>
            <a:endParaRPr lang="en-US"/>
          </a:p>
        </p:txBody>
      </p:sp>
    </p:spTree>
    <p:extLst>
      <p:ext uri="{BB962C8B-B14F-4D97-AF65-F5344CB8AC3E}">
        <p14:creationId xmlns:p14="http://schemas.microsoft.com/office/powerpoint/2010/main" val="887575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Segoe UI Light" panose="020B0502040204020203" pitchFamily="34" charset="0"/>
                <a:cs typeface="Segoe UI Light" panose="020B0502040204020203" pitchFamily="34" charset="0"/>
              </a:rPr>
              <a:t>If you set the data context on a parent element, its children will use the same data context</a:t>
            </a:r>
            <a:r>
              <a:rPr lang="hr-HR" sz="1200" dirty="0" smtClean="0">
                <a:latin typeface="Segoe UI Light" panose="020B0502040204020203" pitchFamily="34" charset="0"/>
                <a:cs typeface="Segoe UI Light" panose="020B0502040204020203" pitchFamily="34" charset="0"/>
              </a:rPr>
              <a:t>.</a:t>
            </a:r>
          </a:p>
          <a:p>
            <a:endParaRPr lang="hr-HR" sz="1200" dirty="0" smtClean="0">
              <a:latin typeface="Segoe UI Light" panose="020B0502040204020203" pitchFamily="34" charset="0"/>
              <a:cs typeface="Segoe UI Light" panose="020B0502040204020203" pitchFamily="34" charset="0"/>
            </a:endParaRPr>
          </a:p>
          <a:p>
            <a:r>
              <a:rPr lang="en-US" sz="1200" dirty="0" smtClean="0">
                <a:latin typeface="Segoe UI Light" panose="020B0502040204020203" pitchFamily="34" charset="0"/>
                <a:cs typeface="Segoe UI Light" panose="020B0502040204020203" pitchFamily="34" charset="0"/>
              </a:rPr>
              <a:t>This override then applies to the children of the child element.</a:t>
            </a:r>
            <a:endParaRPr lang="hr-HR" sz="1200" dirty="0" smtClean="0">
              <a:latin typeface="Segoe UI Light" panose="020B0502040204020203" pitchFamily="34" charset="0"/>
              <a:cs typeface="Segoe UI Light" panose="020B0502040204020203" pitchFamily="34" charset="0"/>
            </a:endParaRPr>
          </a:p>
          <a:p>
            <a:endParaRPr lang="hr-HR" sz="1200" dirty="0" smtClean="0">
              <a:latin typeface="Segoe UI Light" panose="020B0502040204020203" pitchFamily="34" charset="0"/>
              <a:cs typeface="Segoe UI Light" panose="020B0502040204020203" pitchFamily="34" charset="0"/>
            </a:endParaRPr>
          </a:p>
          <a:p>
            <a:r>
              <a:rPr lang="en-US" sz="1200" b="0" i="0" kern="1200" dirty="0" smtClean="0">
                <a:solidFill>
                  <a:schemeClr val="tx1"/>
                </a:solidFill>
                <a:effectLst/>
                <a:latin typeface="+mn-lt"/>
                <a:ea typeface="+mn-ea"/>
                <a:cs typeface="+mn-cs"/>
              </a:rPr>
              <a:t>Setting the data context is useful when you want to have multiple bindings that use the same source. To set the source for a single binding, set the </a:t>
            </a:r>
            <a:r>
              <a:rPr lang="en-US" sz="1200" b="1" i="0" u="none" strike="noStrike" kern="1200" dirty="0" smtClean="0">
                <a:solidFill>
                  <a:schemeClr val="tx1"/>
                </a:solidFill>
                <a:effectLst/>
                <a:latin typeface="+mn-lt"/>
                <a:ea typeface="+mn-ea"/>
                <a:cs typeface="+mn-cs"/>
                <a:hlinkClick r:id="rId3"/>
              </a:rPr>
              <a:t>Source</a:t>
            </a:r>
            <a:r>
              <a:rPr lang="en-US" sz="1200" b="0" i="0" kern="1200" dirty="0" smtClean="0">
                <a:solidFill>
                  <a:schemeClr val="tx1"/>
                </a:solidFill>
                <a:effectLst/>
                <a:latin typeface="+mn-lt"/>
                <a:ea typeface="+mn-ea"/>
                <a:cs typeface="+mn-cs"/>
              </a:rPr>
              <a:t> property on the </a:t>
            </a:r>
            <a:r>
              <a:rPr lang="en-US" sz="1200" b="1" i="0" u="none" strike="noStrike" kern="1200" dirty="0" smtClean="0">
                <a:solidFill>
                  <a:schemeClr val="tx1"/>
                </a:solidFill>
                <a:effectLst/>
                <a:latin typeface="+mn-lt"/>
                <a:ea typeface="+mn-ea"/>
                <a:cs typeface="+mn-cs"/>
                <a:hlinkClick r:id="rId4"/>
              </a:rPr>
              <a:t>Binding</a:t>
            </a:r>
            <a:r>
              <a:rPr lang="en-US" sz="1200" b="0" i="0" kern="1200" dirty="0" smtClean="0">
                <a:solidFill>
                  <a:schemeClr val="tx1"/>
                </a:solidFill>
                <a:effectLst/>
                <a:latin typeface="+mn-lt"/>
                <a:ea typeface="+mn-ea"/>
                <a:cs typeface="+mn-cs"/>
              </a:rPr>
              <a:t> object.</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47</a:t>
            </a:fld>
            <a:endParaRPr lang="en-US"/>
          </a:p>
        </p:txBody>
      </p:sp>
    </p:spTree>
    <p:extLst>
      <p:ext uri="{BB962C8B-B14F-4D97-AF65-F5344CB8AC3E}">
        <p14:creationId xmlns:p14="http://schemas.microsoft.com/office/powerpoint/2010/main" val="928654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48</a:t>
            </a:fld>
            <a:endParaRPr lang="en-US"/>
          </a:p>
        </p:txBody>
      </p:sp>
    </p:spTree>
    <p:extLst>
      <p:ext uri="{BB962C8B-B14F-4D97-AF65-F5344CB8AC3E}">
        <p14:creationId xmlns:p14="http://schemas.microsoft.com/office/powerpoint/2010/main" val="2992431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49</a:t>
            </a:fld>
            <a:endParaRPr lang="en-US"/>
          </a:p>
        </p:txBody>
      </p:sp>
    </p:spTree>
    <p:extLst>
      <p:ext uri="{BB962C8B-B14F-4D97-AF65-F5344CB8AC3E}">
        <p14:creationId xmlns:p14="http://schemas.microsoft.com/office/powerpoint/2010/main" val="3781048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OneTime</a:t>
            </a:r>
            <a:r>
              <a:rPr lang="en-US" sz="1200" b="0" i="0" kern="1200" dirty="0" smtClean="0">
                <a:solidFill>
                  <a:schemeClr val="tx1"/>
                </a:solidFill>
                <a:effectLst/>
                <a:latin typeface="+mn-lt"/>
                <a:ea typeface="+mn-ea"/>
                <a:cs typeface="+mn-cs"/>
              </a:rPr>
              <a:t> bindings update the target with the source data when the binding is created.</a:t>
            </a:r>
          </a:p>
          <a:p>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OneWay</a:t>
            </a:r>
            <a:r>
              <a:rPr lang="en-US" sz="1200" b="0" i="0" kern="1200" dirty="0" smtClean="0">
                <a:solidFill>
                  <a:schemeClr val="tx1"/>
                </a:solidFill>
                <a:effectLst/>
                <a:latin typeface="+mn-lt"/>
                <a:ea typeface="+mn-ea"/>
                <a:cs typeface="+mn-cs"/>
              </a:rPr>
              <a:t> bindings update the target with the source data when the binding is created, and any time the data changes. This is the default mode.</a:t>
            </a:r>
          </a:p>
          <a:p>
            <a:endParaRPr lang="hr-HR" dirty="0" smtClean="0"/>
          </a:p>
          <a:p>
            <a:r>
              <a:rPr lang="en-US" sz="1200" b="1" i="0" kern="1200" dirty="0" err="1" smtClean="0">
                <a:solidFill>
                  <a:schemeClr val="tx1"/>
                </a:solidFill>
                <a:effectLst/>
                <a:latin typeface="+mn-lt"/>
                <a:ea typeface="+mn-ea"/>
                <a:cs typeface="+mn-cs"/>
              </a:rPr>
              <a:t>TwoWay</a:t>
            </a:r>
            <a:r>
              <a:rPr lang="en-US" sz="1200" b="0" i="0" kern="1200" dirty="0" smtClean="0">
                <a:solidFill>
                  <a:schemeClr val="tx1"/>
                </a:solidFill>
                <a:effectLst/>
                <a:latin typeface="+mn-lt"/>
                <a:ea typeface="+mn-ea"/>
                <a:cs typeface="+mn-cs"/>
              </a:rPr>
              <a:t> bindings update both the target and the source when either changes</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50</a:t>
            </a:fld>
            <a:endParaRPr lang="en-US"/>
          </a:p>
        </p:txBody>
      </p:sp>
    </p:spTree>
    <p:extLst>
      <p:ext uri="{BB962C8B-B14F-4D97-AF65-F5344CB8AC3E}">
        <p14:creationId xmlns:p14="http://schemas.microsoft.com/office/powerpoint/2010/main" val="305468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12</a:t>
            </a:fld>
            <a:endParaRPr lang="en-US"/>
          </a:p>
        </p:txBody>
      </p:sp>
    </p:spTree>
    <p:extLst>
      <p:ext uri="{BB962C8B-B14F-4D97-AF65-F5344CB8AC3E}">
        <p14:creationId xmlns:p14="http://schemas.microsoft.com/office/powerpoint/2010/main" val="3487834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event tells the binding engine that the source has changed so that the binding engine can update the target value</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51</a:t>
            </a:fld>
            <a:endParaRPr lang="en-US"/>
          </a:p>
        </p:txBody>
      </p:sp>
    </p:spTree>
    <p:extLst>
      <p:ext uri="{BB962C8B-B14F-4D97-AF65-F5344CB8AC3E}">
        <p14:creationId xmlns:p14="http://schemas.microsoft.com/office/powerpoint/2010/main" val="87707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52</a:t>
            </a:fld>
            <a:endParaRPr lang="en-US"/>
          </a:p>
        </p:txBody>
      </p:sp>
    </p:spTree>
    <p:extLst>
      <p:ext uri="{BB962C8B-B14F-4D97-AF65-F5344CB8AC3E}">
        <p14:creationId xmlns:p14="http://schemas.microsoft.com/office/powerpoint/2010/main" val="17401497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53</a:t>
            </a:fld>
            <a:endParaRPr lang="en-US"/>
          </a:p>
        </p:txBody>
      </p:sp>
    </p:spTree>
    <p:extLst>
      <p:ext uri="{BB962C8B-B14F-4D97-AF65-F5344CB8AC3E}">
        <p14:creationId xmlns:p14="http://schemas.microsoft.com/office/powerpoint/2010/main" val="2926495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54</a:t>
            </a:fld>
            <a:endParaRPr lang="en-US"/>
          </a:p>
        </p:txBody>
      </p:sp>
    </p:spTree>
    <p:extLst>
      <p:ext uri="{BB962C8B-B14F-4D97-AF65-F5344CB8AC3E}">
        <p14:creationId xmlns:p14="http://schemas.microsoft.com/office/powerpoint/2010/main" val="52699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13</a:t>
            </a:fld>
            <a:endParaRPr lang="en-US"/>
          </a:p>
        </p:txBody>
      </p:sp>
    </p:spTree>
    <p:extLst>
      <p:ext uri="{BB962C8B-B14F-4D97-AF65-F5344CB8AC3E}">
        <p14:creationId xmlns:p14="http://schemas.microsoft.com/office/powerpoint/2010/main" val="21537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14</a:t>
            </a:fld>
            <a:endParaRPr lang="en-US"/>
          </a:p>
        </p:txBody>
      </p:sp>
    </p:spTree>
    <p:extLst>
      <p:ext uri="{BB962C8B-B14F-4D97-AF65-F5344CB8AC3E}">
        <p14:creationId xmlns:p14="http://schemas.microsoft.com/office/powerpoint/2010/main" val="35037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15</a:t>
            </a:fld>
            <a:endParaRPr lang="en-US"/>
          </a:p>
        </p:txBody>
      </p:sp>
    </p:spTree>
    <p:extLst>
      <p:ext uri="{BB962C8B-B14F-4D97-AF65-F5344CB8AC3E}">
        <p14:creationId xmlns:p14="http://schemas.microsoft.com/office/powerpoint/2010/main" val="411697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some properties of an object element, attribute syntax is not possible, because the object or information necessary to provide the property value cannot be adequately expressed within the quotation mark and string restrictions of attribute syntax</a:t>
            </a:r>
            <a:endParaRPr lang="hr-HR" sz="1200" kern="1200" dirty="0" smtClean="0">
              <a:solidFill>
                <a:schemeClr val="tx1"/>
              </a:solidFill>
              <a:effectLst/>
              <a:latin typeface="+mn-lt"/>
              <a:ea typeface="+mn-ea"/>
              <a:cs typeface="+mn-cs"/>
            </a:endParaRPr>
          </a:p>
          <a:p>
            <a:endParaRPr lang="hr-H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the content of that tag is an object element of the type that the property takes as its value . After specifying content, you must close the property element with an end tag</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16</a:t>
            </a:fld>
            <a:endParaRPr lang="en-US"/>
          </a:p>
        </p:txBody>
      </p:sp>
    </p:spTree>
    <p:extLst>
      <p:ext uri="{BB962C8B-B14F-4D97-AF65-F5344CB8AC3E}">
        <p14:creationId xmlns:p14="http://schemas.microsoft.com/office/powerpoint/2010/main" val="338129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an attribute syntax is possible, using the attribute syntax is typically more convenient and enables a more compact markup, but that is often just a matter of style, not a technical limitation</a:t>
            </a:r>
            <a:endParaRPr lang="en-US" dirty="0"/>
          </a:p>
        </p:txBody>
      </p:sp>
      <p:sp>
        <p:nvSpPr>
          <p:cNvPr id="4" name="Slide Number Placeholder 3"/>
          <p:cNvSpPr>
            <a:spLocks noGrp="1"/>
          </p:cNvSpPr>
          <p:nvPr>
            <p:ph type="sldNum" sz="quarter" idx="10"/>
          </p:nvPr>
        </p:nvSpPr>
        <p:spPr/>
        <p:txBody>
          <a:bodyPr/>
          <a:lstStyle/>
          <a:p>
            <a:fld id="{C32BDACA-7DBF-48EC-9C3F-98CE6394346D}" type="slidenum">
              <a:rPr lang="en-US" smtClean="0"/>
              <a:t>17</a:t>
            </a:fld>
            <a:endParaRPr lang="en-US"/>
          </a:p>
        </p:txBody>
      </p:sp>
    </p:spTree>
    <p:extLst>
      <p:ext uri="{BB962C8B-B14F-4D97-AF65-F5344CB8AC3E}">
        <p14:creationId xmlns:p14="http://schemas.microsoft.com/office/powerpoint/2010/main" val="211500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AA7BC7-D851-4716-9946-F0025DFB91C2}" type="datetimeFigureOut">
              <a:rPr lang="en-US" smtClean="0"/>
              <a:t>21-Jan-15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180593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A7BC7-D851-4716-9946-F0025DFB91C2}" type="datetimeFigureOut">
              <a:rPr lang="en-US" smtClean="0"/>
              <a:t>21-Jan-15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311116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A7BC7-D851-4716-9946-F0025DFB91C2}" type="datetimeFigureOut">
              <a:rPr lang="en-US" smtClean="0"/>
              <a:t>21-Jan-15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171916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A7BC7-D851-4716-9946-F0025DFB91C2}" type="datetimeFigureOut">
              <a:rPr lang="en-US" smtClean="0"/>
              <a:t>21-Jan-15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100080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A7BC7-D851-4716-9946-F0025DFB91C2}" type="datetimeFigureOut">
              <a:rPr lang="en-US" smtClean="0"/>
              <a:t>21-Jan-15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81566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AA7BC7-D851-4716-9946-F0025DFB91C2}" type="datetimeFigureOut">
              <a:rPr lang="en-US" smtClean="0"/>
              <a:t>21-Jan-15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149385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A7BC7-D851-4716-9946-F0025DFB91C2}" type="datetimeFigureOut">
              <a:rPr lang="en-US" smtClean="0"/>
              <a:t>21-Jan-15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218133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A7BC7-D851-4716-9946-F0025DFB91C2}" type="datetimeFigureOut">
              <a:rPr lang="en-US" smtClean="0"/>
              <a:t>21-Jan-15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286350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A7BC7-D851-4716-9946-F0025DFB91C2}" type="datetimeFigureOut">
              <a:rPr lang="en-US" smtClean="0"/>
              <a:t>21-Jan-15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243370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A7BC7-D851-4716-9946-F0025DFB91C2}" type="datetimeFigureOut">
              <a:rPr lang="en-US" smtClean="0"/>
              <a:t>21-Jan-15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178395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A7BC7-D851-4716-9946-F0025DFB91C2}" type="datetimeFigureOut">
              <a:rPr lang="en-US" smtClean="0"/>
              <a:t>21-Jan-15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D9E01-A68F-4B0C-8D1E-4672FC0E09F7}" type="slidenum">
              <a:rPr lang="en-US" smtClean="0"/>
              <a:t>‹#›</a:t>
            </a:fld>
            <a:endParaRPr lang="en-US"/>
          </a:p>
        </p:txBody>
      </p:sp>
    </p:spTree>
    <p:extLst>
      <p:ext uri="{BB962C8B-B14F-4D97-AF65-F5344CB8AC3E}">
        <p14:creationId xmlns:p14="http://schemas.microsoft.com/office/powerpoint/2010/main" val="324664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A7BC7-D851-4716-9946-F0025DFB91C2}" type="datetimeFigureOut">
              <a:rPr lang="en-US" smtClean="0"/>
              <a:t>21-Jan-15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D9E01-A68F-4B0C-8D1E-4672FC0E09F7}" type="slidenum">
              <a:rPr lang="en-US" smtClean="0"/>
              <a:t>‹#›</a:t>
            </a:fld>
            <a:endParaRPr lang="en-US"/>
          </a:p>
        </p:txBody>
      </p:sp>
    </p:spTree>
    <p:extLst>
      <p:ext uri="{BB962C8B-B14F-4D97-AF65-F5344CB8AC3E}">
        <p14:creationId xmlns:p14="http://schemas.microsoft.com/office/powerpoint/2010/main" val="1365677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google.com/search?q=new+msdn.microsof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msdn.microsoft.com/en-us/library/ms750494(v=vs.110).asp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msdn.microsoft.com/en-us/library/windows/apps/xaml/windows.ui.xaml.frameworkelement.datacontext.aspx" TargetMode="External"/><Relationship Id="rId4" Type="http://schemas.openxmlformats.org/officeDocument/2006/relationships/hyperlink" Target="http://msdn.microsoft.com/en-us/library/windows/apps/xaml/windows.ui.xaml.data.binding.source.asp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619" y="1145848"/>
            <a:ext cx="6095238" cy="3447619"/>
          </a:xfrm>
          <a:prstGeom prst="rect">
            <a:avLst/>
          </a:prstGeom>
        </p:spPr>
      </p:pic>
      <p:sp>
        <p:nvSpPr>
          <p:cNvPr id="3" name="Subtitle 2"/>
          <p:cNvSpPr>
            <a:spLocks noGrp="1"/>
          </p:cNvSpPr>
          <p:nvPr>
            <p:ph type="subTitle" idx="1"/>
          </p:nvPr>
        </p:nvSpPr>
        <p:spPr>
          <a:xfrm>
            <a:off x="1005385" y="4593467"/>
            <a:ext cx="5873087" cy="1365748"/>
          </a:xfrm>
        </p:spPr>
        <p:txBody>
          <a:bodyPr/>
          <a:lstStyle/>
          <a:p>
            <a:pPr algn="l"/>
            <a:r>
              <a:rPr lang="hr-HR" dirty="0" smtClean="0">
                <a:solidFill>
                  <a:srgbClr val="04ABF0"/>
                </a:solidFill>
                <a:latin typeface="Segoe UI" panose="020B0502040204020203" pitchFamily="34" charset="0"/>
                <a:cs typeface="Segoe UI" panose="020B0502040204020203" pitchFamily="34" charset="0"/>
              </a:rPr>
              <a:t>Dinko Jakovljević</a:t>
            </a:r>
          </a:p>
          <a:p>
            <a:pPr algn="l"/>
            <a:r>
              <a:rPr lang="hr-HR" dirty="0" smtClean="0">
                <a:latin typeface="Segoe UI" panose="020B0502040204020203" pitchFamily="34" charset="0"/>
                <a:cs typeface="Segoe UI" panose="020B0502040204020203" pitchFamily="34" charset="0"/>
              </a:rPr>
              <a:t>Microsoft Student Partner | BambooLab</a:t>
            </a:r>
          </a:p>
          <a:p>
            <a:pPr algn="l"/>
            <a:r>
              <a:rPr lang="hr-HR" dirty="0">
                <a:latin typeface="Segoe UI" panose="020B0502040204020203" pitchFamily="34" charset="0"/>
                <a:cs typeface="Segoe UI" panose="020B0502040204020203" pitchFamily="34" charset="0"/>
              </a:rPr>
              <a:t>d</a:t>
            </a:r>
            <a:r>
              <a:rPr lang="hr-HR" dirty="0" smtClean="0">
                <a:latin typeface="Segoe UI" panose="020B0502040204020203" pitchFamily="34" charset="0"/>
                <a:cs typeface="Segoe UI" panose="020B0502040204020203" pitchFamily="34" charset="0"/>
              </a:rPr>
              <a:t>inko.jakovljevic@studentpartner.com</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706" y="4587211"/>
            <a:ext cx="2672686" cy="1336343"/>
          </a:xfrm>
          <a:prstGeom prst="rect">
            <a:avLst/>
          </a:prstGeom>
        </p:spPr>
      </p:pic>
    </p:spTree>
    <p:extLst>
      <p:ext uri="{BB962C8B-B14F-4D97-AF65-F5344CB8AC3E}">
        <p14:creationId xmlns:p14="http://schemas.microsoft.com/office/powerpoint/2010/main" val="799933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2BD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5654" y="2661435"/>
            <a:ext cx="3780692" cy="1535130"/>
          </a:xfrm>
        </p:spPr>
        <p:txBody>
          <a:bodyPr>
            <a:normAutofit/>
          </a:bodyPr>
          <a:lstStyle/>
          <a:p>
            <a:pPr algn="ctr"/>
            <a:r>
              <a:rPr lang="hr-HR" sz="8000" dirty="0" smtClean="0">
                <a:solidFill>
                  <a:schemeClr val="bg1"/>
                </a:solidFill>
                <a:latin typeface="Segoe UI Light" panose="020B0502040204020203" pitchFamily="34" charset="0"/>
                <a:cs typeface="Segoe UI Light" panose="020B0502040204020203" pitchFamily="34" charset="0"/>
              </a:rPr>
              <a:t>Syntax</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8688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Syntax</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25625"/>
            <a:ext cx="10515600" cy="1425576"/>
          </a:xfrm>
        </p:spPr>
        <p:txBody>
          <a:bodyPr>
            <a:norm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XAML is a language based on XML and follows or expands upon XML structural </a:t>
            </a:r>
            <a:r>
              <a:rPr lang="en-US" dirty="0" smtClean="0">
                <a:latin typeface="Segoe UI Light" panose="020B0502040204020203" pitchFamily="34" charset="0"/>
                <a:cs typeface="Segoe UI Light" panose="020B0502040204020203" pitchFamily="34" charset="0"/>
              </a:rPr>
              <a:t>rules</a:t>
            </a:r>
            <a:r>
              <a:rPr lang="hr-HR" dirty="0" smtClean="0">
                <a:latin typeface="Segoe UI Light" panose="020B0502040204020203" pitchFamily="34" charset="0"/>
                <a:cs typeface="Segoe UI Light" panose="020B0502040204020203" pitchFamily="34" charset="0"/>
              </a:rPr>
              <a:t>.</a:t>
            </a:r>
          </a:p>
          <a:p>
            <a:pPr marL="0" indent="0">
              <a:lnSpc>
                <a:spcPct val="150000"/>
              </a:lnSpc>
              <a:buNone/>
            </a:pP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251201"/>
            <a:ext cx="9008660" cy="2815206"/>
          </a:xfrm>
          <a:prstGeom prst="rect">
            <a:avLst/>
          </a:prstGeom>
        </p:spPr>
      </p:pic>
    </p:spTree>
    <p:extLst>
      <p:ext uri="{BB962C8B-B14F-4D97-AF65-F5344CB8AC3E}">
        <p14:creationId xmlns:p14="http://schemas.microsoft.com/office/powerpoint/2010/main" val="3491358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Little more syntax</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9" name="Rectangle 2"/>
          <p:cNvSpPr>
            <a:spLocks noChangeArrowheads="1"/>
          </p:cNvSpPr>
          <p:nvPr/>
        </p:nvSpPr>
        <p:spPr bwMode="auto">
          <a:xfrm>
            <a:off x="23648" y="1984476"/>
            <a:ext cx="12144703" cy="206210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E6E6E6"/>
                </a:solidFill>
                <a:effectLst/>
                <a:latin typeface="Consolas" panose="020B0609020204030204" pitchFamily="49" charset="0"/>
                <a:cs typeface="Consolas" panose="020B0609020204030204" pitchFamily="49" charset="0"/>
              </a:rPr>
              <a:t>Grid</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x</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Name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"ColorGrid"</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Background</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"#F29F05"</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Width</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"410"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Height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"110"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Margin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"35,0,0,30"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Tap</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569CD6"/>
                </a:solidFill>
                <a:effectLst/>
                <a:latin typeface="Consolas" panose="020B0609020204030204" pitchFamily="49" charset="0"/>
                <a:cs typeface="Consolas" panose="020B0609020204030204" pitchFamily="49" charset="0"/>
              </a:rPr>
              <a:t>Taxi_Tap</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en-US"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E6E6E6"/>
                </a:solidFill>
                <a:effectLst/>
                <a:latin typeface="Consolas" panose="020B0609020204030204" pitchFamily="49" charset="0"/>
                <a:cs typeface="Consolas" panose="020B0609020204030204" pitchFamily="49" charset="0"/>
              </a:rPr>
              <a:t>TextBlock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Text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BBA08C"/>
                </a:solidFill>
                <a:effectLst/>
                <a:latin typeface="Consolas" panose="020B0609020204030204" pitchFamily="49" charset="0"/>
                <a:cs typeface="Consolas" panose="020B0609020204030204" pitchFamily="49" charset="0"/>
              </a:rPr>
              <a:t>Binding</a:t>
            </a:r>
            <a:r>
              <a:rPr kumimoji="0" lang="en-US" altLang="en-US" sz="1600" b="0" i="0" u="none" strike="noStrike" cap="none" normalizeH="0" baseline="0" dirty="0" smtClean="0">
                <a:ln>
                  <a:noFill/>
                </a:ln>
                <a:solidFill>
                  <a:srgbClr val="D7BA7D"/>
                </a:solidFill>
                <a:effectLst/>
                <a:latin typeface="Consolas" panose="020B0609020204030204" pitchFamily="49" charset="0"/>
                <a:cs typeface="Consolas" panose="020B0609020204030204" pitchFamily="49" charset="0"/>
              </a:rPr>
              <a:t> Name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Foreground</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"Black"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92CAF4"/>
                </a:solidFill>
                <a:effectLst/>
                <a:latin typeface="Consolas" panose="020B0609020204030204" pitchFamily="49" charset="0"/>
                <a:cs typeface="Consolas" panose="020B0609020204030204" pitchFamily="49" charset="0"/>
              </a:rPr>
              <a:t>FontSize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"30"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Margin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"10,0,0,0</a:t>
            </a:r>
            <a:r>
              <a:rPr lang="en-US" altLang="en-US" sz="1600" dirty="0">
                <a:solidFill>
                  <a:srgbClr val="569CD6"/>
                </a:solidFill>
                <a:latin typeface="Consolas" panose="020B0609020204030204" pitchFamily="49" charset="0"/>
                <a:cs typeface="Consolas" panose="020B0609020204030204" pitchFamily="49" charset="0"/>
              </a:rPr>
              <a:t>"</a:t>
            </a:r>
            <a:r>
              <a:rPr lang="hr-HR" altLang="en-US" sz="1600" dirty="0" smtClean="0">
                <a:solidFill>
                  <a:srgbClr val="569CD6"/>
                </a:solidFill>
                <a:latin typeface="Consolas" panose="020B0609020204030204" pitchFamily="49" charset="0"/>
                <a:cs typeface="Consolas" panose="020B0609020204030204" pitchFamily="49" charset="0"/>
              </a:rPr>
              <a:t> </a:t>
            </a:r>
            <a:r>
              <a:rPr lang="en-US" altLang="en-US" sz="1600" dirty="0" smtClean="0">
                <a:solidFill>
                  <a:srgbClr val="80808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E6E6E6"/>
                </a:solidFill>
                <a:effectLst/>
                <a:latin typeface="Consolas" panose="020B0609020204030204" pitchFamily="49" charset="0"/>
                <a:cs typeface="Consolas" panose="020B0609020204030204" pitchFamily="49" charset="0"/>
              </a:rPr>
              <a:t>TextBlock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Text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BBA08C"/>
                </a:solidFill>
                <a:effectLst/>
                <a:latin typeface="Consolas" panose="020B0609020204030204" pitchFamily="49" charset="0"/>
                <a:cs typeface="Consolas" panose="020B0609020204030204" pitchFamily="49" charset="0"/>
              </a:rPr>
              <a:t>Binding</a:t>
            </a:r>
            <a:r>
              <a:rPr kumimoji="0" lang="en-US" altLang="en-US" sz="1600" b="0" i="0" u="none" strike="noStrike" cap="none" normalizeH="0" baseline="0" dirty="0" smtClean="0">
                <a:ln>
                  <a:noFill/>
                </a:ln>
                <a:solidFill>
                  <a:srgbClr val="D7BA7D"/>
                </a:solidFill>
                <a:effectLst/>
                <a:latin typeface="Consolas" panose="020B0609020204030204" pitchFamily="49" charset="0"/>
                <a:cs typeface="Consolas" panose="020B0609020204030204" pitchFamily="49" charset="0"/>
              </a:rPr>
              <a:t> Price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Foreground</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"Black"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Margin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"10,50,0,0"</a:t>
            </a:r>
            <a:r>
              <a:rPr lang="en-US" altLang="en-US" sz="1600" dirty="0" smtClean="0">
                <a:solidFill>
                  <a:srgbClr val="80808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E6E6E6"/>
                </a:solidFill>
                <a:effectLst/>
                <a:latin typeface="Consolas" panose="020B0609020204030204" pitchFamily="49" charset="0"/>
                <a:cs typeface="Consolas" panose="020B0609020204030204" pitchFamily="49" charset="0"/>
              </a:rPr>
              <a:t>TextBlock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Text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BBA08C"/>
                </a:solidFill>
                <a:effectLst/>
                <a:latin typeface="Consolas" panose="020B0609020204030204" pitchFamily="49" charset="0"/>
                <a:cs typeface="Consolas" panose="020B0609020204030204" pitchFamily="49" charset="0"/>
              </a:rPr>
              <a:t>Binding</a:t>
            </a:r>
            <a:r>
              <a:rPr kumimoji="0" lang="en-US" altLang="en-US" sz="1600" b="0" i="0" u="none" strike="noStrike" cap="none" normalizeH="0" baseline="0" dirty="0" smtClean="0">
                <a:ln>
                  <a:noFill/>
                </a:ln>
                <a:solidFill>
                  <a:srgbClr val="D7BA7D"/>
                </a:solidFill>
                <a:effectLst/>
                <a:latin typeface="Consolas" panose="020B0609020204030204" pitchFamily="49" charset="0"/>
                <a:cs typeface="Consolas" panose="020B0609020204030204" pitchFamily="49" charset="0"/>
              </a:rPr>
              <a:t> Description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Foreground</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"Black"</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Margin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"10,75,0,0"</a:t>
            </a:r>
            <a:r>
              <a:rPr lang="en-US" altLang="en-US" sz="1600" dirty="0" smtClean="0">
                <a:solidFill>
                  <a:srgbClr val="80808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E6E6E6"/>
                </a:solidFill>
                <a:effectLst/>
                <a:latin typeface="Consolas" panose="020B0609020204030204" pitchFamily="49" charset="0"/>
                <a:cs typeface="Consolas" panose="020B0609020204030204" pitchFamily="49" charset="0"/>
              </a:rPr>
              <a:t>Image</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Width</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"50"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Height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"50"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92CAF4"/>
                </a:solidFill>
                <a:effectLst/>
                <a:latin typeface="Consolas" panose="020B0609020204030204" pitchFamily="49" charset="0"/>
                <a:cs typeface="Consolas" panose="020B0609020204030204" pitchFamily="49" charset="0"/>
              </a:rPr>
              <a:t>VerticalAlignment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"Center"</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92CAF4"/>
                </a:solidFill>
                <a:effectLst/>
                <a:latin typeface="Consolas" panose="020B0609020204030204" pitchFamily="49" charset="0"/>
                <a:cs typeface="Consolas" panose="020B0609020204030204" pitchFamily="49" charset="0"/>
              </a:rPr>
              <a:t>HorizontalAlignment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"Right"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Margin</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"0,0,25,0"</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Source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"/Assets/Icons/Phone.png"</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&gt;&lt;/</a:t>
            </a:r>
            <a:r>
              <a:rPr kumimoji="0" lang="en-US" altLang="en-US" sz="1600" b="0" i="0" u="none" strike="noStrike" cap="none" normalizeH="0" baseline="0" dirty="0" smtClean="0">
                <a:ln>
                  <a:noFill/>
                </a:ln>
                <a:solidFill>
                  <a:srgbClr val="E6E6E6"/>
                </a:solidFill>
                <a:effectLst/>
                <a:latin typeface="Consolas" panose="020B0609020204030204" pitchFamily="49" charset="0"/>
                <a:cs typeface="Consolas" panose="020B0609020204030204" pitchFamily="49" charset="0"/>
              </a:rPr>
              <a:t>Image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en-US"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E6E6E6"/>
                </a:solidFill>
                <a:effectLst/>
                <a:latin typeface="Consolas" panose="020B0609020204030204" pitchFamily="49" charset="0"/>
                <a:cs typeface="Consolas" panose="020B0609020204030204" pitchFamily="49" charset="0"/>
              </a:rPr>
              <a:t>TextBlock</a:t>
            </a:r>
            <a:r>
              <a:rPr kumimoji="0" lang="en-US"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Name</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"Number"</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Text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BBA08C"/>
                </a:solidFill>
                <a:effectLst/>
                <a:latin typeface="Consolas" panose="020B0609020204030204" pitchFamily="49" charset="0"/>
                <a:cs typeface="Consolas" panose="020B0609020204030204" pitchFamily="49" charset="0"/>
              </a:rPr>
              <a:t>Binding</a:t>
            </a:r>
            <a:r>
              <a:rPr kumimoji="0" lang="en-US" altLang="en-US" sz="1600" b="0" i="0" u="none" strike="noStrike" cap="none" normalizeH="0" baseline="0" dirty="0" smtClean="0">
                <a:ln>
                  <a:noFill/>
                </a:ln>
                <a:solidFill>
                  <a:srgbClr val="D7BA7D"/>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D7BA7D"/>
                </a:solidFill>
                <a:effectLst/>
                <a:latin typeface="Consolas" panose="020B0609020204030204" pitchFamily="49" charset="0"/>
                <a:cs typeface="Consolas" panose="020B0609020204030204" pitchFamily="49" charset="0"/>
              </a:rPr>
              <a:t>MobileNumber</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92CAF4"/>
                </a:solidFill>
                <a:effectLst/>
                <a:latin typeface="Consolas" panose="020B0609020204030204" pitchFamily="49" charset="0"/>
                <a:cs typeface="Consolas" panose="020B0609020204030204" pitchFamily="49" charset="0"/>
              </a:rPr>
              <a:t> Visibility</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"Collapsed"</a:t>
            </a:r>
            <a:r>
              <a:rPr lang="en-US" altLang="en-US" sz="1600" dirty="0" smtClean="0">
                <a:solidFill>
                  <a:srgbClr val="80808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r>
              <a:rPr kumimoji="0" lang="en-US"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hr-HR" altLang="en-US" sz="16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smtClean="0">
                <a:ln>
                  <a:noFill/>
                </a:ln>
                <a:solidFill>
                  <a:srgbClr val="E6E6E6"/>
                </a:solidFill>
                <a:effectLst/>
                <a:latin typeface="Consolas" panose="020B0609020204030204" pitchFamily="49" charset="0"/>
                <a:cs typeface="Consolas" panose="020B0609020204030204" pitchFamily="49" charset="0"/>
              </a:rPr>
              <a:t>Grid</a:t>
            </a:r>
            <a:r>
              <a:rPr kumimoji="0" lang="en-US" altLang="en-US" sz="16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944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Syntax</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25625"/>
            <a:ext cx="10515600" cy="1556204"/>
          </a:xfrm>
        </p:spPr>
        <p:txBody>
          <a:bodyPr>
            <a:norm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The object elements </a:t>
            </a:r>
            <a:r>
              <a:rPr lang="en-US" i="1" dirty="0" err="1">
                <a:latin typeface="Segoe UI Light" panose="020B0502040204020203" pitchFamily="34" charset="0"/>
                <a:cs typeface="Segoe UI Light" panose="020B0502040204020203" pitchFamily="34" charset="0"/>
              </a:rPr>
              <a:t>StackPanel</a:t>
            </a:r>
            <a:r>
              <a:rPr lang="en-US" dirty="0">
                <a:latin typeface="Segoe UI Light" panose="020B0502040204020203" pitchFamily="34" charset="0"/>
                <a:cs typeface="Segoe UI Light" panose="020B0502040204020203" pitchFamily="34" charset="0"/>
              </a:rPr>
              <a:t> and </a:t>
            </a:r>
            <a:r>
              <a:rPr lang="en-US" i="1" dirty="0">
                <a:latin typeface="Segoe UI Light" panose="020B0502040204020203" pitchFamily="34" charset="0"/>
                <a:cs typeface="Segoe UI Light" panose="020B0502040204020203" pitchFamily="34" charset="0"/>
              </a:rPr>
              <a:t>Button</a:t>
            </a:r>
            <a:r>
              <a:rPr lang="en-US" dirty="0">
                <a:latin typeface="Segoe UI Light" panose="020B0502040204020203" pitchFamily="34" charset="0"/>
                <a:cs typeface="Segoe UI Light" panose="020B0502040204020203" pitchFamily="34" charset="0"/>
              </a:rPr>
              <a:t> each map to the name of a class that is defined by WPF and is part of the WPF assemblies.</a:t>
            </a: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TextBox 4"/>
          <p:cNvSpPr txBox="1"/>
          <p:nvPr/>
        </p:nvSpPr>
        <p:spPr>
          <a:xfrm>
            <a:off x="838200" y="3573643"/>
            <a:ext cx="5791200" cy="1815882"/>
          </a:xfrm>
          <a:prstGeom prst="rect">
            <a:avLst/>
          </a:prstGeom>
          <a:noFill/>
        </p:spPr>
        <p:txBody>
          <a:bodyPr wrap="square" rtlCol="0">
            <a:spAutoFit/>
          </a:bodyPr>
          <a:lstStyle/>
          <a:p>
            <a:r>
              <a:rPr lang="en-US" sz="2800" dirty="0">
                <a:solidFill>
                  <a:srgbClr val="0070C0"/>
                </a:solidFill>
              </a:rPr>
              <a:t>&lt;</a:t>
            </a:r>
            <a:r>
              <a:rPr lang="en-US" sz="2800" dirty="0" err="1">
                <a:solidFill>
                  <a:srgbClr val="C00000"/>
                </a:solidFill>
              </a:rPr>
              <a:t>StackPanel</a:t>
            </a:r>
            <a:r>
              <a:rPr lang="en-US" sz="2800" dirty="0">
                <a:solidFill>
                  <a:srgbClr val="0070C0"/>
                </a:solidFill>
              </a:rPr>
              <a:t>&gt;</a:t>
            </a:r>
          </a:p>
          <a:p>
            <a:r>
              <a:rPr lang="en-US" sz="2800" dirty="0"/>
              <a:t>  </a:t>
            </a:r>
            <a:r>
              <a:rPr lang="hr-HR" sz="2800" dirty="0" smtClean="0"/>
              <a:t>  </a:t>
            </a:r>
            <a:r>
              <a:rPr lang="en-US" sz="2800" dirty="0" smtClean="0">
                <a:solidFill>
                  <a:srgbClr val="0070C0"/>
                </a:solidFill>
              </a:rPr>
              <a:t>&lt;</a:t>
            </a:r>
            <a:r>
              <a:rPr lang="en-US" sz="2800" dirty="0">
                <a:solidFill>
                  <a:srgbClr val="C00000"/>
                </a:solidFill>
              </a:rPr>
              <a:t>Button</a:t>
            </a:r>
            <a:r>
              <a:rPr lang="en-US" sz="2800" dirty="0"/>
              <a:t> </a:t>
            </a:r>
            <a:r>
              <a:rPr lang="en-US" sz="2800" dirty="0">
                <a:solidFill>
                  <a:srgbClr val="FF0000"/>
                </a:solidFill>
              </a:rPr>
              <a:t>Content</a:t>
            </a:r>
            <a:r>
              <a:rPr lang="en-US" sz="2800" dirty="0">
                <a:solidFill>
                  <a:srgbClr val="0070C0"/>
                </a:solidFill>
              </a:rPr>
              <a:t>=</a:t>
            </a:r>
            <a:r>
              <a:rPr lang="en-US" sz="2800" dirty="0"/>
              <a:t>"</a:t>
            </a:r>
            <a:r>
              <a:rPr lang="en-US" sz="2800" dirty="0" err="1">
                <a:solidFill>
                  <a:srgbClr val="0070C0"/>
                </a:solidFill>
              </a:rPr>
              <a:t>Pritisni</a:t>
            </a:r>
            <a:r>
              <a:rPr lang="en-US" sz="2800" dirty="0">
                <a:solidFill>
                  <a:srgbClr val="0070C0"/>
                </a:solidFill>
              </a:rPr>
              <a:t> me!</a:t>
            </a:r>
            <a:r>
              <a:rPr lang="en-US" sz="2800" dirty="0"/>
              <a:t>"</a:t>
            </a:r>
            <a:r>
              <a:rPr lang="en-US" sz="2800" dirty="0">
                <a:solidFill>
                  <a:srgbClr val="0070C0"/>
                </a:solidFill>
              </a:rPr>
              <a:t>/&gt;</a:t>
            </a:r>
          </a:p>
          <a:p>
            <a:r>
              <a:rPr lang="en-US" sz="2800" dirty="0">
                <a:solidFill>
                  <a:srgbClr val="0070C0"/>
                </a:solidFill>
              </a:rPr>
              <a:t>&lt;</a:t>
            </a:r>
            <a:r>
              <a:rPr lang="en-US" sz="2800" dirty="0">
                <a:solidFill>
                  <a:srgbClr val="C00000"/>
                </a:solidFill>
              </a:rPr>
              <a:t>/</a:t>
            </a:r>
            <a:r>
              <a:rPr lang="en-US" sz="2800" dirty="0" err="1">
                <a:solidFill>
                  <a:srgbClr val="C00000"/>
                </a:solidFill>
              </a:rPr>
              <a:t>StackPanel</a:t>
            </a:r>
            <a:r>
              <a:rPr lang="en-US" sz="2800" dirty="0">
                <a:solidFill>
                  <a:srgbClr val="0070C0"/>
                </a:solidFill>
              </a:rPr>
              <a:t>&gt;</a:t>
            </a:r>
          </a:p>
          <a:p>
            <a:endParaRPr lang="en-US" sz="2800" dirty="0"/>
          </a:p>
        </p:txBody>
      </p:sp>
    </p:spTree>
    <p:extLst>
      <p:ext uri="{BB962C8B-B14F-4D97-AF65-F5344CB8AC3E}">
        <p14:creationId xmlns:p14="http://schemas.microsoft.com/office/powerpoint/2010/main" val="1317437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C# Code</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Rectangle 1"/>
          <p:cNvSpPr>
            <a:spLocks noChangeArrowheads="1"/>
          </p:cNvSpPr>
          <p:nvPr/>
        </p:nvSpPr>
        <p:spPr bwMode="auto">
          <a:xfrm>
            <a:off x="838200" y="2052497"/>
            <a:ext cx="6240517" cy="67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StackPanel</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stackPanel</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hlinkClick r:id="rId4"/>
              </a:rPr>
              <a:t>new</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StackPanel</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a:t>
            </a:r>
            <a:endParaRPr kumimoji="0" lang="hr-HR"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600FF"/>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Content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stackPanel</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838200" y="3514629"/>
            <a:ext cx="6731875" cy="155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Button </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hlinkClick r:id="rId4"/>
              </a:rPr>
              <a:t>new</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Button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a:t>
            </a:r>
            <a:endParaRPr kumimoji="0" lang="hr-HR"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Margin</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hlinkClick r:id="rId4"/>
              </a:rPr>
              <a:t>new</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Thickness</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20</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a:t>
            </a:r>
            <a:endParaRPr kumimoji="0" lang="hr-HR"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Content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"OK"</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stackPanel.</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Children</a:t>
            </a:r>
            <a:r>
              <a:rPr kumimoji="0" lang="en-US" altLang="en-US" sz="2000" b="0" i="0" u="none" strike="noStrike" cap="none" normalizeH="0" baseline="0" dirty="0" err="1" smtClean="0">
                <a:ln>
                  <a:noFill/>
                </a:ln>
                <a:solidFill>
                  <a:srgbClr val="444444"/>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444444"/>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770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Attribute syntax</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51493"/>
            <a:ext cx="10515600" cy="2746375"/>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An attribute syntax names the property that is being set in attribute syntax, followed by the assignment operator (=). </a:t>
            </a:r>
            <a:endParaRPr lang="hr-HR" dirty="0" smtClean="0">
              <a:latin typeface="Segoe UI Light" panose="020B0502040204020203" pitchFamily="34" charset="0"/>
              <a:cs typeface="Segoe UI Light" panose="020B0502040204020203" pitchFamily="34" charset="0"/>
            </a:endParaRPr>
          </a:p>
          <a:p>
            <a:pPr marL="0" indent="0">
              <a:lnSpc>
                <a:spcPct val="150000"/>
              </a:lnSpc>
              <a:buNone/>
            </a:pPr>
            <a:r>
              <a:rPr lang="en-US" dirty="0" smtClean="0">
                <a:latin typeface="Segoe UI Light" panose="020B0502040204020203" pitchFamily="34" charset="0"/>
                <a:cs typeface="Segoe UI Light" panose="020B0502040204020203" pitchFamily="34" charset="0"/>
              </a:rPr>
              <a:t>The </a:t>
            </a:r>
            <a:r>
              <a:rPr lang="en-US" dirty="0">
                <a:latin typeface="Segoe UI Light" panose="020B0502040204020203" pitchFamily="34" charset="0"/>
                <a:cs typeface="Segoe UI Light" panose="020B0502040204020203" pitchFamily="34" charset="0"/>
              </a:rPr>
              <a:t>value of an attribute is always specified as a string that is contained within quotation marks</a:t>
            </a: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6" name="Rectangle 1"/>
          <p:cNvSpPr>
            <a:spLocks noChangeArrowheads="1"/>
          </p:cNvSpPr>
          <p:nvPr/>
        </p:nvSpPr>
        <p:spPr bwMode="auto">
          <a:xfrm>
            <a:off x="838200" y="4939474"/>
            <a:ext cx="97071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000" b="0" i="0" u="none" strike="noStrike" cap="none" normalizeH="0" baseline="0" dirty="0"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Content</a:t>
            </a: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Pritisni</a:t>
            </a: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me!</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Width</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 </a:t>
            </a:r>
            <a:r>
              <a:rPr kumimoji="0" lang="en-US" altLang="en-US" sz="2000"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Margin</a:t>
            </a: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0 100 0 0</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altLang="en-US" sz="2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8829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Property element </a:t>
            </a:r>
            <a:r>
              <a:rPr lang="hr-HR" dirty="0">
                <a:latin typeface="Segoe UI Light" panose="020B0502040204020203" pitchFamily="34" charset="0"/>
                <a:cs typeface="Segoe UI Light" panose="020B0502040204020203" pitchFamily="34" charset="0"/>
              </a:rPr>
              <a:t>s</a:t>
            </a:r>
            <a:r>
              <a:rPr lang="hr-HR" dirty="0" smtClean="0">
                <a:latin typeface="Segoe UI Light" panose="020B0502040204020203" pitchFamily="34" charset="0"/>
                <a:cs typeface="Segoe UI Light" panose="020B0502040204020203" pitchFamily="34" charset="0"/>
              </a:rPr>
              <a:t>yntax</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794093"/>
            <a:ext cx="10515600" cy="1327480"/>
          </a:xfrm>
        </p:spPr>
        <p:txBody>
          <a:bodyPr>
            <a:noAutofit/>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T</a:t>
            </a:r>
            <a:r>
              <a:rPr lang="en-US" dirty="0" smtClean="0">
                <a:latin typeface="Segoe UI Light" panose="020B0502040204020203" pitchFamily="34" charset="0"/>
                <a:cs typeface="Segoe UI Light" panose="020B0502040204020203" pitchFamily="34" charset="0"/>
              </a:rPr>
              <a:t>he </a:t>
            </a:r>
            <a:r>
              <a:rPr lang="en-US" dirty="0">
                <a:latin typeface="Segoe UI Light" panose="020B0502040204020203" pitchFamily="34" charset="0"/>
                <a:cs typeface="Segoe UI Light" panose="020B0502040204020203" pitchFamily="34" charset="0"/>
              </a:rPr>
              <a:t>content </a:t>
            </a:r>
            <a:r>
              <a:rPr lang="en-US" dirty="0" smtClean="0">
                <a:latin typeface="Segoe UI Light" panose="020B0502040204020203" pitchFamily="34" charset="0"/>
                <a:cs typeface="Segoe UI Light" panose="020B0502040204020203" pitchFamily="34" charset="0"/>
              </a:rPr>
              <a:t>of </a:t>
            </a:r>
            <a:r>
              <a:rPr lang="en-US" dirty="0">
                <a:latin typeface="Segoe UI Light" panose="020B0502040204020203" pitchFamily="34" charset="0"/>
                <a:cs typeface="Segoe UI Light" panose="020B0502040204020203" pitchFamily="34" charset="0"/>
              </a:rPr>
              <a:t>tag is an object element of the type that the property takes as its </a:t>
            </a:r>
            <a:r>
              <a:rPr lang="en-US" dirty="0" smtClean="0">
                <a:latin typeface="Segoe UI Light" panose="020B0502040204020203" pitchFamily="34" charset="0"/>
                <a:cs typeface="Segoe UI Light" panose="020B0502040204020203" pitchFamily="34" charset="0"/>
              </a:rPr>
              <a:t>value. </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TextBox 4"/>
          <p:cNvSpPr txBox="1"/>
          <p:nvPr/>
        </p:nvSpPr>
        <p:spPr>
          <a:xfrm>
            <a:off x="838200" y="3659456"/>
            <a:ext cx="6524297" cy="1815882"/>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typeName.propertyName</a:t>
            </a:r>
            <a:r>
              <a:rPr lang="en-US" sz="2800" dirty="0" smtClean="0">
                <a:latin typeface="Courier New" panose="02070309020205020404" pitchFamily="49" charset="0"/>
                <a:cs typeface="Courier New" panose="02070309020205020404" pitchFamily="49" charset="0"/>
              </a:rPr>
              <a:t>&gt;</a:t>
            </a:r>
            <a:endParaRPr lang="hr-HR" sz="2800" dirty="0" smtClean="0">
              <a:latin typeface="Courier New" panose="02070309020205020404" pitchFamily="49" charset="0"/>
              <a:cs typeface="Courier New" panose="02070309020205020404" pitchFamily="49" charset="0"/>
            </a:endParaRPr>
          </a:p>
          <a:p>
            <a:r>
              <a:rPr lang="hr-HR" sz="2800" dirty="0" smtClean="0">
                <a:latin typeface="Courier New" panose="02070309020205020404" pitchFamily="49" charset="0"/>
                <a:cs typeface="Courier New" panose="02070309020205020404" pitchFamily="49" charset="0"/>
              </a:rPr>
              <a:t>...</a:t>
            </a:r>
          </a:p>
          <a:p>
            <a:r>
              <a:rPr lang="en-US" sz="2800" dirty="0" smtClean="0">
                <a:latin typeface="Courier New" panose="02070309020205020404" pitchFamily="49" charset="0"/>
                <a:cs typeface="Courier New" panose="02070309020205020404" pitchFamily="49" charset="0"/>
              </a:rPr>
              <a:t>&lt;</a:t>
            </a:r>
            <a:r>
              <a:rPr lang="hr-HR"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typeName.propertyName</a:t>
            </a:r>
            <a:r>
              <a:rPr lang="en-US" sz="2800" dirty="0" smtClean="0">
                <a:latin typeface="Courier New" panose="02070309020205020404" pitchFamily="49" charset="0"/>
                <a:cs typeface="Courier New" panose="02070309020205020404" pitchFamily="49" charset="0"/>
              </a:rPr>
              <a:t>&gt;</a:t>
            </a:r>
          </a:p>
          <a:p>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8240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Property element </a:t>
            </a:r>
            <a:r>
              <a:rPr lang="hr-HR" dirty="0">
                <a:latin typeface="Segoe UI Light" panose="020B0502040204020203" pitchFamily="34" charset="0"/>
                <a:cs typeface="Segoe UI Light" panose="020B0502040204020203" pitchFamily="34" charset="0"/>
              </a:rPr>
              <a:t>s</a:t>
            </a:r>
            <a:r>
              <a:rPr lang="hr-HR" dirty="0" smtClean="0">
                <a:latin typeface="Segoe UI Light" panose="020B0502040204020203" pitchFamily="34" charset="0"/>
                <a:cs typeface="Segoe UI Light" panose="020B0502040204020203" pitchFamily="34" charset="0"/>
              </a:rPr>
              <a:t>yntax</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6" name="Rectangle 1"/>
          <p:cNvSpPr>
            <a:spLocks noChangeArrowheads="1"/>
          </p:cNvSpPr>
          <p:nvPr/>
        </p:nvSpPr>
        <p:spPr bwMode="auto">
          <a:xfrm>
            <a:off x="1185041" y="1816811"/>
            <a:ext cx="394138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Button.Content</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lang="hr-HR"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Pritisni</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me! </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Button.Content</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Button.Margin</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0 100 0 0  </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hr-HR" altLang="en-US" sz="2400" dirty="0" smtClean="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Button.Margin</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  </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hr-HR" altLang="en-US" sz="2400" dirty="0" smtClean="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Button.Width</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200  </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4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hr-HR" altLang="en-US" sz="2400" dirty="0" smtClean="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err="1"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Button.Width</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endParaRPr kumimoji="0" lang="hr-HR"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Button</a:t>
            </a:r>
            <a:r>
              <a:rPr kumimoji="0" lang="en-US" altLang="en-US" sz="24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altLang="en-US" sz="3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4675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Attribute syntax (Events)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794093"/>
            <a:ext cx="10515600" cy="1327480"/>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Attribute syntax can also be used for members that are events rather than </a:t>
            </a:r>
            <a:r>
              <a:rPr lang="en-US" dirty="0" smtClean="0">
                <a:latin typeface="Segoe UI Light" panose="020B0502040204020203" pitchFamily="34" charset="0"/>
                <a:cs typeface="Segoe UI Light" panose="020B0502040204020203" pitchFamily="34" charset="0"/>
              </a:rPr>
              <a:t>properties</a:t>
            </a:r>
            <a:r>
              <a:rPr lang="hr-HR"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 name="Rectangle 1"/>
          <p:cNvSpPr>
            <a:spLocks noChangeArrowheads="1"/>
          </p:cNvSpPr>
          <p:nvPr/>
        </p:nvSpPr>
        <p:spPr bwMode="auto">
          <a:xfrm>
            <a:off x="838200" y="3711318"/>
            <a:ext cx="93174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Click</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Button_Click</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Me!</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5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372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Markup Extension</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794093"/>
            <a:ext cx="10515600" cy="1327480"/>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Markup extensions are dynamic placeholders for attribute values in XAML. </a:t>
            </a:r>
          </a:p>
        </p:txBody>
      </p:sp>
      <p:sp>
        <p:nvSpPr>
          <p:cNvPr id="6" name="Rectangle 1"/>
          <p:cNvSpPr>
            <a:spLocks noChangeArrowheads="1"/>
          </p:cNvSpPr>
          <p:nvPr/>
        </p:nvSpPr>
        <p:spPr bwMode="auto">
          <a:xfrm>
            <a:off x="907811" y="3462612"/>
            <a:ext cx="8939049" cy="4616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92CAF4"/>
                </a:solidFill>
                <a:effectLst/>
                <a:latin typeface="Consolas" panose="020B0609020204030204" pitchFamily="49" charset="0"/>
                <a:cs typeface="Consolas" panose="020B0609020204030204" pitchFamily="49" charset="0"/>
              </a:rPr>
              <a:t>FontFamily</a:t>
            </a:r>
            <a:r>
              <a:rPr kumimoji="0" lang="en-US" altLang="en-US" sz="2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BBA08C"/>
                </a:solidFill>
                <a:effectLst/>
                <a:latin typeface="Consolas" panose="020B0609020204030204" pitchFamily="49" charset="0"/>
                <a:cs typeface="Consolas" panose="020B0609020204030204" pitchFamily="49" charset="0"/>
              </a:rPr>
              <a:t>StaticResource</a:t>
            </a:r>
            <a:r>
              <a:rPr kumimoji="0" lang="en-US" altLang="en-US" sz="2400" b="0" i="0" u="none" strike="noStrike" cap="none" normalizeH="0" baseline="0" dirty="0" smtClean="0">
                <a:ln>
                  <a:noFill/>
                </a:ln>
                <a:solidFill>
                  <a:srgbClr val="D7BA7D"/>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D7BA7D"/>
                </a:solidFill>
                <a:effectLst/>
                <a:latin typeface="Consolas" panose="020B0609020204030204" pitchFamily="49" charset="0"/>
                <a:cs typeface="Consolas" panose="020B0609020204030204" pitchFamily="49" charset="0"/>
              </a:rPr>
              <a:t>PhoneFontFamilyNormal</a:t>
            </a:r>
            <a:r>
              <a:rPr kumimoji="0" lang="en-US" altLang="en-US" sz="2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650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Agenda</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About XAML</a:t>
            </a:r>
          </a:p>
          <a:p>
            <a:pPr marL="0" indent="0">
              <a:lnSpc>
                <a:spcPct val="150000"/>
              </a:lnSpc>
              <a:buNone/>
            </a:pPr>
            <a:r>
              <a:rPr lang="hr-HR" dirty="0" smtClean="0">
                <a:latin typeface="Segoe UI Light" panose="020B0502040204020203" pitchFamily="34" charset="0"/>
                <a:cs typeface="Segoe UI Light" panose="020B0502040204020203" pitchFamily="34" charset="0"/>
              </a:rPr>
              <a:t>Syntax</a:t>
            </a:r>
          </a:p>
          <a:p>
            <a:pPr marL="0" indent="0">
              <a:lnSpc>
                <a:spcPct val="150000"/>
              </a:lnSpc>
              <a:buNone/>
            </a:pPr>
            <a:r>
              <a:rPr lang="hr-HR" dirty="0" smtClean="0">
                <a:latin typeface="Segoe UI Light" panose="020B0502040204020203" pitchFamily="34" charset="0"/>
                <a:cs typeface="Segoe UI Light" panose="020B0502040204020203" pitchFamily="34" charset="0"/>
              </a:rPr>
              <a:t>Code-Behind</a:t>
            </a:r>
          </a:p>
          <a:p>
            <a:pPr marL="0" indent="0">
              <a:lnSpc>
                <a:spcPct val="150000"/>
              </a:lnSpc>
              <a:buNone/>
            </a:pPr>
            <a:r>
              <a:rPr lang="hr-HR" dirty="0" smtClean="0">
                <a:latin typeface="Segoe UI Light" panose="020B0502040204020203" pitchFamily="34" charset="0"/>
                <a:cs typeface="Segoe UI Light" panose="020B0502040204020203" pitchFamily="34" charset="0"/>
              </a:rPr>
              <a:t>XAML Namespaces and Namespace Mapping</a:t>
            </a:r>
          </a:p>
          <a:p>
            <a:pPr marL="0" indent="0">
              <a:lnSpc>
                <a:spcPct val="150000"/>
              </a:lnSpc>
              <a:buNone/>
            </a:pPr>
            <a:r>
              <a:rPr lang="hr-HR" dirty="0" smtClean="0">
                <a:latin typeface="Segoe UI Light" panose="020B0502040204020203" pitchFamily="34" charset="0"/>
                <a:cs typeface="Segoe UI Light" panose="020B0502040204020203" pitchFamily="34" charset="0"/>
              </a:rPr>
              <a:t>Data binding</a:t>
            </a:r>
          </a:p>
          <a:p>
            <a:pPr marL="0" indent="0">
              <a:buNone/>
            </a:pPr>
            <a:endParaRPr lang="hr-HR" dirty="0" smtClean="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a:solidFill>
            <a:srgbClr val="A2BD32"/>
          </a:solidFill>
        </p:spPr>
      </p:pic>
    </p:spTree>
    <p:extLst>
      <p:ext uri="{BB962C8B-B14F-4D97-AF65-F5344CB8AC3E}">
        <p14:creationId xmlns:p14="http://schemas.microsoft.com/office/powerpoint/2010/main" val="660121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Markup Extension</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652199"/>
            <a:ext cx="10515600" cy="696859"/>
          </a:xfrm>
        </p:spPr>
        <p:txBody>
          <a:bodyPr>
            <a:noAutofit/>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Built-in markup extensions:</a:t>
            </a:r>
          </a:p>
          <a:p>
            <a:pPr marL="0" indent="0">
              <a:lnSpc>
                <a:spcPct val="150000"/>
              </a:lnSpc>
              <a:buNone/>
            </a:pPr>
            <a:endParaRPr lang="en-US" dirty="0">
              <a:latin typeface="Segoe UI Light" panose="020B0502040204020203" pitchFamily="34" charset="0"/>
              <a:cs typeface="Segoe UI Light" panose="020B0502040204020203" pitchFamily="34" charset="0"/>
            </a:endParaRPr>
          </a:p>
        </p:txBody>
      </p:sp>
      <p:sp>
        <p:nvSpPr>
          <p:cNvPr id="8" name="Content Placeholder 2"/>
          <p:cNvSpPr txBox="1">
            <a:spLocks/>
          </p:cNvSpPr>
          <p:nvPr/>
        </p:nvSpPr>
        <p:spPr>
          <a:xfrm>
            <a:off x="838200" y="2338928"/>
            <a:ext cx="10515600" cy="4140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hr-HR" b="1" dirty="0" smtClean="0">
                <a:latin typeface="Segoe UI Light" panose="020B0502040204020203" pitchFamily="34" charset="0"/>
                <a:cs typeface="Segoe UI Light" panose="020B0502040204020203" pitchFamily="34" charset="0"/>
              </a:rPr>
              <a:t>Binding</a:t>
            </a:r>
            <a:r>
              <a:rPr lang="hr-HR" dirty="0" smtClean="0">
                <a:latin typeface="Segoe UI Light" panose="020B0502040204020203" pitchFamily="34" charset="0"/>
                <a:cs typeface="Segoe UI Light" panose="020B0502040204020203" pitchFamily="34" charset="0"/>
              </a:rPr>
              <a:t/>
            </a:r>
            <a:br>
              <a:rPr lang="hr-HR" dirty="0" smtClean="0">
                <a:latin typeface="Segoe UI Light" panose="020B0502040204020203" pitchFamily="34" charset="0"/>
                <a:cs typeface="Segoe UI Light" panose="020B0502040204020203" pitchFamily="34" charset="0"/>
              </a:rPr>
            </a:br>
            <a:r>
              <a:rPr lang="hr-HR" b="1" dirty="0" smtClean="0">
                <a:latin typeface="Segoe UI Light" panose="020B0502040204020203" pitchFamily="34" charset="0"/>
                <a:cs typeface="Segoe UI Light" panose="020B0502040204020203" pitchFamily="34" charset="0"/>
              </a:rPr>
              <a:t>StaticResource</a:t>
            </a:r>
            <a:r>
              <a:rPr lang="hr-HR" dirty="0">
                <a:latin typeface="Segoe UI Light" panose="020B0502040204020203" pitchFamily="34" charset="0"/>
                <a:cs typeface="Segoe UI Light" panose="020B0502040204020203" pitchFamily="34" charset="0"/>
              </a:rPr>
              <a:t/>
            </a:r>
            <a:br>
              <a:rPr lang="hr-HR" dirty="0">
                <a:latin typeface="Segoe UI Light" panose="020B0502040204020203" pitchFamily="34" charset="0"/>
                <a:cs typeface="Segoe UI Light" panose="020B0502040204020203" pitchFamily="34" charset="0"/>
              </a:rPr>
            </a:br>
            <a:r>
              <a:rPr lang="hr-HR" b="1" dirty="0" smtClean="0">
                <a:latin typeface="Segoe UI Light" panose="020B0502040204020203" pitchFamily="34" charset="0"/>
                <a:cs typeface="Segoe UI Light" panose="020B0502040204020203" pitchFamily="34" charset="0"/>
              </a:rPr>
              <a:t>DynamicResource </a:t>
            </a:r>
            <a:br>
              <a:rPr lang="hr-HR" b="1" dirty="0" smtClean="0">
                <a:latin typeface="Segoe UI Light" panose="020B0502040204020203" pitchFamily="34" charset="0"/>
                <a:cs typeface="Segoe UI Light" panose="020B0502040204020203" pitchFamily="34" charset="0"/>
              </a:rPr>
            </a:br>
            <a:r>
              <a:rPr lang="hr-HR" b="1" dirty="0" smtClean="0">
                <a:latin typeface="Segoe UI Light" panose="020B0502040204020203" pitchFamily="34" charset="0"/>
                <a:cs typeface="Segoe UI Light" panose="020B0502040204020203" pitchFamily="34" charset="0"/>
              </a:rPr>
              <a:t>TemplateBinding </a:t>
            </a:r>
            <a:r>
              <a:rPr lang="hr-HR" dirty="0" smtClean="0">
                <a:latin typeface="Segoe UI Light" panose="020B0502040204020203" pitchFamily="34" charset="0"/>
                <a:cs typeface="Segoe UI Light" panose="020B0502040204020203" pitchFamily="34" charset="0"/>
              </a:rPr>
              <a:t/>
            </a:r>
            <a:br>
              <a:rPr lang="hr-HR" dirty="0" smtClean="0">
                <a:latin typeface="Segoe UI Light" panose="020B0502040204020203" pitchFamily="34" charset="0"/>
                <a:cs typeface="Segoe UI Light" panose="020B0502040204020203" pitchFamily="34" charset="0"/>
              </a:rPr>
            </a:br>
            <a:r>
              <a:rPr lang="hr-HR" b="1" dirty="0" smtClean="0">
                <a:latin typeface="Segoe UI Light" panose="020B0502040204020203" pitchFamily="34" charset="0"/>
                <a:cs typeface="Segoe UI Light" panose="020B0502040204020203" pitchFamily="34" charset="0"/>
              </a:rPr>
              <a:t>x:Static</a:t>
            </a:r>
            <a:r>
              <a:rPr lang="hr-HR" dirty="0" smtClean="0">
                <a:latin typeface="Segoe UI Light" panose="020B0502040204020203" pitchFamily="34" charset="0"/>
                <a:cs typeface="Segoe UI Light" panose="020B0502040204020203" pitchFamily="34" charset="0"/>
              </a:rPr>
              <a:t/>
            </a:r>
            <a:br>
              <a:rPr lang="hr-HR" dirty="0" smtClean="0">
                <a:latin typeface="Segoe UI Light" panose="020B0502040204020203" pitchFamily="34" charset="0"/>
                <a:cs typeface="Segoe UI Light" panose="020B0502040204020203" pitchFamily="34" charset="0"/>
              </a:rPr>
            </a:br>
            <a:r>
              <a:rPr lang="hr-HR" b="1" dirty="0" smtClean="0">
                <a:latin typeface="Segoe UI Light" panose="020B0502040204020203" pitchFamily="34" charset="0"/>
                <a:cs typeface="Segoe UI Light" panose="020B0502040204020203" pitchFamily="34" charset="0"/>
              </a:rPr>
              <a:t>x:Null</a:t>
            </a:r>
          </a:p>
        </p:txBody>
      </p:sp>
    </p:spTree>
    <p:extLst>
      <p:ext uri="{BB962C8B-B14F-4D97-AF65-F5344CB8AC3E}">
        <p14:creationId xmlns:p14="http://schemas.microsoft.com/office/powerpoint/2010/main" val="1736904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Elements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794093"/>
            <a:ext cx="10515600" cy="3061686"/>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XAML is the primary format for declaring a Silverlight UI and elements in that </a:t>
            </a:r>
            <a:r>
              <a:rPr lang="en-US" dirty="0" smtClean="0">
                <a:latin typeface="Segoe UI Light" panose="020B0502040204020203" pitchFamily="34" charset="0"/>
                <a:cs typeface="Segoe UI Light" panose="020B0502040204020203" pitchFamily="34" charset="0"/>
              </a:rPr>
              <a:t>UI</a:t>
            </a:r>
            <a:r>
              <a:rPr lang="hr-HR" dirty="0" smtClean="0">
                <a:latin typeface="Segoe UI Light" panose="020B0502040204020203" pitchFamily="34" charset="0"/>
                <a:cs typeface="Segoe UI Light" panose="020B0502040204020203" pitchFamily="34" charset="0"/>
              </a:rPr>
              <a:t>.</a:t>
            </a:r>
          </a:p>
          <a:p>
            <a:pPr marL="0" indent="0">
              <a:lnSpc>
                <a:spcPct val="150000"/>
              </a:lnSpc>
              <a:buNone/>
            </a:pPr>
            <a:r>
              <a:rPr lang="en-US" dirty="0">
                <a:latin typeface="Segoe UI Light" panose="020B0502040204020203" pitchFamily="34" charset="0"/>
                <a:cs typeface="Segoe UI Light" panose="020B0502040204020203" pitchFamily="34" charset="0"/>
              </a:rPr>
              <a:t>Typically at least one XAML file in your project represents a "page" metaphor in your application for the initially displayed </a:t>
            </a:r>
            <a:r>
              <a:rPr lang="en-US" dirty="0" smtClean="0">
                <a:latin typeface="Segoe UI Light" panose="020B0502040204020203" pitchFamily="34" charset="0"/>
                <a:cs typeface="Segoe UI Light" panose="020B0502040204020203" pitchFamily="34" charset="0"/>
              </a:rPr>
              <a:t>UI</a:t>
            </a:r>
            <a:r>
              <a:rPr lang="hr-HR"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13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Grid Panel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999050"/>
            <a:ext cx="10515600" cy="3235107"/>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The grid is a layout panel that arranges its child controls in a tabular structure of rows and columns. Its functionality is similar to the HTML table but more </a:t>
            </a:r>
            <a:r>
              <a:rPr lang="hr-HR" dirty="0" smtClean="0">
                <a:latin typeface="Segoe UI Light" panose="020B0502040204020203" pitchFamily="34" charset="0"/>
                <a:cs typeface="Segoe UI Light" panose="020B0502040204020203" pitchFamily="34" charset="0"/>
              </a:rPr>
              <a:t>flexible.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934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Grid Panel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11" name="Content Placeholder 2"/>
          <p:cNvSpPr>
            <a:spLocks noGrp="1"/>
          </p:cNvSpPr>
          <p:nvPr>
            <p:ph idx="1"/>
          </p:nvPr>
        </p:nvSpPr>
        <p:spPr>
          <a:xfrm>
            <a:off x="838200" y="1967518"/>
            <a:ext cx="10515600" cy="3235107"/>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The grid </a:t>
            </a:r>
            <a:r>
              <a:rPr lang="hr-HR" dirty="0" smtClean="0">
                <a:latin typeface="Segoe UI Light" panose="020B0502040204020203" pitchFamily="34" charset="0"/>
                <a:cs typeface="Segoe UI Light" panose="020B0502040204020203" pitchFamily="34" charset="0"/>
              </a:rPr>
              <a:t>has one row and column by default.</a:t>
            </a:r>
          </a:p>
          <a:p>
            <a:pPr marL="0" indent="0">
              <a:lnSpc>
                <a:spcPct val="150000"/>
              </a:lnSpc>
              <a:buNone/>
            </a:pPr>
            <a:endParaRPr lang="hr-HR" sz="2400" dirty="0" smtClean="0">
              <a:latin typeface="Courier New" panose="02070309020205020404" pitchFamily="49" charset="0"/>
              <a:cs typeface="Courier New" panose="02070309020205020404" pitchFamily="49" charset="0"/>
            </a:endParaRPr>
          </a:p>
          <a:p>
            <a:pPr marL="0" indent="0">
              <a:lnSpc>
                <a:spcPct val="150000"/>
              </a:lnSpc>
              <a:buNone/>
            </a:pPr>
            <a:r>
              <a:rPr lang="hr-HR" sz="2400" dirty="0" smtClean="0">
                <a:latin typeface="Courier New" panose="02070309020205020404" pitchFamily="49" charset="0"/>
                <a:cs typeface="Courier New" panose="02070309020205020404" pitchFamily="49" charset="0"/>
              </a:rPr>
              <a:t>RowDefinition item -&gt; RowDefinition collection</a:t>
            </a:r>
          </a:p>
          <a:p>
            <a:pPr marL="0" indent="0">
              <a:lnSpc>
                <a:spcPct val="150000"/>
              </a:lnSpc>
              <a:buNone/>
            </a:pPr>
            <a:r>
              <a:rPr lang="hr-HR" sz="2400" dirty="0" smtClean="0">
                <a:latin typeface="Courier New" panose="02070309020205020404" pitchFamily="49" charset="0"/>
                <a:cs typeface="Courier New" panose="02070309020205020404" pitchFamily="49" charset="0"/>
              </a:rPr>
              <a:t>ColumnDefinition item -&gt; ColumnDefinition collection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8901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Grid Panel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11" name="Content Placeholder 2"/>
          <p:cNvSpPr>
            <a:spLocks noGrp="1"/>
          </p:cNvSpPr>
          <p:nvPr>
            <p:ph idx="1"/>
          </p:nvPr>
        </p:nvSpPr>
        <p:spPr>
          <a:xfrm>
            <a:off x="838200" y="1967518"/>
            <a:ext cx="10515600" cy="3235107"/>
          </a:xfrm>
        </p:spPr>
        <p:txBody>
          <a:bodyPr>
            <a:noAutofit/>
          </a:bodyPr>
          <a:lstStyle/>
          <a:p>
            <a:pPr marL="0" indent="0">
              <a:lnSpc>
                <a:spcPct val="150000"/>
              </a:lnSpc>
              <a:buNone/>
            </a:pPr>
            <a:r>
              <a:rPr lang="hr-HR" sz="2400" dirty="0" smtClean="0">
                <a:latin typeface="Segoe UI Light" panose="020B0502040204020203" pitchFamily="34" charset="0"/>
                <a:cs typeface="Segoe UI Light" panose="020B0502040204020203" pitchFamily="34" charset="0"/>
              </a:rPr>
              <a:t>The size can be specified as an absolute amount of logical units, as a percentage value or automatically.</a:t>
            </a:r>
            <a:endParaRPr lang="en-US" sz="2400" dirty="0">
              <a:latin typeface="Segoe UI Light" panose="020B0502040204020203" pitchFamily="34" charset="0"/>
              <a:cs typeface="Segoe UI Light" panose="020B0502040204020203" pitchFamily="34" charset="0"/>
            </a:endParaRPr>
          </a:p>
        </p:txBody>
      </p:sp>
      <p:sp>
        <p:nvSpPr>
          <p:cNvPr id="3" name="TextBox 2"/>
          <p:cNvSpPr txBox="1"/>
          <p:nvPr/>
        </p:nvSpPr>
        <p:spPr>
          <a:xfrm>
            <a:off x="838200" y="3424352"/>
            <a:ext cx="1040524" cy="523220"/>
          </a:xfrm>
          <a:prstGeom prst="rect">
            <a:avLst/>
          </a:prstGeom>
          <a:noFill/>
        </p:spPr>
        <p:txBody>
          <a:bodyPr wrap="square" rtlCol="0">
            <a:spAutoFit/>
          </a:bodyPr>
          <a:lstStyle/>
          <a:p>
            <a:r>
              <a:rPr lang="hr-HR" sz="2800" dirty="0" smtClean="0"/>
              <a:t>Fixed</a:t>
            </a:r>
            <a:endParaRPr lang="en-US" sz="2800" dirty="0"/>
          </a:p>
        </p:txBody>
      </p:sp>
      <p:sp>
        <p:nvSpPr>
          <p:cNvPr id="5" name="TextBox 4"/>
          <p:cNvSpPr txBox="1"/>
          <p:nvPr/>
        </p:nvSpPr>
        <p:spPr>
          <a:xfrm>
            <a:off x="2398989" y="3485907"/>
            <a:ext cx="4853152" cy="461665"/>
          </a:xfrm>
          <a:prstGeom prst="rect">
            <a:avLst/>
          </a:prstGeom>
          <a:noFill/>
        </p:spPr>
        <p:txBody>
          <a:bodyPr wrap="square" rtlCol="0">
            <a:spAutoFit/>
          </a:bodyPr>
          <a:lstStyle/>
          <a:p>
            <a:r>
              <a:rPr lang="hr-HR" sz="2400" dirty="0" smtClean="0">
                <a:latin typeface="Segoe UI Light" panose="020B0502040204020203" pitchFamily="34" charset="0"/>
                <a:cs typeface="Segoe UI Light" panose="020B0502040204020203" pitchFamily="34" charset="0"/>
              </a:rPr>
              <a:t>Fixed size of logical units (1/96 inch)</a:t>
            </a:r>
            <a:endParaRPr lang="en-US" sz="2400" dirty="0">
              <a:latin typeface="Segoe UI Light" panose="020B0502040204020203" pitchFamily="34" charset="0"/>
              <a:cs typeface="Segoe UI Light" panose="020B0502040204020203" pitchFamily="34" charset="0"/>
            </a:endParaRPr>
          </a:p>
        </p:txBody>
      </p:sp>
      <p:sp>
        <p:nvSpPr>
          <p:cNvPr id="6" name="TextBox 5"/>
          <p:cNvSpPr txBox="1"/>
          <p:nvPr/>
        </p:nvSpPr>
        <p:spPr>
          <a:xfrm>
            <a:off x="838200" y="4065932"/>
            <a:ext cx="1040524" cy="523220"/>
          </a:xfrm>
          <a:prstGeom prst="rect">
            <a:avLst/>
          </a:prstGeom>
          <a:noFill/>
        </p:spPr>
        <p:txBody>
          <a:bodyPr wrap="square" rtlCol="0">
            <a:spAutoFit/>
          </a:bodyPr>
          <a:lstStyle/>
          <a:p>
            <a:r>
              <a:rPr lang="hr-HR" sz="2800" dirty="0" smtClean="0"/>
              <a:t>Auto</a:t>
            </a:r>
            <a:endParaRPr lang="en-US" sz="2800" dirty="0"/>
          </a:p>
        </p:txBody>
      </p:sp>
      <p:sp>
        <p:nvSpPr>
          <p:cNvPr id="8" name="TextBox 7"/>
          <p:cNvSpPr txBox="1"/>
          <p:nvPr/>
        </p:nvSpPr>
        <p:spPr>
          <a:xfrm>
            <a:off x="2398989" y="4096709"/>
            <a:ext cx="7769773" cy="461665"/>
          </a:xfrm>
          <a:prstGeom prst="rect">
            <a:avLst/>
          </a:prstGeom>
          <a:noFill/>
        </p:spPr>
        <p:txBody>
          <a:bodyPr wrap="square" rtlCol="0">
            <a:spAutoFit/>
          </a:bodyPr>
          <a:lstStyle/>
          <a:p>
            <a:r>
              <a:rPr lang="hr-HR" sz="2400" dirty="0" smtClean="0">
                <a:latin typeface="Segoe UI Light" panose="020B0502040204020203" pitchFamily="34" charset="0"/>
                <a:cs typeface="Segoe UI Light" panose="020B0502040204020203" pitchFamily="34" charset="0"/>
              </a:rPr>
              <a:t>Takes as much space as needed by the contained control</a:t>
            </a:r>
            <a:endParaRPr lang="en-US" sz="2400" dirty="0">
              <a:latin typeface="Segoe UI Light" panose="020B0502040204020203" pitchFamily="34" charset="0"/>
              <a:cs typeface="Segoe UI Light" panose="020B0502040204020203" pitchFamily="34" charset="0"/>
            </a:endParaRPr>
          </a:p>
        </p:txBody>
      </p:sp>
      <p:sp>
        <p:nvSpPr>
          <p:cNvPr id="9" name="TextBox 8"/>
          <p:cNvSpPr txBox="1"/>
          <p:nvPr/>
        </p:nvSpPr>
        <p:spPr>
          <a:xfrm>
            <a:off x="838200" y="4738585"/>
            <a:ext cx="1305910" cy="523220"/>
          </a:xfrm>
          <a:prstGeom prst="rect">
            <a:avLst/>
          </a:prstGeom>
          <a:noFill/>
        </p:spPr>
        <p:txBody>
          <a:bodyPr wrap="square" rtlCol="0">
            <a:spAutoFit/>
          </a:bodyPr>
          <a:lstStyle/>
          <a:p>
            <a:r>
              <a:rPr lang="hr-HR" sz="2800" dirty="0" smtClean="0"/>
              <a:t>Star (*)</a:t>
            </a:r>
            <a:endParaRPr lang="en-US" sz="2800" dirty="0"/>
          </a:p>
        </p:txBody>
      </p:sp>
      <p:sp>
        <p:nvSpPr>
          <p:cNvPr id="12" name="TextBox 11"/>
          <p:cNvSpPr txBox="1"/>
          <p:nvPr/>
        </p:nvSpPr>
        <p:spPr>
          <a:xfrm>
            <a:off x="2398988" y="4706297"/>
            <a:ext cx="9078309" cy="461665"/>
          </a:xfrm>
          <a:prstGeom prst="rect">
            <a:avLst/>
          </a:prstGeom>
          <a:noFill/>
        </p:spPr>
        <p:txBody>
          <a:bodyPr wrap="square" rtlCol="0">
            <a:spAutoFit/>
          </a:bodyPr>
          <a:lstStyle/>
          <a:p>
            <a:r>
              <a:rPr lang="hr-HR" sz="2400" dirty="0" smtClean="0">
                <a:latin typeface="Segoe UI Light" panose="020B0502040204020203" pitchFamily="34" charset="0"/>
                <a:cs typeface="Segoe UI Light" panose="020B0502040204020203" pitchFamily="34" charset="0"/>
              </a:rPr>
              <a:t>Takes as much space as available (after filing all auto and fixed size)</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3632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StackPanel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794093"/>
            <a:ext cx="10515600" cy="3345466"/>
          </a:xfrm>
        </p:spPr>
        <p:txBody>
          <a:bodyPr>
            <a:noAutofit/>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In WPF is a simple and useful layout panel. </a:t>
            </a:r>
          </a:p>
          <a:p>
            <a:pPr marL="0" indent="0">
              <a:lnSpc>
                <a:spcPct val="150000"/>
              </a:lnSpc>
              <a:buNone/>
            </a:pPr>
            <a:r>
              <a:rPr lang="hr-HR" dirty="0" smtClean="0">
                <a:latin typeface="Segoe UI Light" panose="020B0502040204020203" pitchFamily="34" charset="0"/>
                <a:cs typeface="Segoe UI Light" panose="020B0502040204020203" pitchFamily="34" charset="0"/>
              </a:rPr>
              <a:t>It is good for creating any kind of lists.</a:t>
            </a:r>
          </a:p>
          <a:p>
            <a:pPr marL="0" indent="0">
              <a:lnSpc>
                <a:spcPct val="150000"/>
              </a:lnSpc>
              <a:buNone/>
            </a:pPr>
            <a:r>
              <a:rPr lang="hr-HR" dirty="0" smtClean="0">
                <a:latin typeface="Courier New" panose="02070309020205020404" pitchFamily="49" charset="0"/>
                <a:cs typeface="Courier New" panose="02070309020205020404" pitchFamily="49" charset="0"/>
              </a:rPr>
              <a:t>ItemsControls</a:t>
            </a:r>
            <a:r>
              <a:rPr lang="hr-HR" dirty="0" smtClean="0">
                <a:latin typeface="Segoe UI Light" panose="020B0502040204020203" pitchFamily="34" charset="0"/>
                <a:cs typeface="Segoe UI Light" panose="020B0502040204020203" pitchFamily="34" charset="0"/>
              </a:rPr>
              <a:t> like </a:t>
            </a:r>
            <a:r>
              <a:rPr lang="hr-HR" dirty="0" smtClean="0">
                <a:latin typeface="Courier New" panose="02070309020205020404" pitchFamily="49" charset="0"/>
                <a:cs typeface="Courier New" panose="02070309020205020404" pitchFamily="49" charset="0"/>
              </a:rPr>
              <a:t>ComboBox</a:t>
            </a:r>
            <a:r>
              <a:rPr lang="hr-HR" dirty="0" smtClean="0">
                <a:latin typeface="Segoe UI Light" panose="020B0502040204020203" pitchFamily="34" charset="0"/>
                <a:cs typeface="Segoe UI Light" panose="020B0502040204020203" pitchFamily="34" charset="0"/>
              </a:rPr>
              <a:t>, </a:t>
            </a:r>
            <a:r>
              <a:rPr lang="hr-HR" dirty="0">
                <a:latin typeface="Courier New" panose="02070309020205020404" pitchFamily="49" charset="0"/>
                <a:cs typeface="Courier New" panose="02070309020205020404" pitchFamily="49" charset="0"/>
              </a:rPr>
              <a:t>ListBox</a:t>
            </a:r>
            <a:r>
              <a:rPr lang="hr-HR" dirty="0" smtClean="0">
                <a:latin typeface="Segoe UI Light" panose="020B0502040204020203" pitchFamily="34" charset="0"/>
                <a:cs typeface="Segoe UI Light" panose="020B0502040204020203" pitchFamily="34" charset="0"/>
              </a:rPr>
              <a:t> or </a:t>
            </a:r>
            <a:r>
              <a:rPr lang="hr-HR" dirty="0">
                <a:latin typeface="Courier New" panose="02070309020205020404" pitchFamily="49" charset="0"/>
                <a:cs typeface="Courier New" panose="02070309020205020404" pitchFamily="49" charset="0"/>
              </a:rPr>
              <a:t>Menu</a:t>
            </a:r>
            <a:r>
              <a:rPr lang="hr-HR" dirty="0" smtClean="0">
                <a:latin typeface="Segoe UI Light" panose="020B0502040204020203" pitchFamily="34" charset="0"/>
                <a:cs typeface="Segoe UI Light" panose="020B0502040204020203" pitchFamily="34" charset="0"/>
              </a:rPr>
              <a:t> use StackPanel as their internal layout panel.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29399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Grid vs StackPanel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98" y="2066475"/>
            <a:ext cx="5638961" cy="35981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91" y="2063627"/>
            <a:ext cx="5618717" cy="3585276"/>
          </a:xfrm>
          <a:prstGeom prst="rect">
            <a:avLst/>
          </a:prstGeom>
        </p:spPr>
      </p:pic>
    </p:spTree>
    <p:extLst>
      <p:ext uri="{BB962C8B-B14F-4D97-AF65-F5344CB8AC3E}">
        <p14:creationId xmlns:p14="http://schemas.microsoft.com/office/powerpoint/2010/main" val="3439868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349" y="2766219"/>
            <a:ext cx="3229303" cy="1325563"/>
          </a:xfrm>
        </p:spPr>
        <p:txBody>
          <a:bodyPr>
            <a:normAutofit/>
          </a:bodyPr>
          <a:lstStyle/>
          <a:p>
            <a:pPr algn="ctr"/>
            <a:r>
              <a:rPr lang="hr-HR" sz="7200" dirty="0" smtClean="0">
                <a:latin typeface="Segoe UI Light" panose="020B0502040204020203" pitchFamily="34" charset="0"/>
                <a:cs typeface="Segoe UI Light" panose="020B0502040204020203" pitchFamily="34" charset="0"/>
              </a:rPr>
              <a:t>DEMO</a:t>
            </a:r>
            <a:endParaRPr lang="en-US" sz="7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161950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2BD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8091" y="2766219"/>
            <a:ext cx="5815818" cy="1325563"/>
          </a:xfrm>
        </p:spPr>
        <p:txBody>
          <a:bodyPr>
            <a:normAutofit/>
          </a:bodyPr>
          <a:lstStyle/>
          <a:p>
            <a:r>
              <a:rPr lang="hr-HR" sz="8000" dirty="0" smtClean="0">
                <a:solidFill>
                  <a:schemeClr val="bg1"/>
                </a:solidFill>
                <a:latin typeface="Segoe UI Light" panose="020B0502040204020203" pitchFamily="34" charset="0"/>
                <a:cs typeface="Segoe UI Light" panose="020B0502040204020203" pitchFamily="34" charset="0"/>
              </a:rPr>
              <a:t>Code behind</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607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Code behind</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794093"/>
            <a:ext cx="10515600" cy="1768914"/>
          </a:xfrm>
        </p:spPr>
        <p:txBody>
          <a:bodyPr>
            <a:no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Code-behind is a term used to describe the code that is joined with markup-defined objects, when a XAML page is markup-compiled</a:t>
            </a:r>
          </a:p>
        </p:txBody>
      </p:sp>
      <p:sp>
        <p:nvSpPr>
          <p:cNvPr id="3" name="Rectangle 1"/>
          <p:cNvSpPr>
            <a:spLocks noChangeArrowheads="1"/>
          </p:cNvSpPr>
          <p:nvPr/>
        </p:nvSpPr>
        <p:spPr bwMode="auto">
          <a:xfrm>
            <a:off x="838200" y="3711318"/>
            <a:ext cx="93174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Click</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Button_Click</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Me!</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5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4183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2BD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8091" y="2766219"/>
            <a:ext cx="5815818" cy="1325563"/>
          </a:xfrm>
        </p:spPr>
        <p:txBody>
          <a:bodyPr>
            <a:normAutofit/>
          </a:bodyPr>
          <a:lstStyle/>
          <a:p>
            <a:r>
              <a:rPr lang="hr-HR" sz="8000" dirty="0" smtClean="0">
                <a:solidFill>
                  <a:schemeClr val="bg1"/>
                </a:solidFill>
                <a:latin typeface="Segoe UI Light" panose="020B0502040204020203" pitchFamily="34" charset="0"/>
                <a:cs typeface="Segoe UI Light" panose="020B0502040204020203" pitchFamily="34" charset="0"/>
              </a:rPr>
              <a:t>About XAML</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2617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06668" y="3989830"/>
            <a:ext cx="9008660" cy="1228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8200" y="1954925"/>
            <a:ext cx="3544614" cy="1592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Code behind and XAML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6" name="Content Placeholder 5"/>
          <p:cNvSpPr>
            <a:spLocks noGrp="1"/>
          </p:cNvSpPr>
          <p:nvPr>
            <p:ph idx="1"/>
          </p:nvPr>
        </p:nvSpPr>
        <p:spPr>
          <a:xfrm>
            <a:off x="838200" y="2141122"/>
            <a:ext cx="3150476" cy="570734"/>
          </a:xfrm>
        </p:spPr>
        <p:txBody>
          <a:bodyPr>
            <a:normAutofit/>
          </a:bodyPr>
          <a:lstStyle/>
          <a:p>
            <a:pPr marL="0" indent="0">
              <a:buNone/>
            </a:pPr>
            <a:r>
              <a:rPr lang="hr-HR" dirty="0">
                <a:latin typeface="Segoe UI Light" panose="020B0502040204020203" pitchFamily="34" charset="0"/>
                <a:cs typeface="Segoe UI Light" panose="020B0502040204020203" pitchFamily="34" charset="0"/>
              </a:rPr>
              <a:t>MainPage.xaml</a:t>
            </a:r>
            <a:endParaRPr lang="en-US" dirty="0">
              <a:latin typeface="Segoe UI Light" panose="020B0502040204020203" pitchFamily="34" charset="0"/>
              <a:cs typeface="Segoe UI Light" panose="020B0502040204020203" pitchFamily="34" charset="0"/>
            </a:endParaRPr>
          </a:p>
        </p:txBody>
      </p:sp>
      <p:sp>
        <p:nvSpPr>
          <p:cNvPr id="7" name="Content Placeholder 5"/>
          <p:cNvSpPr txBox="1">
            <a:spLocks/>
          </p:cNvSpPr>
          <p:nvPr/>
        </p:nvSpPr>
        <p:spPr>
          <a:xfrm>
            <a:off x="1589690" y="2711856"/>
            <a:ext cx="3218794" cy="580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r-HR" dirty="0" smtClean="0">
                <a:latin typeface="Segoe UI Light" panose="020B0502040204020203" pitchFamily="34" charset="0"/>
                <a:cs typeface="Segoe UI Light" panose="020B0502040204020203" pitchFamily="34" charset="0"/>
              </a:rPr>
              <a:t>MainPage.xaml.cs</a:t>
            </a:r>
            <a:endParaRPr lang="en-US" dirty="0">
              <a:latin typeface="Segoe UI Light" panose="020B0502040204020203" pitchFamily="34" charset="0"/>
              <a:cs typeface="Segoe UI Light" panose="020B0502040204020203" pitchFamily="34" charset="0"/>
            </a:endParaRPr>
          </a:p>
        </p:txBody>
      </p:sp>
      <p:sp>
        <p:nvSpPr>
          <p:cNvPr id="13" name="TextBox 12"/>
          <p:cNvSpPr txBox="1"/>
          <p:nvPr/>
        </p:nvSpPr>
        <p:spPr>
          <a:xfrm>
            <a:off x="5864772" y="2117730"/>
            <a:ext cx="3126827" cy="584775"/>
          </a:xfrm>
          <a:prstGeom prst="rect">
            <a:avLst/>
          </a:prstGeom>
          <a:noFill/>
        </p:spPr>
        <p:txBody>
          <a:bodyPr wrap="square" rtlCol="0">
            <a:spAutoFit/>
          </a:bodyPr>
          <a:lstStyle/>
          <a:p>
            <a:r>
              <a:rPr lang="hr-HR" sz="3200" dirty="0" smtClean="0"/>
              <a:t>XAML code</a:t>
            </a:r>
            <a:endParaRPr lang="en-US" sz="3200" dirty="0"/>
          </a:p>
        </p:txBody>
      </p:sp>
      <p:cxnSp>
        <p:nvCxnSpPr>
          <p:cNvPr id="15" name="Straight Arrow Connector 14"/>
          <p:cNvCxnSpPr/>
          <p:nvPr/>
        </p:nvCxnSpPr>
        <p:spPr>
          <a:xfrm flipH="1">
            <a:off x="4524703" y="2385557"/>
            <a:ext cx="1198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1"/>
          <p:cNvSpPr>
            <a:spLocks noChangeArrowheads="1"/>
          </p:cNvSpPr>
          <p:nvPr/>
        </p:nvSpPr>
        <p:spPr bwMode="auto">
          <a:xfrm>
            <a:off x="838200" y="4485500"/>
            <a:ext cx="93174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Click</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Button_Click</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Me!</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5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24" name="Content Placeholder 5"/>
          <p:cNvSpPr txBox="1">
            <a:spLocks/>
          </p:cNvSpPr>
          <p:nvPr/>
        </p:nvSpPr>
        <p:spPr>
          <a:xfrm>
            <a:off x="838200" y="4021362"/>
            <a:ext cx="3150476" cy="570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r-HR" dirty="0" smtClean="0">
                <a:latin typeface="Segoe UI Light" panose="020B0502040204020203" pitchFamily="34" charset="0"/>
                <a:cs typeface="Segoe UI Light" panose="020B0502040204020203" pitchFamily="34" charset="0"/>
              </a:rPr>
              <a:t>MainPage.xaml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48445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06667" y="3989830"/>
            <a:ext cx="10339553" cy="1228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8200" y="1954925"/>
            <a:ext cx="3544614" cy="1592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Code behind and XAML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6" name="Content Placeholder 5"/>
          <p:cNvSpPr>
            <a:spLocks noGrp="1"/>
          </p:cNvSpPr>
          <p:nvPr>
            <p:ph idx="1"/>
          </p:nvPr>
        </p:nvSpPr>
        <p:spPr>
          <a:xfrm>
            <a:off x="838200" y="2141122"/>
            <a:ext cx="3150476" cy="570734"/>
          </a:xfrm>
        </p:spPr>
        <p:txBody>
          <a:bodyPr>
            <a:normAutofit/>
          </a:bodyPr>
          <a:lstStyle/>
          <a:p>
            <a:pPr marL="0" indent="0">
              <a:buNone/>
            </a:pPr>
            <a:r>
              <a:rPr lang="hr-HR" dirty="0">
                <a:latin typeface="Segoe UI Light" panose="020B0502040204020203" pitchFamily="34" charset="0"/>
                <a:cs typeface="Segoe UI Light" panose="020B0502040204020203" pitchFamily="34" charset="0"/>
              </a:rPr>
              <a:t>MainPage.xaml</a:t>
            </a:r>
            <a:endParaRPr lang="en-US" dirty="0">
              <a:latin typeface="Segoe UI Light" panose="020B0502040204020203" pitchFamily="34" charset="0"/>
              <a:cs typeface="Segoe UI Light" panose="020B0502040204020203" pitchFamily="34" charset="0"/>
            </a:endParaRPr>
          </a:p>
        </p:txBody>
      </p:sp>
      <p:sp>
        <p:nvSpPr>
          <p:cNvPr id="7" name="Content Placeholder 5"/>
          <p:cNvSpPr txBox="1">
            <a:spLocks/>
          </p:cNvSpPr>
          <p:nvPr/>
        </p:nvSpPr>
        <p:spPr>
          <a:xfrm>
            <a:off x="1589690" y="2711856"/>
            <a:ext cx="3218794" cy="580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r-HR" dirty="0" smtClean="0">
                <a:latin typeface="Segoe UI Light" panose="020B0502040204020203" pitchFamily="34" charset="0"/>
                <a:cs typeface="Segoe UI Light" panose="020B0502040204020203" pitchFamily="34" charset="0"/>
              </a:rPr>
              <a:t>MainPage.xaml.cs</a:t>
            </a:r>
            <a:endParaRPr lang="en-US" dirty="0">
              <a:latin typeface="Segoe UI Light" panose="020B0502040204020203" pitchFamily="34" charset="0"/>
              <a:cs typeface="Segoe UI Light" panose="020B0502040204020203" pitchFamily="34" charset="0"/>
            </a:endParaRPr>
          </a:p>
        </p:txBody>
      </p:sp>
      <p:sp>
        <p:nvSpPr>
          <p:cNvPr id="13" name="TextBox 12"/>
          <p:cNvSpPr txBox="1"/>
          <p:nvPr/>
        </p:nvSpPr>
        <p:spPr>
          <a:xfrm>
            <a:off x="5891049" y="2708020"/>
            <a:ext cx="2317531" cy="584775"/>
          </a:xfrm>
          <a:prstGeom prst="rect">
            <a:avLst/>
          </a:prstGeom>
          <a:noFill/>
        </p:spPr>
        <p:txBody>
          <a:bodyPr wrap="square" rtlCol="0">
            <a:spAutoFit/>
          </a:bodyPr>
          <a:lstStyle/>
          <a:p>
            <a:r>
              <a:rPr lang="hr-HR" sz="3200" dirty="0" smtClean="0"/>
              <a:t>Code Behind</a:t>
            </a:r>
            <a:endParaRPr lang="en-US" sz="3200" dirty="0"/>
          </a:p>
        </p:txBody>
      </p:sp>
      <p:cxnSp>
        <p:nvCxnSpPr>
          <p:cNvPr id="15" name="Straight Arrow Connector 14"/>
          <p:cNvCxnSpPr/>
          <p:nvPr/>
        </p:nvCxnSpPr>
        <p:spPr>
          <a:xfrm flipH="1">
            <a:off x="4524703" y="3000407"/>
            <a:ext cx="1198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5"/>
          <p:cNvSpPr txBox="1">
            <a:spLocks/>
          </p:cNvSpPr>
          <p:nvPr/>
        </p:nvSpPr>
        <p:spPr>
          <a:xfrm>
            <a:off x="838200" y="4021362"/>
            <a:ext cx="3150476" cy="570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r-HR" dirty="0" smtClean="0">
                <a:latin typeface="Segoe UI Light" panose="020B0502040204020203" pitchFamily="34" charset="0"/>
                <a:cs typeface="Segoe UI Light" panose="020B0502040204020203" pitchFamily="34" charset="0"/>
              </a:rPr>
              <a:t>MainPage.xaml.cs</a:t>
            </a:r>
            <a:endParaRPr lang="en-US" dirty="0">
              <a:latin typeface="Segoe UI Light" panose="020B0502040204020203" pitchFamily="34" charset="0"/>
              <a:cs typeface="Segoe UI Light" panose="020B0502040204020203" pitchFamily="34" charset="0"/>
            </a:endParaRPr>
          </a:p>
        </p:txBody>
      </p:sp>
      <p:sp>
        <p:nvSpPr>
          <p:cNvPr id="3" name="Rectangle 1"/>
          <p:cNvSpPr>
            <a:spLocks noChangeArrowheads="1"/>
          </p:cNvSpPr>
          <p:nvPr/>
        </p:nvSpPr>
        <p:spPr bwMode="auto">
          <a:xfrm>
            <a:off x="877614" y="4623628"/>
            <a:ext cx="10026869" cy="4616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private</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void</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Press</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object</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sender</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4EC9B0"/>
                </a:solidFill>
                <a:effectLst/>
                <a:latin typeface="Consolas" panose="020B0609020204030204" pitchFamily="49" charset="0"/>
                <a:cs typeface="Consolas" panose="020B0609020204030204" pitchFamily="49" charset="0"/>
              </a:rPr>
              <a:t>RoutedEventArgs</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e</a:t>
            </a:r>
            <a:r>
              <a:rPr kumimoji="0" lang="en-US" altLang="en-US" sz="24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23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Code behind and XAML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7" name="Rectangle 1"/>
          <p:cNvSpPr>
            <a:spLocks noChangeArrowheads="1"/>
          </p:cNvSpPr>
          <p:nvPr/>
        </p:nvSpPr>
        <p:spPr bwMode="auto">
          <a:xfrm>
            <a:off x="838200" y="1493923"/>
            <a:ext cx="11193516" cy="415498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namespace</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smtClean="0">
                <a:ln>
                  <a:noFill/>
                </a:ln>
                <a:solidFill>
                  <a:srgbClr val="FFFFFF"/>
                </a:solidFill>
                <a:effectLst/>
                <a:latin typeface="Consolas" panose="020B0609020204030204" pitchFamily="49" charset="0"/>
                <a:cs typeface="Consolas" panose="020B0609020204030204" pitchFamily="49" charset="0"/>
              </a:rPr>
              <a:t>SSA_primjer</a:t>
            </a:r>
            <a:endParaRPr lang="hr-HR" altLang="en-US" sz="2200" dirty="0">
              <a:solidFill>
                <a:srgbClr val="DCDCDC"/>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public</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partial</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class</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smtClean="0">
                <a:ln>
                  <a:noFill/>
                </a:ln>
                <a:solidFill>
                  <a:srgbClr val="4EC9B0"/>
                </a:solidFill>
                <a:effectLst/>
                <a:latin typeface="Consolas" panose="020B0609020204030204" pitchFamily="49" charset="0"/>
                <a:cs typeface="Consolas" panose="020B0609020204030204" pitchFamily="49" charset="0"/>
              </a:rPr>
              <a:t>MainPage</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 </a:t>
            </a:r>
            <a:r>
              <a:rPr kumimoji="0" lang="en-US" altLang="en-US" sz="2200" b="0" i="0" u="none" strike="noStrike" cap="none" normalizeH="0" baseline="0" dirty="0" err="1" smtClean="0">
                <a:ln>
                  <a:noFill/>
                </a:ln>
                <a:solidFill>
                  <a:srgbClr val="4EC9B0"/>
                </a:solidFill>
                <a:effectLst/>
                <a:latin typeface="Consolas" panose="020B0609020204030204" pitchFamily="49" charset="0"/>
                <a:cs typeface="Consolas" panose="020B0609020204030204" pitchFamily="49" charset="0"/>
              </a:rPr>
              <a:t>PhoneApplicationPag</a:t>
            </a:r>
            <a:r>
              <a:rPr kumimoji="0" lang="hr-HR" altLang="en-US" sz="2200" b="0" i="0" u="none" strike="noStrike" cap="none" normalizeH="0" baseline="0" dirty="0" smtClean="0">
                <a:ln>
                  <a:noFill/>
                </a:ln>
                <a:solidFill>
                  <a:srgbClr val="4EC9B0"/>
                </a:solidFill>
                <a:effectLst/>
                <a:latin typeface="Consolas" panose="020B0609020204030204" pitchFamily="49" charset="0"/>
                <a:cs typeface="Consolas" panose="020B0609020204030204" pitchFamily="49" charset="0"/>
              </a:rPr>
              <a:t>e</a:t>
            </a: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4EC9B0"/>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608B4E"/>
                </a:solidFill>
                <a:effectLst/>
                <a:latin typeface="Consolas" panose="020B0609020204030204" pitchFamily="49" charset="0"/>
                <a:cs typeface="Consolas" panose="020B0609020204030204" pitchFamily="49" charset="0"/>
              </a:rPr>
              <a:t>// Constructor</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569CD6"/>
                </a:solidFill>
                <a:effectLst/>
                <a:latin typeface="Consolas" panose="020B0609020204030204" pitchFamily="49" charset="0"/>
                <a:cs typeface="Consolas" panose="020B0609020204030204" pitchFamily="49" charset="0"/>
              </a:rPr>
              <a:t>public</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smtClean="0">
                <a:ln>
                  <a:noFill/>
                </a:ln>
                <a:solidFill>
                  <a:srgbClr val="FFFFFF"/>
                </a:solidFill>
                <a:effectLst/>
                <a:latin typeface="Consolas" panose="020B0609020204030204" pitchFamily="49" charset="0"/>
                <a:cs typeface="Consolas" panose="020B0609020204030204" pitchFamily="49" charset="0"/>
              </a:rPr>
              <a:t>MainPage</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err="1" smtClean="0">
                <a:ln>
                  <a:noFill/>
                </a:ln>
                <a:solidFill>
                  <a:srgbClr val="FFFFFF"/>
                </a:solidFill>
                <a:effectLst/>
                <a:latin typeface="Consolas" panose="020B0609020204030204" pitchFamily="49" charset="0"/>
                <a:cs typeface="Consolas" panose="020B0609020204030204" pitchFamily="49" charset="0"/>
              </a:rPr>
              <a:t>InitializeComponent</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	</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hr-HR" altLang="en-US" sz="2200" dirty="0" smtClean="0">
                <a:solidFill>
                  <a:srgbClr val="DCDCDC"/>
                </a:solidFill>
                <a:latin typeface="Consolas" panose="020B0609020204030204" pitchFamily="49" charset="0"/>
                <a:cs typeface="Consolas" panose="020B0609020204030204" pitchFamily="49" charset="0"/>
              </a:rPr>
              <a:t>						 								</a:t>
            </a:r>
            <a:r>
              <a:rPr lang="en-US" altLang="en-US" sz="2200" dirty="0" smtClean="0">
                <a:solidFill>
                  <a:srgbClr val="569CD6"/>
                </a:solidFill>
                <a:latin typeface="Consolas" panose="020B0609020204030204" pitchFamily="49" charset="0"/>
                <a:cs typeface="Consolas" panose="020B0609020204030204" pitchFamily="49" charset="0"/>
              </a:rPr>
              <a:t>private</a:t>
            </a:r>
            <a:r>
              <a:rPr lang="en-US" altLang="en-US" sz="2200" dirty="0">
                <a:solidFill>
                  <a:srgbClr val="DCDCDC"/>
                </a:solidFill>
                <a:latin typeface="Consolas" panose="020B0609020204030204" pitchFamily="49" charset="0"/>
                <a:cs typeface="Consolas" panose="020B0609020204030204" pitchFamily="49" charset="0"/>
              </a:rPr>
              <a:t> </a:t>
            </a:r>
            <a:r>
              <a:rPr lang="en-US" altLang="en-US" sz="2200" dirty="0">
                <a:solidFill>
                  <a:srgbClr val="569CD6"/>
                </a:solidFill>
                <a:latin typeface="Consolas" panose="020B0609020204030204" pitchFamily="49" charset="0"/>
                <a:cs typeface="Consolas" panose="020B0609020204030204" pitchFamily="49" charset="0"/>
              </a:rPr>
              <a:t>void</a:t>
            </a:r>
            <a:r>
              <a:rPr lang="en-US" altLang="en-US" sz="2200" dirty="0">
                <a:solidFill>
                  <a:srgbClr val="DCDCDC"/>
                </a:solidFill>
                <a:latin typeface="Consolas" panose="020B0609020204030204" pitchFamily="49" charset="0"/>
                <a:cs typeface="Consolas" panose="020B0609020204030204" pitchFamily="49" charset="0"/>
              </a:rPr>
              <a:t> </a:t>
            </a:r>
            <a:r>
              <a:rPr lang="en-US" altLang="en-US" sz="2200" dirty="0">
                <a:solidFill>
                  <a:srgbClr val="FFFFFF"/>
                </a:solidFill>
                <a:latin typeface="Consolas" panose="020B0609020204030204" pitchFamily="49" charset="0"/>
                <a:cs typeface="Consolas" panose="020B0609020204030204" pitchFamily="49" charset="0"/>
              </a:rPr>
              <a:t>Press</a:t>
            </a:r>
            <a:r>
              <a:rPr lang="en-US" altLang="en-US" sz="2200" dirty="0">
                <a:solidFill>
                  <a:srgbClr val="DCDCDC"/>
                </a:solidFill>
                <a:latin typeface="Consolas" panose="020B0609020204030204" pitchFamily="49" charset="0"/>
                <a:cs typeface="Consolas" panose="020B0609020204030204" pitchFamily="49" charset="0"/>
              </a:rPr>
              <a:t>(</a:t>
            </a:r>
            <a:r>
              <a:rPr lang="en-US" altLang="en-US" sz="2200" dirty="0">
                <a:solidFill>
                  <a:srgbClr val="569CD6"/>
                </a:solidFill>
                <a:latin typeface="Consolas" panose="020B0609020204030204" pitchFamily="49" charset="0"/>
                <a:cs typeface="Consolas" panose="020B0609020204030204" pitchFamily="49" charset="0"/>
              </a:rPr>
              <a:t>object</a:t>
            </a:r>
            <a:r>
              <a:rPr lang="en-US" altLang="en-US" sz="2200" dirty="0">
                <a:solidFill>
                  <a:srgbClr val="DCDCDC"/>
                </a:solidFill>
                <a:latin typeface="Consolas" panose="020B0609020204030204" pitchFamily="49" charset="0"/>
                <a:cs typeface="Consolas" panose="020B0609020204030204" pitchFamily="49" charset="0"/>
              </a:rPr>
              <a:t> </a:t>
            </a:r>
            <a:r>
              <a:rPr lang="en-US" altLang="en-US" sz="2200" dirty="0">
                <a:solidFill>
                  <a:srgbClr val="FFFFFF"/>
                </a:solidFill>
                <a:latin typeface="Consolas" panose="020B0609020204030204" pitchFamily="49" charset="0"/>
                <a:cs typeface="Consolas" panose="020B0609020204030204" pitchFamily="49" charset="0"/>
              </a:rPr>
              <a:t>sender</a:t>
            </a:r>
            <a:r>
              <a:rPr lang="en-US" altLang="en-US" sz="2200" dirty="0">
                <a:solidFill>
                  <a:srgbClr val="DCDCDC"/>
                </a:solidFill>
                <a:latin typeface="Consolas" panose="020B0609020204030204" pitchFamily="49" charset="0"/>
                <a:cs typeface="Consolas" panose="020B0609020204030204" pitchFamily="49" charset="0"/>
              </a:rPr>
              <a:t>, </a:t>
            </a:r>
            <a:r>
              <a:rPr lang="en-US" altLang="en-US" sz="2200" dirty="0" err="1">
                <a:solidFill>
                  <a:srgbClr val="4EC9B0"/>
                </a:solidFill>
                <a:latin typeface="Consolas" panose="020B0609020204030204" pitchFamily="49" charset="0"/>
                <a:cs typeface="Consolas" panose="020B0609020204030204" pitchFamily="49" charset="0"/>
              </a:rPr>
              <a:t>RoutedEventArgs</a:t>
            </a:r>
            <a:r>
              <a:rPr lang="en-US" altLang="en-US" sz="2200" dirty="0">
                <a:solidFill>
                  <a:srgbClr val="DCDCDC"/>
                </a:solidFill>
                <a:latin typeface="Consolas" panose="020B0609020204030204" pitchFamily="49" charset="0"/>
                <a:cs typeface="Consolas" panose="020B0609020204030204" pitchFamily="49" charset="0"/>
              </a:rPr>
              <a:t> </a:t>
            </a:r>
            <a:r>
              <a:rPr lang="en-US" altLang="en-US" sz="2200" dirty="0">
                <a:solidFill>
                  <a:srgbClr val="FFFFFF"/>
                </a:solidFill>
                <a:latin typeface="Consolas" panose="020B0609020204030204" pitchFamily="49" charset="0"/>
                <a:cs typeface="Consolas" panose="020B0609020204030204" pitchFamily="49" charset="0"/>
              </a:rPr>
              <a:t>e</a:t>
            </a:r>
            <a:r>
              <a:rPr lang="en-US" altLang="en-US" sz="2200" dirty="0" smtClean="0">
                <a:solidFill>
                  <a:srgbClr val="DCDCDC"/>
                </a:solidFill>
                <a:latin typeface="Consolas" panose="020B0609020204030204" pitchFamily="49" charset="0"/>
                <a:cs typeface="Consolas" panose="020B0609020204030204" pitchFamily="49" charset="0"/>
              </a:rPr>
              <a:t>)</a:t>
            </a:r>
            <a:r>
              <a:rPr lang="hr-HR" altLang="en-US" sz="2200" dirty="0" smtClean="0">
                <a:solidFill>
                  <a:srgbClr val="DCDCDC"/>
                </a:solidFill>
                <a:latin typeface="Consolas" panose="020B0609020204030204" pitchFamily="49" charset="0"/>
                <a:cs typeface="Consolas" panose="020B0609020204030204" pitchFamily="49" charset="0"/>
              </a:rPr>
              <a:t> </a:t>
            </a:r>
            <a:r>
              <a:rPr lang="en-US" altLang="en-US" sz="2200" dirty="0" smtClean="0">
                <a:solidFill>
                  <a:srgbClr val="DCDCDC"/>
                </a:solidFill>
                <a:latin typeface="Consolas" panose="020B0609020204030204" pitchFamily="49" charset="0"/>
                <a:cs typeface="Consolas" panose="020B0609020204030204" pitchFamily="49" charset="0"/>
              </a:rPr>
              <a:t>{ </a:t>
            </a:r>
            <a:r>
              <a:rPr lang="en-US" altLang="en-US" sz="2200" dirty="0">
                <a:solidFill>
                  <a:srgbClr val="DCDCDC"/>
                </a:solidFill>
                <a:latin typeface="Consolas" panose="020B0609020204030204" pitchFamily="49" charset="0"/>
                <a:cs typeface="Consolas" panose="020B0609020204030204" pitchFamily="49" charset="0"/>
              </a:rPr>
              <a:t>}</a:t>
            </a: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a:solidFill>
                  <a:srgbClr val="DCDCDC"/>
                </a:solidFill>
                <a:latin typeface="Consolas" panose="020B0609020204030204" pitchFamily="49" charset="0"/>
                <a:cs typeface="Consolas" panose="020B0609020204030204" pitchFamily="49" charset="0"/>
              </a:rPr>
              <a:t>	</a:t>
            </a:r>
            <a:r>
              <a:rPr lang="hr-HR" altLang="en-US" sz="2200" dirty="0" smtClean="0">
                <a:solidFill>
                  <a:srgbClr val="DCDCDC"/>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200" dirty="0" smtClean="0">
                <a:solidFill>
                  <a:srgbClr val="DCDCDC"/>
                </a:solidFill>
                <a:latin typeface="Consolas" panose="020B0609020204030204" pitchFamily="49" charset="0"/>
                <a:cs typeface="Consolas" panose="020B0609020204030204" pitchFamily="49" charset="0"/>
              </a:rPr>
              <a:t>}</a:t>
            </a:r>
            <a:r>
              <a:rPr kumimoji="0" lang="en-US"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rPr>
              <a:t> </a:t>
            </a:r>
            <a:endParaRPr kumimoji="0" lang="hr-HR" altLang="en-US" sz="2200" b="0" i="0" u="none" strike="noStrike" cap="none" normalizeH="0" baseline="0" dirty="0" smtClean="0">
              <a:ln>
                <a:noFill/>
              </a:ln>
              <a:solidFill>
                <a:srgbClr val="DCDCDC"/>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6011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Inline Code</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Rectangle 1"/>
          <p:cNvSpPr>
            <a:spLocks noChangeArrowheads="1"/>
          </p:cNvSpPr>
          <p:nvPr/>
        </p:nvSpPr>
        <p:spPr bwMode="auto">
          <a:xfrm>
            <a:off x="838200" y="1846785"/>
            <a:ext cx="1103323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Page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hr-HR"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hr-HR"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xmlns</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http://schemas.microsoft.com/</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winfx</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/2006/</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xaml</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/presentation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hr-HR"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xmlns:x</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http://schemas.microsoft.com/</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winfx</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/2006/</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xaml</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hr-HR"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x:Class</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MyNamespace.MyCanvasCodeInline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hr-HR"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button1</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Click</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Clicked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Me!</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Button</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hr-HR"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A31515"/>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31515"/>
                </a:solidFill>
                <a:effectLst/>
                <a:latin typeface="Courier New" panose="02070309020205020404" pitchFamily="49" charset="0"/>
                <a:cs typeface="Courier New" panose="02070309020205020404" pitchFamily="49" charset="0"/>
              </a:rPr>
              <a:t>Code</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&gt;&lt;![CDATA[</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endParaRPr kumimoji="0" lang="hr-HR"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808080"/>
                </a:solidFill>
                <a:latin typeface="Courier New" panose="02070309020205020404" pitchFamily="49" charset="0"/>
                <a:cs typeface="Courier New" panose="02070309020205020404" pitchFamily="49" charset="0"/>
              </a:rPr>
              <a:t>	</a:t>
            </a:r>
            <a:r>
              <a:rPr lang="hr-HR" altLang="en-US" sz="2000" dirty="0" smtClean="0">
                <a:solidFill>
                  <a:srgbClr val="8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void Clicked(object sender, </a:t>
            </a:r>
            <a:r>
              <a:rPr kumimoji="0" lang="en-US" altLang="en-US" sz="2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RoutedEventArgs</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a:t>
            </a:r>
            <a:endParaRPr kumimoji="0" lang="hr-HR"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808080"/>
                </a:solidFill>
                <a:latin typeface="Courier New" panose="02070309020205020404" pitchFamily="49" charset="0"/>
                <a:cs typeface="Courier New" panose="02070309020205020404" pitchFamily="49" charset="0"/>
              </a:rPr>
              <a:t>	</a:t>
            </a:r>
            <a:r>
              <a:rPr lang="hr-HR" altLang="en-US" sz="2000" dirty="0" smtClean="0">
                <a:solidFill>
                  <a:srgbClr val="8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endParaRPr kumimoji="0" lang="hr-HR"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808080"/>
                </a:solidFill>
                <a:latin typeface="Courier New" panose="02070309020205020404" pitchFamily="49" charset="0"/>
                <a:cs typeface="Courier New" panose="02070309020205020404" pitchFamily="49" charset="0"/>
              </a:rPr>
              <a:t>	</a:t>
            </a:r>
            <a:r>
              <a:rPr lang="hr-HR" altLang="en-US" sz="2000" dirty="0" smtClean="0">
                <a:solidFill>
                  <a:srgbClr val="8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button1.Content = "Hello World"; </a:t>
            </a:r>
            <a:endParaRPr kumimoji="0" lang="hr-HR"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808080"/>
                </a:solidFill>
                <a:latin typeface="Courier New" panose="02070309020205020404" pitchFamily="49" charset="0"/>
                <a:cs typeface="Courier New" panose="02070309020205020404" pitchFamily="49" charset="0"/>
              </a:rPr>
              <a:t>	</a:t>
            </a:r>
            <a:r>
              <a:rPr lang="hr-HR" altLang="en-US" sz="2000" dirty="0" smtClean="0">
                <a:solidFill>
                  <a:srgbClr val="8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endParaRPr kumimoji="0" lang="hr-HR"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8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]]&gt;&lt;/</a:t>
            </a:r>
            <a:r>
              <a:rPr kumimoji="0" lang="en-US" altLang="en-US" sz="2000" b="0" i="0" u="none" strike="noStrike" cap="none" normalizeH="0" baseline="0" dirty="0" err="1" smtClean="0">
                <a:ln>
                  <a:noFill/>
                </a:ln>
                <a:solidFill>
                  <a:srgbClr val="A31515"/>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31515"/>
                </a:solidFill>
                <a:effectLst/>
                <a:latin typeface="Courier New" panose="02070309020205020404" pitchFamily="49" charset="0"/>
                <a:cs typeface="Courier New" panose="02070309020205020404" pitchFamily="49" charset="0"/>
              </a:rPr>
              <a:t>Code</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endParaRPr lang="hr-HR" altLang="en-US"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Page</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1228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Inline Code</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904459"/>
            <a:ext cx="10515600" cy="3791742"/>
          </a:xfrm>
        </p:spPr>
        <p:txBody>
          <a:bodyPr>
            <a:noAutofit/>
          </a:bodyPr>
          <a:lstStyle/>
          <a:p>
            <a:pPr marL="0" indent="0">
              <a:lnSpc>
                <a:spcPct val="200000"/>
              </a:lnSpc>
              <a:buNone/>
            </a:pPr>
            <a:r>
              <a:rPr lang="en-US" dirty="0">
                <a:latin typeface="Segoe UI Light" panose="020B0502040204020203" pitchFamily="34" charset="0"/>
                <a:cs typeface="Segoe UI Light" panose="020B0502040204020203" pitchFamily="34" charset="0"/>
                <a:hlinkClick r:id="rId4"/>
              </a:rPr>
              <a:t>x:Code</a:t>
            </a:r>
            <a:r>
              <a:rPr lang="en-US" dirty="0">
                <a:latin typeface="Segoe UI Light" panose="020B0502040204020203" pitchFamily="34" charset="0"/>
                <a:cs typeface="Segoe UI Light" panose="020B0502040204020203" pitchFamily="34" charset="0"/>
              </a:rPr>
              <a:t> is a directive element defined in </a:t>
            </a:r>
            <a:r>
              <a:rPr lang="en-US" dirty="0" smtClean="0">
                <a:latin typeface="Segoe UI Light" panose="020B0502040204020203" pitchFamily="34" charset="0"/>
                <a:cs typeface="Segoe UI Light" panose="020B0502040204020203" pitchFamily="34" charset="0"/>
              </a:rPr>
              <a:t>XAML</a:t>
            </a:r>
            <a:endParaRPr lang="hr-HR" dirty="0" smtClean="0">
              <a:latin typeface="Segoe UI Light" panose="020B0502040204020203" pitchFamily="34" charset="0"/>
              <a:cs typeface="Segoe UI Light" panose="020B0502040204020203" pitchFamily="34" charset="0"/>
            </a:endParaRPr>
          </a:p>
          <a:p>
            <a:pPr marL="0" indent="0">
              <a:lnSpc>
                <a:spcPct val="150000"/>
              </a:lnSpc>
              <a:buNone/>
            </a:pPr>
            <a:r>
              <a:rPr lang="en-US" dirty="0" smtClean="0">
                <a:latin typeface="Segoe UI Light" panose="020B0502040204020203" pitchFamily="34" charset="0"/>
                <a:cs typeface="Segoe UI Light" panose="020B0502040204020203" pitchFamily="34" charset="0"/>
              </a:rPr>
              <a:t>The </a:t>
            </a:r>
            <a:r>
              <a:rPr lang="en-US" dirty="0">
                <a:latin typeface="Segoe UI Light" panose="020B0502040204020203" pitchFamily="34" charset="0"/>
                <a:cs typeface="Segoe UI Light" panose="020B0502040204020203" pitchFamily="34" charset="0"/>
              </a:rPr>
              <a:t>code that is defined inline can interact with the XAML on the same </a:t>
            </a:r>
            <a:r>
              <a:rPr lang="en-US" dirty="0" smtClean="0">
                <a:latin typeface="Segoe UI Light" panose="020B0502040204020203" pitchFamily="34" charset="0"/>
                <a:cs typeface="Segoe UI Light" panose="020B0502040204020203" pitchFamily="34" charset="0"/>
              </a:rPr>
              <a:t>page</a:t>
            </a:r>
            <a:endParaRPr lang="hr-HR" dirty="0" smtClean="0">
              <a:latin typeface="Segoe UI Light" panose="020B0502040204020203" pitchFamily="34" charset="0"/>
              <a:cs typeface="Segoe UI Light" panose="020B0502040204020203" pitchFamily="34" charset="0"/>
            </a:endParaRPr>
          </a:p>
          <a:p>
            <a:pPr marL="0" indent="0">
              <a:lnSpc>
                <a:spcPct val="150000"/>
              </a:lnSpc>
              <a:buNone/>
            </a:pPr>
            <a:r>
              <a:rPr lang="en-US" dirty="0">
                <a:latin typeface="Segoe UI Light" panose="020B0502040204020203" pitchFamily="34" charset="0"/>
                <a:cs typeface="Segoe UI Light" panose="020B0502040204020203" pitchFamily="34" charset="0"/>
              </a:rPr>
              <a:t>You should consider avoiding or limiting the use of inline code</a:t>
            </a:r>
          </a:p>
        </p:txBody>
      </p:sp>
    </p:spTree>
    <p:extLst>
      <p:ext uri="{BB962C8B-B14F-4D97-AF65-F5344CB8AC3E}">
        <p14:creationId xmlns:p14="http://schemas.microsoft.com/office/powerpoint/2010/main" val="350964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349" y="2766219"/>
            <a:ext cx="3229303" cy="1325563"/>
          </a:xfrm>
        </p:spPr>
        <p:txBody>
          <a:bodyPr>
            <a:normAutofit/>
          </a:bodyPr>
          <a:lstStyle/>
          <a:p>
            <a:pPr algn="ctr"/>
            <a:r>
              <a:rPr lang="hr-HR" sz="7200" dirty="0" smtClean="0">
                <a:latin typeface="Segoe UI Light" panose="020B0502040204020203" pitchFamily="34" charset="0"/>
                <a:cs typeface="Segoe UI Light" panose="020B0502040204020203" pitchFamily="34" charset="0"/>
              </a:rPr>
              <a:t>DEMO</a:t>
            </a:r>
            <a:endParaRPr lang="en-US" sz="7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3543329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A2BD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0483" y="2644351"/>
            <a:ext cx="8849710" cy="1569298"/>
          </a:xfrm>
        </p:spPr>
        <p:txBody>
          <a:bodyPr>
            <a:noAutofit/>
          </a:bodyPr>
          <a:lstStyle/>
          <a:p>
            <a:pPr algn="ctr"/>
            <a:r>
              <a:rPr lang="hr-HR" sz="8000" dirty="0">
                <a:solidFill>
                  <a:schemeClr val="bg1"/>
                </a:solidFill>
                <a:latin typeface="Segoe UI Light" panose="020B0502040204020203" pitchFamily="34" charset="0"/>
                <a:cs typeface="Segoe UI Light" panose="020B0502040204020203" pitchFamily="34" charset="0"/>
              </a:rPr>
              <a:t>XAML Namespaces</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0874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What is a XAML Namespace?</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904459"/>
            <a:ext cx="10515600" cy="3791742"/>
          </a:xfrm>
        </p:spPr>
        <p:txBody>
          <a:bodyPr>
            <a:noAutofit/>
          </a:bodyPr>
          <a:lstStyle/>
          <a:p>
            <a:pPr marL="0" indent="0">
              <a:lnSpc>
                <a:spcPct val="200000"/>
              </a:lnSpc>
              <a:buNone/>
            </a:pPr>
            <a:r>
              <a:rPr lang="en-US" dirty="0">
                <a:latin typeface="Segoe UI Light" panose="020B0502040204020203" pitchFamily="34" charset="0"/>
                <a:cs typeface="Segoe UI Light" panose="020B0502040204020203" pitchFamily="34" charset="0"/>
              </a:rPr>
              <a:t>A XAML namespace is an extension of the concept of an XML </a:t>
            </a:r>
            <a:r>
              <a:rPr lang="en-US" dirty="0" smtClean="0">
                <a:latin typeface="Segoe UI Light" panose="020B0502040204020203" pitchFamily="34" charset="0"/>
                <a:cs typeface="Segoe UI Light" panose="020B0502040204020203" pitchFamily="34" charset="0"/>
              </a:rPr>
              <a:t>namespace</a:t>
            </a:r>
            <a:r>
              <a:rPr lang="hr-HR" dirty="0" smtClean="0">
                <a:latin typeface="Segoe UI Light" panose="020B0502040204020203" pitchFamily="34" charset="0"/>
                <a:cs typeface="Segoe UI Light" panose="020B0502040204020203" pitchFamily="34" charset="0"/>
              </a:rPr>
              <a:t>.</a:t>
            </a:r>
          </a:p>
          <a:p>
            <a:pPr marL="0" indent="0">
              <a:lnSpc>
                <a:spcPct val="200000"/>
              </a:lnSpc>
              <a:buNone/>
            </a:pPr>
            <a:r>
              <a:rPr lang="hr-HR" dirty="0" smtClean="0">
                <a:latin typeface="Segoe UI Light" panose="020B0502040204020203" pitchFamily="34" charset="0"/>
                <a:cs typeface="Segoe UI Light" panose="020B0502040204020203" pitchFamily="34" charset="0"/>
              </a:rPr>
              <a:t>It rely on the XML namespace syntax, the convention of using URI and so on.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9439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XAML Namespace Declaration</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3" name="Rectangle 2"/>
          <p:cNvSpPr/>
          <p:nvPr/>
        </p:nvSpPr>
        <p:spPr>
          <a:xfrm>
            <a:off x="838199" y="4107859"/>
            <a:ext cx="9740463" cy="400110"/>
          </a:xfrm>
          <a:prstGeom prst="rect">
            <a:avLst/>
          </a:prstGeom>
        </p:spPr>
        <p:txBody>
          <a:bodyPr wrap="square">
            <a:spAutoFit/>
          </a:bodyPr>
          <a:lstStyle/>
          <a:p>
            <a:r>
              <a:rPr lang="en-US" sz="2000" dirty="0" err="1">
                <a:solidFill>
                  <a:srgbClr val="006400"/>
                </a:solidFill>
                <a:latin typeface="Consolas" panose="020B0609020204030204" pitchFamily="49" charset="0"/>
              </a:rPr>
              <a:t>xmlns</a:t>
            </a:r>
            <a:r>
              <a:rPr lang="en-US" sz="2000" dirty="0">
                <a:solidFill>
                  <a:srgbClr val="006400"/>
                </a:solidFill>
                <a:latin typeface="Consolas" panose="020B0609020204030204" pitchFamily="49" charset="0"/>
              </a:rPr>
              <a:t>="http://schemas.microsoft.com/</a:t>
            </a:r>
            <a:r>
              <a:rPr lang="en-US" sz="2000" dirty="0" err="1">
                <a:solidFill>
                  <a:srgbClr val="006400"/>
                </a:solidFill>
                <a:latin typeface="Consolas" panose="020B0609020204030204" pitchFamily="49" charset="0"/>
              </a:rPr>
              <a:t>winfx</a:t>
            </a:r>
            <a:r>
              <a:rPr lang="en-US" sz="2000" dirty="0">
                <a:solidFill>
                  <a:srgbClr val="006400"/>
                </a:solidFill>
                <a:latin typeface="Consolas" panose="020B0609020204030204" pitchFamily="49" charset="0"/>
              </a:rPr>
              <a:t>/2006/</a:t>
            </a:r>
            <a:r>
              <a:rPr lang="en-US" sz="2000" dirty="0" err="1">
                <a:solidFill>
                  <a:srgbClr val="006400"/>
                </a:solidFill>
                <a:latin typeface="Consolas" panose="020B0609020204030204" pitchFamily="49" charset="0"/>
              </a:rPr>
              <a:t>xaml</a:t>
            </a:r>
            <a:r>
              <a:rPr lang="en-US" sz="2000" dirty="0">
                <a:solidFill>
                  <a:srgbClr val="006400"/>
                </a:solidFill>
                <a:latin typeface="Consolas" panose="020B0609020204030204" pitchFamily="49" charset="0"/>
              </a:rPr>
              <a:t>/presentation"</a:t>
            </a:r>
            <a:endParaRPr lang="en-US" sz="2000" dirty="0"/>
          </a:p>
        </p:txBody>
      </p:sp>
      <p:sp>
        <p:nvSpPr>
          <p:cNvPr id="6" name="Rectangle 5"/>
          <p:cNvSpPr/>
          <p:nvPr/>
        </p:nvSpPr>
        <p:spPr>
          <a:xfrm>
            <a:off x="838198" y="4847868"/>
            <a:ext cx="8447691" cy="400110"/>
          </a:xfrm>
          <a:prstGeom prst="rect">
            <a:avLst/>
          </a:prstGeom>
        </p:spPr>
        <p:txBody>
          <a:bodyPr wrap="square">
            <a:spAutoFit/>
          </a:bodyPr>
          <a:lstStyle/>
          <a:p>
            <a:r>
              <a:rPr lang="en-US" sz="2000" dirty="0" err="1">
                <a:solidFill>
                  <a:srgbClr val="006400"/>
                </a:solidFill>
                <a:latin typeface="Consolas" panose="020B0609020204030204" pitchFamily="49" charset="0"/>
              </a:rPr>
              <a:t>xmlns:x</a:t>
            </a:r>
            <a:r>
              <a:rPr lang="en-US" sz="2000" dirty="0">
                <a:solidFill>
                  <a:srgbClr val="006400"/>
                </a:solidFill>
                <a:latin typeface="Consolas" panose="020B0609020204030204" pitchFamily="49" charset="0"/>
              </a:rPr>
              <a:t>="http://schemas.microsoft.com/</a:t>
            </a:r>
            <a:r>
              <a:rPr lang="en-US" sz="2000" dirty="0" err="1">
                <a:solidFill>
                  <a:srgbClr val="006400"/>
                </a:solidFill>
                <a:latin typeface="Consolas" panose="020B0609020204030204" pitchFamily="49" charset="0"/>
              </a:rPr>
              <a:t>winfx</a:t>
            </a:r>
            <a:r>
              <a:rPr lang="en-US" sz="2000" dirty="0">
                <a:solidFill>
                  <a:srgbClr val="006400"/>
                </a:solidFill>
                <a:latin typeface="Consolas" panose="020B0609020204030204" pitchFamily="49" charset="0"/>
              </a:rPr>
              <a:t>/2006/</a:t>
            </a:r>
            <a:r>
              <a:rPr lang="en-US" sz="2000" dirty="0" err="1">
                <a:solidFill>
                  <a:srgbClr val="006400"/>
                </a:solidFill>
                <a:latin typeface="Consolas" panose="020B0609020204030204" pitchFamily="49" charset="0"/>
              </a:rPr>
              <a:t>xaml</a:t>
            </a:r>
            <a:r>
              <a:rPr lang="en-US" sz="2000" dirty="0">
                <a:solidFill>
                  <a:srgbClr val="006400"/>
                </a:solidFill>
                <a:latin typeface="Consolas" panose="020B0609020204030204" pitchFamily="49" charset="0"/>
              </a:rPr>
              <a:t>"</a:t>
            </a:r>
            <a:endParaRPr lang="en-US" sz="2000" dirty="0"/>
          </a:p>
        </p:txBody>
      </p:sp>
      <p:sp>
        <p:nvSpPr>
          <p:cNvPr id="8" name="Rectangle 7"/>
          <p:cNvSpPr/>
          <p:nvPr/>
        </p:nvSpPr>
        <p:spPr>
          <a:xfrm>
            <a:off x="838198" y="1778689"/>
            <a:ext cx="10071540" cy="2031325"/>
          </a:xfrm>
          <a:prstGeom prst="rect">
            <a:avLst/>
          </a:prstGeom>
        </p:spPr>
        <p:txBody>
          <a:bodyPr wrap="square">
            <a:spAutoFit/>
          </a:bodyPr>
          <a:lstStyle/>
          <a:p>
            <a:pPr>
              <a:lnSpc>
                <a:spcPct val="150000"/>
              </a:lnSpc>
            </a:pPr>
            <a:r>
              <a:rPr lang="hr-HR" sz="2800" dirty="0" smtClean="0">
                <a:latin typeface="Segoe UI Light" panose="020B0502040204020203" pitchFamily="34" charset="0"/>
                <a:cs typeface="Segoe UI Light" panose="020B0502040204020203" pitchFamily="34" charset="0"/>
              </a:rPr>
              <a:t>Wi</a:t>
            </a:r>
            <a:r>
              <a:rPr lang="en-US" sz="2800" dirty="0" smtClean="0">
                <a:latin typeface="Segoe UI Light" panose="020B0502040204020203" pitchFamily="34" charset="0"/>
                <a:cs typeface="Segoe UI Light" panose="020B0502040204020203" pitchFamily="34" charset="0"/>
              </a:rPr>
              <a:t>thin </a:t>
            </a:r>
            <a:r>
              <a:rPr lang="en-US" sz="2800" dirty="0">
                <a:latin typeface="Segoe UI Light" panose="020B0502040204020203" pitchFamily="34" charset="0"/>
                <a:cs typeface="Segoe UI Light" panose="020B0502040204020203" pitchFamily="34" charset="0"/>
              </a:rPr>
              <a:t>the namespace declarations in the root tag of many XAML files, </a:t>
            </a:r>
            <a:r>
              <a:rPr lang="en-US" sz="2800" dirty="0" smtClean="0">
                <a:latin typeface="Segoe UI Light" panose="020B0502040204020203" pitchFamily="34" charset="0"/>
                <a:cs typeface="Segoe UI Light" panose="020B0502040204020203" pitchFamily="34" charset="0"/>
              </a:rPr>
              <a:t>you will see that there are typically two XML namespace declarations</a:t>
            </a:r>
            <a:r>
              <a:rPr lang="hr-HR" sz="2800" dirty="0" smtClean="0">
                <a:latin typeface="Segoe UI Light" panose="020B0502040204020203" pitchFamily="34" charset="0"/>
                <a:cs typeface="Segoe UI Light" panose="020B0502040204020203" pitchFamily="34" charset="0"/>
              </a:rPr>
              <a: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608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5" name="Content Placeholder 2"/>
          <p:cNvSpPr>
            <a:spLocks noGrp="1"/>
          </p:cNvSpPr>
          <p:nvPr>
            <p:ph idx="1"/>
          </p:nvPr>
        </p:nvSpPr>
        <p:spPr>
          <a:xfrm>
            <a:off x="838200" y="1904459"/>
            <a:ext cx="10515600" cy="1784672"/>
          </a:xfrm>
        </p:spPr>
        <p:txBody>
          <a:bodyPr>
            <a:noAutofit/>
          </a:bodyPr>
          <a:lstStyle/>
          <a:p>
            <a:pPr marL="0" indent="0">
              <a:lnSpc>
                <a:spcPct val="200000"/>
              </a:lnSpc>
              <a:buNone/>
            </a:pPr>
            <a:r>
              <a:rPr lang="en-US" dirty="0" smtClean="0">
                <a:latin typeface="Segoe UI Light" panose="020B0502040204020203" pitchFamily="34" charset="0"/>
                <a:cs typeface="Segoe UI Light" panose="020B0502040204020203" pitchFamily="34" charset="0"/>
              </a:rPr>
              <a:t>The </a:t>
            </a:r>
            <a:r>
              <a:rPr lang="en-US" dirty="0">
                <a:latin typeface="Segoe UI Light" panose="020B0502040204020203" pitchFamily="34" charset="0"/>
                <a:cs typeface="Segoe UI Light" panose="020B0502040204020203" pitchFamily="34" charset="0"/>
              </a:rPr>
              <a:t>XAML namespace defines many commonly-used features that are necessary even for basic WPF </a:t>
            </a:r>
            <a:r>
              <a:rPr lang="en-US" dirty="0" smtClean="0">
                <a:latin typeface="Segoe UI Light" panose="020B0502040204020203" pitchFamily="34" charset="0"/>
                <a:cs typeface="Segoe UI Light" panose="020B0502040204020203" pitchFamily="34" charset="0"/>
              </a:rPr>
              <a:t>applications</a:t>
            </a:r>
            <a:r>
              <a:rPr lang="hr-HR"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6" name="Title 1"/>
          <p:cNvSpPr txBox="1">
            <a:spLocks/>
          </p:cNvSpPr>
          <p:nvPr/>
        </p:nvSpPr>
        <p:spPr>
          <a:xfrm>
            <a:off x="848706" y="3756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smtClean="0">
                <a:latin typeface="Segoe UI Light" panose="020B0502040204020203" pitchFamily="34" charset="0"/>
                <a:cs typeface="Segoe UI Light" panose="020B0502040204020203" pitchFamily="34" charset="0"/>
              </a:rPr>
              <a:t>XAML Namespace Declaration</a:t>
            </a:r>
            <a:endParaRPr lang="en-US" dirty="0">
              <a:latin typeface="Segoe UI Light" panose="020B0502040204020203" pitchFamily="34" charset="0"/>
              <a:cs typeface="Segoe UI Light" panose="020B0502040204020203" pitchFamily="34" charset="0"/>
            </a:endParaRPr>
          </a:p>
        </p:txBody>
      </p:sp>
      <p:sp>
        <p:nvSpPr>
          <p:cNvPr id="7" name="TextBox 6"/>
          <p:cNvSpPr txBox="1"/>
          <p:nvPr/>
        </p:nvSpPr>
        <p:spPr>
          <a:xfrm>
            <a:off x="848706" y="4046334"/>
            <a:ext cx="10118834" cy="646331"/>
          </a:xfrm>
          <a:prstGeom prst="rect">
            <a:avLst/>
          </a:prstGeom>
          <a:noFill/>
        </p:spPr>
        <p:txBody>
          <a:bodyPr wrap="square" rtlCol="0">
            <a:spAutoFit/>
          </a:bodyPr>
          <a:lstStyle/>
          <a:p>
            <a:r>
              <a:rPr lang="hr-HR" sz="2800" dirty="0">
                <a:latin typeface="Segoe UI Light" panose="020B0502040204020203" pitchFamily="34" charset="0"/>
                <a:cs typeface="Segoe UI Light" panose="020B0502040204020203" pitchFamily="34" charset="0"/>
              </a:rPr>
              <a:t>Code – behind   to XAML file through a partial class</a:t>
            </a:r>
            <a:r>
              <a:rPr lang="hr-HR" sz="3600" dirty="0">
                <a:latin typeface="Segoe UI Light" panose="020B0502040204020203" pitchFamily="34" charset="0"/>
                <a:cs typeface="Segoe UI Light" panose="020B0502040204020203" pitchFamily="34" charset="0"/>
              </a:rPr>
              <a:t> </a:t>
            </a:r>
            <a:r>
              <a:rPr lang="hr-HR" sz="3600" dirty="0" smtClean="0">
                <a:latin typeface="Segoe UI Light" panose="020B0502040204020203" pitchFamily="34" charset="0"/>
                <a:cs typeface="Segoe UI Light" panose="020B0502040204020203" pitchFamily="34" charset="0"/>
              </a:rPr>
              <a:t> </a:t>
            </a:r>
            <a:r>
              <a:rPr lang="hr-HR" sz="3200" b="1" dirty="0" smtClean="0"/>
              <a:t>x:Class </a:t>
            </a:r>
            <a:endParaRPr lang="en-US" sz="2400" b="1" dirty="0"/>
          </a:p>
        </p:txBody>
      </p:sp>
      <p:sp>
        <p:nvSpPr>
          <p:cNvPr id="8" name="TextBox 7"/>
          <p:cNvSpPr txBox="1"/>
          <p:nvPr/>
        </p:nvSpPr>
        <p:spPr>
          <a:xfrm>
            <a:off x="838200" y="4834277"/>
            <a:ext cx="6429703" cy="646331"/>
          </a:xfrm>
          <a:prstGeom prst="rect">
            <a:avLst/>
          </a:prstGeom>
          <a:noFill/>
        </p:spPr>
        <p:txBody>
          <a:bodyPr wrap="square" rtlCol="0">
            <a:spAutoFit/>
          </a:bodyPr>
          <a:lstStyle/>
          <a:p>
            <a:r>
              <a:rPr lang="hr-HR" sz="2800" dirty="0" smtClean="0">
                <a:latin typeface="Segoe UI Light" panose="020B0502040204020203" pitchFamily="34" charset="0"/>
                <a:cs typeface="Segoe UI Light" panose="020B0502040204020203" pitchFamily="34" charset="0"/>
              </a:rPr>
              <a:t>Keyed resource of an element</a:t>
            </a:r>
            <a:r>
              <a:rPr lang="hr-HR" sz="3600" dirty="0" smtClean="0">
                <a:latin typeface="Segoe UI Light" panose="020B0502040204020203" pitchFamily="34" charset="0"/>
                <a:cs typeface="Segoe UI Light" panose="020B0502040204020203" pitchFamily="34" charset="0"/>
              </a:rPr>
              <a:t>  </a:t>
            </a:r>
            <a:r>
              <a:rPr lang="hr-HR" sz="3200" b="1" dirty="0" smtClean="0"/>
              <a:t>x:Key </a:t>
            </a:r>
            <a:endParaRPr lang="en-US" sz="2400" b="1" dirty="0"/>
          </a:p>
        </p:txBody>
      </p:sp>
    </p:spTree>
    <p:extLst>
      <p:ext uri="{BB962C8B-B14F-4D97-AF65-F5344CB8AC3E}">
        <p14:creationId xmlns:p14="http://schemas.microsoft.com/office/powerpoint/2010/main" val="198805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About XAML</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eXtensible Application Markup Language</a:t>
            </a:r>
          </a:p>
          <a:p>
            <a:pPr marL="0" indent="0">
              <a:lnSpc>
                <a:spcPct val="150000"/>
              </a:lnSpc>
              <a:buNone/>
            </a:pPr>
            <a:r>
              <a:rPr lang="hr-HR" dirty="0" smtClean="0">
                <a:latin typeface="Segoe UI Light" panose="020B0502040204020203" pitchFamily="34" charset="0"/>
                <a:cs typeface="Segoe UI Light" panose="020B0502040204020203" pitchFamily="34" charset="0"/>
              </a:rPr>
              <a:t>Declarative XML-based language</a:t>
            </a:r>
          </a:p>
          <a:p>
            <a:pPr marL="0" indent="0">
              <a:lnSpc>
                <a:spcPct val="150000"/>
              </a:lnSpc>
              <a:buNone/>
            </a:pPr>
            <a:r>
              <a:rPr lang="hr-HR" dirty="0" smtClean="0">
                <a:latin typeface="Segoe UI Light" panose="020B0502040204020203" pitchFamily="34" charset="0"/>
                <a:cs typeface="Segoe UI Light" panose="020B0502040204020203" pitchFamily="34" charset="0"/>
              </a:rPr>
              <a:t>Used for initializing structured values and objects</a:t>
            </a:r>
          </a:p>
          <a:p>
            <a:pPr marL="0" indent="0">
              <a:lnSpc>
                <a:spcPct val="150000"/>
              </a:lnSpc>
              <a:buNone/>
            </a:pPr>
            <a:r>
              <a:rPr lang="hr-HR" dirty="0" smtClean="0">
                <a:latin typeface="Segoe UI Light" panose="020B0502040204020203" pitchFamily="34" charset="0"/>
                <a:cs typeface="Segoe UI Light" panose="020B0502040204020203" pitchFamily="34" charset="0"/>
              </a:rPr>
              <a:t>XAML defines UI elements, data binding, eventing, etc.</a:t>
            </a: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61341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Mapping to Custom Classes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778689"/>
            <a:ext cx="10071540" cy="1384995"/>
          </a:xfrm>
          <a:prstGeom prst="rect">
            <a:avLst/>
          </a:prstGeom>
        </p:spPr>
        <p:txBody>
          <a:bodyPr wrap="square">
            <a:spAutoFit/>
          </a:bodyPr>
          <a:lstStyle/>
          <a:p>
            <a:pPr>
              <a:lnSpc>
                <a:spcPct val="150000"/>
              </a:lnSpc>
            </a:pPr>
            <a:r>
              <a:rPr lang="en-US" sz="2800" dirty="0">
                <a:latin typeface="Segoe UI Light" panose="020B0502040204020203" pitchFamily="34" charset="0"/>
                <a:cs typeface="Segoe UI Light" panose="020B0502040204020203" pitchFamily="34" charset="0"/>
              </a:rPr>
              <a:t>You can map XML namespaces to assemblies using a series of tokens within an </a:t>
            </a:r>
            <a:r>
              <a:rPr lang="en-US" sz="2800" dirty="0" err="1">
                <a:latin typeface="Segoe UI Light" panose="020B0502040204020203" pitchFamily="34" charset="0"/>
                <a:cs typeface="Segoe UI Light" panose="020B0502040204020203" pitchFamily="34" charset="0"/>
              </a:rPr>
              <a:t>xmlns</a:t>
            </a:r>
            <a:r>
              <a:rPr lang="en-US" sz="2800" dirty="0">
                <a:latin typeface="Segoe UI Light" panose="020B0502040204020203" pitchFamily="34" charset="0"/>
                <a:cs typeface="Segoe UI Light" panose="020B0502040204020203" pitchFamily="34" charset="0"/>
              </a:rPr>
              <a:t> prefix declaration</a:t>
            </a:r>
            <a:r>
              <a:rPr lang="hr-HR" sz="2800" dirty="0" smtClean="0">
                <a:latin typeface="Segoe UI Light" panose="020B0502040204020203" pitchFamily="34" charset="0"/>
                <a:cs typeface="Segoe UI Light" panose="020B0502040204020203" pitchFamily="34" charset="0"/>
              </a:rPr>
              <a:t>.</a:t>
            </a:r>
            <a:endParaRPr lang="en-US" sz="2800" dirty="0">
              <a:latin typeface="Segoe UI Light" panose="020B0502040204020203" pitchFamily="34" charset="0"/>
              <a:cs typeface="Segoe UI Light" panose="020B0502040204020203" pitchFamily="34" charset="0"/>
            </a:endParaRPr>
          </a:p>
        </p:txBody>
      </p:sp>
      <p:sp>
        <p:nvSpPr>
          <p:cNvPr id="5" name="Rectangle 4"/>
          <p:cNvSpPr/>
          <p:nvPr/>
        </p:nvSpPr>
        <p:spPr>
          <a:xfrm>
            <a:off x="838198" y="3364722"/>
            <a:ext cx="10515602" cy="1951047"/>
          </a:xfrm>
          <a:prstGeom prst="rect">
            <a:avLst/>
          </a:prstGeom>
        </p:spPr>
        <p:txBody>
          <a:bodyPr wrap="square">
            <a:spAutoFit/>
          </a:bodyPr>
          <a:lstStyle/>
          <a:p>
            <a:pPr>
              <a:lnSpc>
                <a:spcPct val="150000"/>
              </a:lnSpc>
            </a:pPr>
            <a:r>
              <a:rPr lang="en-US" sz="2800" dirty="0" smtClean="0">
                <a:latin typeface="Segoe UI Light" panose="020B0502040204020203" pitchFamily="34" charset="0"/>
                <a:cs typeface="Segoe UI Light" panose="020B0502040204020203" pitchFamily="34" charset="0"/>
              </a:rPr>
              <a:t>The </a:t>
            </a:r>
            <a:r>
              <a:rPr lang="en-US" sz="2800" dirty="0">
                <a:latin typeface="Segoe UI Light" panose="020B0502040204020203" pitchFamily="34" charset="0"/>
                <a:cs typeface="Segoe UI Light" panose="020B0502040204020203" pitchFamily="34" charset="0"/>
              </a:rPr>
              <a:t>CLR namespace declared within the assembly that contains the public types to expose as elements</a:t>
            </a:r>
            <a:r>
              <a:rPr lang="en-US" sz="2800" dirty="0" smtClean="0">
                <a:latin typeface="Segoe UI Light" panose="020B0502040204020203" pitchFamily="34" charset="0"/>
                <a:cs typeface="Segoe UI Light" panose="020B0502040204020203" pitchFamily="34" charset="0"/>
              </a:rPr>
              <a:t>.</a:t>
            </a:r>
            <a:endParaRPr lang="hr-HR" sz="2800" dirty="0" smtClean="0">
              <a:latin typeface="Segoe UI Light" panose="020B0502040204020203" pitchFamily="34" charset="0"/>
              <a:cs typeface="Segoe UI Light" panose="020B0502040204020203" pitchFamily="34" charset="0"/>
            </a:endParaRPr>
          </a:p>
          <a:p>
            <a:pPr>
              <a:lnSpc>
                <a:spcPct val="150000"/>
              </a:lnSpc>
            </a:pPr>
            <a:r>
              <a:rPr lang="en-US" sz="2800" b="1" dirty="0" err="1">
                <a:solidFill>
                  <a:srgbClr val="2A2A2A"/>
                </a:solidFill>
                <a:latin typeface="Segoe UI" panose="020B0502040204020203" pitchFamily="34" charset="0"/>
              </a:rPr>
              <a:t>clr</a:t>
            </a:r>
            <a:r>
              <a:rPr lang="en-US" sz="2800" b="1" dirty="0">
                <a:solidFill>
                  <a:srgbClr val="2A2A2A"/>
                </a:solidFill>
                <a:latin typeface="Segoe UI" panose="020B0502040204020203" pitchFamily="34" charset="0"/>
              </a:rPr>
              <a:t>-namespace:</a:t>
            </a:r>
            <a:r>
              <a:rPr lang="en-US" sz="2800" dirty="0">
                <a:solidFill>
                  <a:srgbClr val="2A2A2A"/>
                </a:solidFill>
                <a:latin typeface="Segoe UI" panose="020B0502040204020203" pitchFamily="34" charset="0"/>
              </a:rPr>
              <a:t> </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19568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Mapping to Custom Classes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3" name="Rectangle 1"/>
          <p:cNvSpPr>
            <a:spLocks noChangeArrowheads="1"/>
          </p:cNvSpPr>
          <p:nvPr/>
        </p:nvSpPr>
        <p:spPr bwMode="auto">
          <a:xfrm>
            <a:off x="838201" y="3144272"/>
            <a:ext cx="100409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r-HR"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r-HR" altLang="en-US" sz="2000" dirty="0">
                <a:solidFill>
                  <a:srgbClr val="FF0000"/>
                </a:solidFill>
                <a:latin typeface="Consolas" panose="020B0609020204030204" pitchFamily="49" charset="0"/>
                <a:cs typeface="Consolas" panose="020B0609020204030204" pitchFamily="49" charset="0"/>
              </a:rPr>
              <a:t> </a:t>
            </a:r>
            <a:r>
              <a:rPr lang="hr-HR" altLang="en-US" sz="2000" dirty="0" smtClean="0">
                <a:solidFill>
                  <a:srgbClr val="FF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xmlns:custom</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clr-namespace:SDKSample;assembly</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SDKSampleLibrary</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hr-HR"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hr-HR" altLang="en-US" sz="2000" dirty="0" smtClean="0">
                <a:solidFill>
                  <a:srgbClr val="0000FF"/>
                </a:solidFill>
                <a:latin typeface="Consolas" panose="020B0609020204030204" pitchFamily="49" charset="0"/>
                <a:cs typeface="Consolas" panose="020B0609020204030204" pitchFamily="49" charset="0"/>
              </a:rPr>
              <a:t>&lt;/</a:t>
            </a:r>
            <a:r>
              <a:rPr lang="hr-HR" altLang="en-US" sz="2000" dirty="0">
                <a:solidFill>
                  <a:srgbClr val="A31515"/>
                </a:solidFill>
                <a:latin typeface="Consolas" panose="020B0609020204030204" pitchFamily="49" charset="0"/>
                <a:cs typeface="Consolas" panose="020B0609020204030204" pitchFamily="49" charset="0"/>
              </a:rPr>
              <a:t>Page</a:t>
            </a:r>
            <a:r>
              <a:rPr lang="hr-HR" altLang="en-US" sz="2000" dirty="0" smtClean="0">
                <a:solidFill>
                  <a:srgbClr val="0000FF"/>
                </a:solidFill>
                <a:latin typeface="Consolas" panose="020B0609020204030204" pitchFamily="49" charset="0"/>
                <a:cs typeface="Consolas" panose="020B0609020204030204" pitchFamily="49" charset="0"/>
              </a:rPr>
              <a:t>&gt;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38200" y="3144272"/>
            <a:ext cx="57002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Page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x:Class</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WPFApplication1.MainPage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822434" y="2225761"/>
            <a:ext cx="2709041" cy="523220"/>
          </a:xfrm>
          <a:prstGeom prst="rect">
            <a:avLst/>
          </a:prstGeom>
          <a:noFill/>
        </p:spPr>
        <p:txBody>
          <a:bodyPr wrap="square" rtlCol="0">
            <a:spAutoFit/>
          </a:bodyPr>
          <a:lstStyle/>
          <a:p>
            <a:r>
              <a:rPr lang="hr-HR" sz="2800" dirty="0">
                <a:latin typeface="Segoe UI Light" panose="020B0502040204020203" pitchFamily="34" charset="0"/>
                <a:cs typeface="Segoe UI Light" panose="020B0502040204020203" pitchFamily="34" charset="0"/>
              </a:rPr>
              <a:t>Example: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2260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A2BD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0483" y="2644351"/>
            <a:ext cx="8849710" cy="1569298"/>
          </a:xfrm>
        </p:spPr>
        <p:txBody>
          <a:bodyPr>
            <a:noAutofit/>
          </a:bodyPr>
          <a:lstStyle/>
          <a:p>
            <a:pPr algn="ctr"/>
            <a:r>
              <a:rPr lang="hr-HR" sz="8000" dirty="0" smtClean="0">
                <a:solidFill>
                  <a:schemeClr val="bg1"/>
                </a:solidFill>
                <a:latin typeface="Segoe UI Light" panose="020B0502040204020203" pitchFamily="34" charset="0"/>
                <a:cs typeface="Segoe UI Light" panose="020B0502040204020203" pitchFamily="34" charset="0"/>
              </a:rPr>
              <a:t>Data binding</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308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Data binding</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778689"/>
            <a:ext cx="10071540" cy="1315296"/>
          </a:xfrm>
          <a:prstGeom prst="rect">
            <a:avLst/>
          </a:prstGeom>
        </p:spPr>
        <p:txBody>
          <a:bodyPr wrap="square">
            <a:spAutoFit/>
          </a:bodyPr>
          <a:lstStyle/>
          <a:p>
            <a:pPr>
              <a:lnSpc>
                <a:spcPct val="150000"/>
              </a:lnSpc>
            </a:pPr>
            <a:r>
              <a:rPr lang="en-US" sz="2800" dirty="0">
                <a:latin typeface="Segoe UI Light" panose="020B0502040204020203" pitchFamily="34" charset="0"/>
                <a:cs typeface="Segoe UI Light" panose="020B0502040204020203" pitchFamily="34" charset="0"/>
              </a:rPr>
              <a:t>Data binding provides a simple way for Windows Runtime apps using C++, C#, or Visual Basic to display and interact with </a:t>
            </a:r>
            <a:r>
              <a:rPr lang="en-US" sz="2800" dirty="0" smtClean="0">
                <a:latin typeface="Segoe UI Light" panose="020B0502040204020203" pitchFamily="34" charset="0"/>
                <a:cs typeface="Segoe UI Light" panose="020B0502040204020203" pitchFamily="34" charset="0"/>
              </a:rPr>
              <a:t>data</a:t>
            </a:r>
            <a:r>
              <a:rPr lang="hr-HR" sz="2800" dirty="0" smtClean="0">
                <a:latin typeface="Segoe UI Light" panose="020B0502040204020203" pitchFamily="34" charset="0"/>
                <a:cs typeface="Segoe UI Light" panose="020B0502040204020203" pitchFamily="34" charset="0"/>
              </a:rPr>
              <a:t>.</a:t>
            </a:r>
            <a:endParaRPr lang="en-US" sz="2800" dirty="0">
              <a:latin typeface="Segoe UI Light" panose="020B0502040204020203" pitchFamily="34" charset="0"/>
              <a:cs typeface="Segoe UI Light" panose="020B0502040204020203" pitchFamily="34" charset="0"/>
            </a:endParaRPr>
          </a:p>
        </p:txBody>
      </p:sp>
      <p:sp>
        <p:nvSpPr>
          <p:cNvPr id="5" name="Rectangle 4"/>
          <p:cNvSpPr/>
          <p:nvPr/>
        </p:nvSpPr>
        <p:spPr>
          <a:xfrm>
            <a:off x="838199" y="3459314"/>
            <a:ext cx="9929649" cy="658385"/>
          </a:xfrm>
          <a:prstGeom prst="rect">
            <a:avLst/>
          </a:prstGeom>
        </p:spPr>
        <p:txBody>
          <a:bodyPr wrap="square">
            <a:spAutoFit/>
          </a:bodyPr>
          <a:lstStyle/>
          <a:p>
            <a:pPr>
              <a:lnSpc>
                <a:spcPct val="150000"/>
              </a:lnSpc>
            </a:pPr>
            <a:r>
              <a:rPr lang="en-US" sz="2800" dirty="0">
                <a:latin typeface="Segoe UI Light" panose="020B0502040204020203" pitchFamily="34" charset="0"/>
                <a:cs typeface="Segoe UI Light" panose="020B0502040204020203" pitchFamily="34" charset="0"/>
              </a:rPr>
              <a:t>A data binding consists of a target and a </a:t>
            </a:r>
            <a:r>
              <a:rPr lang="en-US" sz="2800" dirty="0" smtClean="0">
                <a:latin typeface="Segoe UI Light" panose="020B0502040204020203" pitchFamily="34" charset="0"/>
                <a:cs typeface="Segoe UI Light" panose="020B0502040204020203" pitchFamily="34" charset="0"/>
              </a:rPr>
              <a:t>source</a:t>
            </a:r>
            <a:r>
              <a:rPr lang="hr-HR" sz="2800" dirty="0" smtClean="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0070380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Data binding</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778689"/>
            <a:ext cx="10071540" cy="1951047"/>
          </a:xfrm>
          <a:prstGeom prst="rect">
            <a:avLst/>
          </a:prstGeom>
        </p:spPr>
        <p:txBody>
          <a:bodyPr wrap="square">
            <a:spAutoFit/>
          </a:bodyPr>
          <a:lstStyle/>
          <a:p>
            <a:pPr>
              <a:lnSpc>
                <a:spcPct val="150000"/>
              </a:lnSpc>
            </a:pPr>
            <a:r>
              <a:rPr lang="en-US" sz="2800" dirty="0">
                <a:latin typeface="Segoe UI Light" panose="020B0502040204020203" pitchFamily="34" charset="0"/>
                <a:cs typeface="Segoe UI Light" panose="020B0502040204020203" pitchFamily="34" charset="0"/>
              </a:rPr>
              <a:t>When a binding is established and the data changes, the UI elements that are bound to the data can display changes automatically</a:t>
            </a:r>
            <a:r>
              <a:rPr lang="hr-HR" sz="2800" dirty="0">
                <a:latin typeface="Segoe UI Light" panose="020B0502040204020203" pitchFamily="34" charset="0"/>
                <a:cs typeface="Segoe UI Light" panose="020B0502040204020203" pitchFamily="34" charset="0"/>
              </a:rPr>
              <a: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66099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Data binding syntax</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778689"/>
            <a:ext cx="10071540" cy="2677656"/>
          </a:xfrm>
          <a:prstGeom prst="rect">
            <a:avLst/>
          </a:prstGeom>
        </p:spPr>
        <p:txBody>
          <a:bodyPr wrap="square">
            <a:spAutoFit/>
          </a:bodyPr>
          <a:lstStyle/>
          <a:p>
            <a:pPr>
              <a:lnSpc>
                <a:spcPct val="150000"/>
              </a:lnSpc>
            </a:pPr>
            <a:r>
              <a:rPr lang="hr-HR" sz="2800" dirty="0" smtClean="0">
                <a:latin typeface="Segoe UI Light" panose="020B0502040204020203" pitchFamily="34" charset="0"/>
                <a:cs typeface="Segoe UI Light" panose="020B0502040204020203" pitchFamily="34" charset="0"/>
              </a:rPr>
              <a:t>The binding is created in XAML by using the {Binding ...}</a:t>
            </a:r>
          </a:p>
          <a:p>
            <a:pPr>
              <a:lnSpc>
                <a:spcPct val="150000"/>
              </a:lnSpc>
            </a:pPr>
            <a:endParaRPr lang="hr-HR" sz="2800" dirty="0">
              <a:latin typeface="Segoe UI Light" panose="020B0502040204020203" pitchFamily="34" charset="0"/>
              <a:cs typeface="Segoe UI Light" panose="020B0502040204020203" pitchFamily="34" charset="0"/>
            </a:endParaRPr>
          </a:p>
          <a:p>
            <a:pPr>
              <a:lnSpc>
                <a:spcPct val="150000"/>
              </a:lnSpc>
            </a:pPr>
            <a:r>
              <a:rPr lang="hr-HR" sz="2800" dirty="0" smtClean="0">
                <a:latin typeface="Segoe UI Light" panose="020B0502040204020203" pitchFamily="34" charset="0"/>
                <a:cs typeface="Segoe UI Light" panose="020B0502040204020203" pitchFamily="34" charset="0"/>
              </a:rPr>
              <a:t>The source is set in code by setting the </a:t>
            </a:r>
            <a:r>
              <a:rPr lang="hr-HR" sz="2800" b="1" dirty="0" smtClean="0">
                <a:latin typeface="Segoe UI Light" panose="020B0502040204020203" pitchFamily="34" charset="0"/>
                <a:cs typeface="Segoe UI Light" panose="020B0502040204020203" pitchFamily="34" charset="0"/>
              </a:rPr>
              <a:t>DataContex</a:t>
            </a:r>
            <a:r>
              <a:rPr lang="hr-HR" sz="2800" dirty="0" smtClean="0">
                <a:latin typeface="Segoe UI Light" panose="020B0502040204020203" pitchFamily="34" charset="0"/>
                <a:cs typeface="Segoe UI Light" panose="020B0502040204020203" pitchFamily="34" charset="0"/>
              </a:rPr>
              <a:t> property for the </a:t>
            </a:r>
            <a:r>
              <a:rPr lang="hr-HR" sz="2800" b="1" dirty="0" smtClean="0">
                <a:latin typeface="Segoe UI Light" panose="020B0502040204020203" pitchFamily="34" charset="0"/>
                <a:cs typeface="Segoe UI Light" panose="020B0502040204020203" pitchFamily="34" charset="0"/>
              </a:rPr>
              <a:t>TextBox</a:t>
            </a:r>
            <a:endParaRPr lang="en-US" sz="28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88079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Data binding</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2289442"/>
            <a:ext cx="8131787" cy="2976234"/>
          </a:xfrm>
          <a:prstGeom prst="rect">
            <a:avLst/>
          </a:prstGeom>
        </p:spPr>
      </p:pic>
    </p:spTree>
    <p:extLst>
      <p:ext uri="{BB962C8B-B14F-4D97-AF65-F5344CB8AC3E}">
        <p14:creationId xmlns:p14="http://schemas.microsoft.com/office/powerpoint/2010/main" val="2650419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Data context</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200" y="1725883"/>
            <a:ext cx="10353356" cy="3970318"/>
          </a:xfrm>
          <a:prstGeom prst="rect">
            <a:avLst/>
          </a:prstGeom>
        </p:spPr>
        <p:txBody>
          <a:bodyPr wrap="square">
            <a:spAutoFit/>
          </a:bodyPr>
          <a:lstStyle/>
          <a:p>
            <a:pPr>
              <a:lnSpc>
                <a:spcPct val="150000"/>
              </a:lnSpc>
            </a:pPr>
            <a:r>
              <a:rPr lang="en-US" sz="2800" dirty="0">
                <a:latin typeface="Segoe UI Light" panose="020B0502040204020203" pitchFamily="34" charset="0"/>
                <a:cs typeface="Segoe UI Light" panose="020B0502040204020203" pitchFamily="34" charset="0"/>
              </a:rPr>
              <a:t>Data context is inherited</a:t>
            </a:r>
            <a:r>
              <a:rPr lang="en-US" sz="2800" dirty="0" smtClean="0">
                <a:latin typeface="Segoe UI Light" panose="020B0502040204020203" pitchFamily="34" charset="0"/>
                <a:cs typeface="Segoe UI Light" panose="020B0502040204020203" pitchFamily="34" charset="0"/>
              </a:rPr>
              <a:t>.</a:t>
            </a:r>
            <a:endParaRPr lang="hr-HR" sz="2800" dirty="0" smtClean="0">
              <a:latin typeface="Segoe UI Light" panose="020B0502040204020203" pitchFamily="34" charset="0"/>
              <a:cs typeface="Segoe UI Light" panose="020B0502040204020203" pitchFamily="34" charset="0"/>
            </a:endParaRPr>
          </a:p>
          <a:p>
            <a:pPr>
              <a:lnSpc>
                <a:spcPct val="150000"/>
              </a:lnSpc>
            </a:pPr>
            <a:endParaRPr lang="hr-HR" sz="2800" dirty="0" smtClean="0">
              <a:latin typeface="Segoe UI Light" panose="020B0502040204020203" pitchFamily="34" charset="0"/>
              <a:cs typeface="Segoe UI Light" panose="020B0502040204020203" pitchFamily="34" charset="0"/>
            </a:endParaRPr>
          </a:p>
          <a:p>
            <a:pPr>
              <a:lnSpc>
                <a:spcPct val="150000"/>
              </a:lnSpc>
            </a:pPr>
            <a:r>
              <a:rPr lang="en-US" sz="2800" dirty="0" smtClean="0">
                <a:latin typeface="Segoe UI Light" panose="020B0502040204020203" pitchFamily="34" charset="0"/>
                <a:cs typeface="Segoe UI Light" panose="020B0502040204020203" pitchFamily="34" charset="0"/>
              </a:rPr>
              <a:t>A </a:t>
            </a:r>
            <a:r>
              <a:rPr lang="en-US" sz="2800" dirty="0">
                <a:latin typeface="Segoe UI Light" panose="020B0502040204020203" pitchFamily="34" charset="0"/>
                <a:cs typeface="Segoe UI Light" panose="020B0502040204020203" pitchFamily="34" charset="0"/>
              </a:rPr>
              <a:t>child element can override this behavior by </a:t>
            </a:r>
            <a:r>
              <a:rPr lang="en-US" sz="2800" dirty="0" smtClean="0">
                <a:latin typeface="Segoe UI Light" panose="020B0502040204020203" pitchFamily="34" charset="0"/>
                <a:cs typeface="Segoe UI Light" panose="020B0502040204020203" pitchFamily="34" charset="0"/>
              </a:rPr>
              <a:t>setting</a:t>
            </a:r>
            <a:r>
              <a:rPr lang="hr-HR" sz="2800" dirty="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rPr>
              <a:t>the</a:t>
            </a:r>
            <a:r>
              <a:rPr lang="hr-HR" sz="2800" dirty="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hlinkClick r:id="rId4"/>
              </a:rPr>
              <a:t>Source</a:t>
            </a:r>
            <a:r>
              <a:rPr lang="hr-HR" sz="2800" dirty="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rPr>
              <a:t>property </a:t>
            </a:r>
            <a:r>
              <a:rPr lang="en-US" sz="2800" dirty="0">
                <a:latin typeface="Segoe UI Light" panose="020B0502040204020203" pitchFamily="34" charset="0"/>
                <a:cs typeface="Segoe UI Light" panose="020B0502040204020203" pitchFamily="34" charset="0"/>
              </a:rPr>
              <a:t>on its binding object, or by setting its </a:t>
            </a:r>
            <a:r>
              <a:rPr lang="en-US" sz="2800" dirty="0" err="1">
                <a:latin typeface="Segoe UI Light" panose="020B0502040204020203" pitchFamily="34" charset="0"/>
                <a:cs typeface="Segoe UI Light" panose="020B0502040204020203" pitchFamily="34" charset="0"/>
                <a:hlinkClick r:id="rId5"/>
              </a:rPr>
              <a:t>DataContext</a:t>
            </a:r>
            <a:r>
              <a:rPr lang="en-US" sz="2800" dirty="0">
                <a:latin typeface="Segoe UI Light" panose="020B0502040204020203" pitchFamily="34" charset="0"/>
                <a:cs typeface="Segoe UI Light" panose="020B0502040204020203" pitchFamily="34" charset="0"/>
              </a:rPr>
              <a:t>. </a:t>
            </a:r>
            <a:endParaRPr lang="hr-HR" sz="2800" dirty="0" smtClean="0">
              <a:latin typeface="Segoe UI Light" panose="020B0502040204020203" pitchFamily="34" charset="0"/>
              <a:cs typeface="Segoe UI Light" panose="020B0502040204020203" pitchFamily="34" charset="0"/>
            </a:endParaRPr>
          </a:p>
          <a:p>
            <a:pPr>
              <a:lnSpc>
                <a:spcPct val="150000"/>
              </a:lnSpc>
            </a:pPr>
            <a:endParaRPr lang="hr-HR" sz="2800" dirty="0" smtClean="0">
              <a:latin typeface="Segoe UI Light" panose="020B0502040204020203" pitchFamily="34" charset="0"/>
              <a:cs typeface="Segoe UI Light" panose="020B0502040204020203" pitchFamily="34" charset="0"/>
            </a:endParaRPr>
          </a:p>
          <a:p>
            <a:pPr>
              <a:lnSpc>
                <a:spcPct val="150000"/>
              </a:lnSpc>
            </a:pPr>
            <a:r>
              <a:rPr lang="hr-HR" sz="2800" dirty="0" smtClean="0">
                <a:latin typeface="Segoe UI Light" panose="020B0502040204020203" pitchFamily="34" charset="0"/>
                <a:cs typeface="Segoe UI Light" panose="020B0502040204020203" pitchFamily="34" charset="0"/>
              </a:rPr>
              <a:t>Useful when we have multiple bindings that use the same source.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2948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hr-HR" dirty="0" smtClean="0">
                <a:latin typeface="Segoe UI Light" panose="020B0502040204020203" pitchFamily="34" charset="0"/>
                <a:cs typeface="Segoe UI Light" panose="020B0502040204020203" pitchFamily="34" charset="0"/>
              </a:rPr>
              <a:t>Other sources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857519"/>
            <a:ext cx="10071540" cy="3970318"/>
          </a:xfrm>
          <a:prstGeom prst="rect">
            <a:avLst/>
          </a:prstGeom>
        </p:spPr>
        <p:txBody>
          <a:bodyPr wrap="square">
            <a:spAutoFit/>
          </a:bodyPr>
          <a:lstStyle/>
          <a:p>
            <a:pPr>
              <a:lnSpc>
                <a:spcPct val="150000"/>
              </a:lnSpc>
            </a:pPr>
            <a:r>
              <a:rPr lang="hr-HR" sz="2800" b="1" dirty="0" smtClean="0">
                <a:latin typeface="Segoe UI Light" panose="020B0502040204020203" pitchFamily="34" charset="0"/>
                <a:cs typeface="Segoe UI Light" panose="020B0502040204020203" pitchFamily="34" charset="0"/>
              </a:rPr>
              <a:t>ElementName</a:t>
            </a:r>
            <a:r>
              <a:rPr lang="hr-HR" sz="2800" dirty="0" smtClean="0">
                <a:latin typeface="Segoe UI Light" panose="020B0502040204020203" pitchFamily="34" charset="0"/>
                <a:cs typeface="Segoe UI Light" panose="020B0502040204020203" pitchFamily="34" charset="0"/>
              </a:rPr>
              <a:t> property – useful when you are binding to other elements in your app (slider + width of button)</a:t>
            </a:r>
          </a:p>
          <a:p>
            <a:pPr>
              <a:lnSpc>
                <a:spcPct val="150000"/>
              </a:lnSpc>
            </a:pPr>
            <a:endParaRPr lang="hr-HR" sz="2800" dirty="0" smtClean="0">
              <a:latin typeface="Segoe UI Light" panose="020B0502040204020203" pitchFamily="34" charset="0"/>
              <a:cs typeface="Segoe UI Light" panose="020B0502040204020203" pitchFamily="34" charset="0"/>
            </a:endParaRPr>
          </a:p>
          <a:p>
            <a:pPr>
              <a:lnSpc>
                <a:spcPct val="150000"/>
              </a:lnSpc>
            </a:pPr>
            <a:r>
              <a:rPr lang="hr-HR" sz="2800" b="1" dirty="0" smtClean="0">
                <a:latin typeface="Segoe UI Light" panose="020B0502040204020203" pitchFamily="34" charset="0"/>
                <a:cs typeface="Segoe UI Light" panose="020B0502040204020203" pitchFamily="34" charset="0"/>
              </a:rPr>
              <a:t>RelativeSource</a:t>
            </a:r>
            <a:r>
              <a:rPr lang="hr-HR" sz="2800" dirty="0" smtClean="0">
                <a:latin typeface="Segoe UI Light" panose="020B0502040204020203" pitchFamily="34" charset="0"/>
                <a:cs typeface="Segoe UI Light" panose="020B0502040204020203" pitchFamily="34" charset="0"/>
              </a:rPr>
              <a:t> property – useful when the binding is specified in a </a:t>
            </a:r>
            <a:r>
              <a:rPr lang="hr-HR" sz="2800" i="1" dirty="0" smtClean="0">
                <a:latin typeface="Segoe UI Light" panose="020B0502040204020203" pitchFamily="34" charset="0"/>
                <a:cs typeface="Segoe UI Light" panose="020B0502040204020203" pitchFamily="34" charset="0"/>
              </a:rPr>
              <a:t>ControlTemplate</a:t>
            </a:r>
          </a:p>
          <a:p>
            <a:pPr>
              <a:lnSpc>
                <a:spcPct val="150000"/>
              </a:lnSpc>
            </a:pPr>
            <a:endParaRPr lang="hr-HR"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2051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hr-HR" dirty="0" smtClean="0">
                <a:latin typeface="Segoe UI Light" panose="020B0502040204020203" pitchFamily="34" charset="0"/>
                <a:cs typeface="Segoe UI Light" panose="020B0502040204020203" pitchFamily="34" charset="0"/>
              </a:rPr>
              <a:t>Other sources</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857519"/>
            <a:ext cx="10071540" cy="1384995"/>
          </a:xfrm>
          <a:prstGeom prst="rect">
            <a:avLst/>
          </a:prstGeom>
        </p:spPr>
        <p:txBody>
          <a:bodyPr wrap="square">
            <a:spAutoFit/>
          </a:bodyPr>
          <a:lstStyle/>
          <a:p>
            <a:pPr>
              <a:lnSpc>
                <a:spcPct val="150000"/>
              </a:lnSpc>
            </a:pPr>
            <a:r>
              <a:rPr lang="hr-HR" sz="2800" b="1" dirty="0" smtClean="0">
                <a:latin typeface="Segoe UI Light" panose="020B0502040204020203" pitchFamily="34" charset="0"/>
                <a:cs typeface="Segoe UI Light" panose="020B0502040204020203" pitchFamily="34" charset="0"/>
              </a:rPr>
              <a:t>Binding.Path</a:t>
            </a:r>
            <a:r>
              <a:rPr lang="hr-HR" sz="2800" dirty="0" smtClean="0">
                <a:latin typeface="Segoe UI Light" panose="020B0502040204020203" pitchFamily="34" charset="0"/>
                <a:cs typeface="Segoe UI Light" panose="020B0502040204020203" pitchFamily="34" charset="0"/>
              </a:rPr>
              <a:t> property – supports a variety of syntax options for binding to nested properties, attached properties.</a:t>
            </a:r>
          </a:p>
        </p:txBody>
      </p:sp>
    </p:spTree>
    <p:extLst>
      <p:ext uri="{BB962C8B-B14F-4D97-AF65-F5344CB8AC3E}">
        <p14:creationId xmlns:p14="http://schemas.microsoft.com/office/powerpoint/2010/main" val="888307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About XAML</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Xaml elements map directly to CLR object instances (Common Language Runtime)</a:t>
            </a:r>
          </a:p>
          <a:p>
            <a:pPr marL="0" indent="0">
              <a:lnSpc>
                <a:spcPct val="150000"/>
              </a:lnSpc>
              <a:buNone/>
            </a:pPr>
            <a:r>
              <a:rPr lang="hr-HR" dirty="0" smtClean="0">
                <a:latin typeface="Segoe UI Light" panose="020B0502040204020203" pitchFamily="34" charset="0"/>
                <a:cs typeface="Segoe UI Light" panose="020B0502040204020203" pitchFamily="34" charset="0"/>
              </a:rPr>
              <a:t>Xaml attributes map to CLR properties and events on objects</a:t>
            </a:r>
          </a:p>
          <a:p>
            <a:pPr marL="0" indent="0">
              <a:lnSpc>
                <a:spcPct val="150000"/>
              </a:lnSpc>
              <a:buNone/>
            </a:pPr>
            <a:r>
              <a:rPr lang="hr-HR" dirty="0" smtClean="0">
                <a:latin typeface="Segoe UI Light" panose="020B0502040204020203" pitchFamily="34" charset="0"/>
                <a:cs typeface="Segoe UI Light" panose="020B0502040204020203" pitchFamily="34" charset="0"/>
              </a:rPr>
              <a:t>Everything that is implemented in XAML can be expressed in C# or VB.NET</a:t>
            </a:r>
          </a:p>
          <a:p>
            <a:pPr marL="0" indent="0">
              <a:lnSpc>
                <a:spcPct val="150000"/>
              </a:lnSpc>
              <a:buNone/>
            </a:pP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2429944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hr-HR" dirty="0" smtClean="0">
                <a:latin typeface="Segoe UI Light" panose="020B0502040204020203" pitchFamily="34" charset="0"/>
                <a:cs typeface="Segoe UI Light" panose="020B0502040204020203" pitchFamily="34" charset="0"/>
              </a:rPr>
              <a:t>Direction of the data flow</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947" y="1533032"/>
            <a:ext cx="8097892" cy="5038688"/>
          </a:xfrm>
          <a:prstGeom prst="rect">
            <a:avLst/>
          </a:prstGeom>
        </p:spPr>
      </p:pic>
    </p:spTree>
    <p:extLst>
      <p:ext uri="{BB962C8B-B14F-4D97-AF65-F5344CB8AC3E}">
        <p14:creationId xmlns:p14="http://schemas.microsoft.com/office/powerpoint/2010/main" val="7522890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hr-HR" dirty="0" smtClean="0">
                <a:latin typeface="Segoe UI Light" panose="020B0502040204020203" pitchFamily="34" charset="0"/>
                <a:cs typeface="Segoe UI Light" panose="020B0502040204020203" pitchFamily="34" charset="0"/>
              </a:rPr>
              <a:t>Change notification</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
        <p:nvSpPr>
          <p:cNvPr id="8" name="Rectangle 7"/>
          <p:cNvSpPr/>
          <p:nvPr/>
        </p:nvSpPr>
        <p:spPr>
          <a:xfrm>
            <a:off x="838198" y="1857519"/>
            <a:ext cx="10071540" cy="2597378"/>
          </a:xfrm>
          <a:prstGeom prst="rect">
            <a:avLst/>
          </a:prstGeom>
        </p:spPr>
        <p:txBody>
          <a:bodyPr wrap="square">
            <a:spAutoFit/>
          </a:bodyPr>
          <a:lstStyle/>
          <a:p>
            <a:pPr>
              <a:lnSpc>
                <a:spcPct val="150000"/>
              </a:lnSpc>
            </a:pPr>
            <a:r>
              <a:rPr lang="en-US" sz="2800" dirty="0" smtClean="0">
                <a:latin typeface="Segoe UI Light" panose="020B0502040204020203" pitchFamily="34" charset="0"/>
                <a:cs typeface="Segoe UI Light" panose="020B0502040204020203" pitchFamily="34" charset="0"/>
              </a:rPr>
              <a:t>For changes to the source object to propagate to the target, the source must implement the</a:t>
            </a:r>
            <a:r>
              <a:rPr lang="hr-HR" sz="2800" dirty="0" smtClean="0">
                <a:latin typeface="Segoe UI Light" panose="020B0502040204020203" pitchFamily="34" charset="0"/>
                <a:cs typeface="Segoe UI Light" panose="020B0502040204020203" pitchFamily="34" charset="0"/>
              </a:rPr>
              <a:t> </a:t>
            </a:r>
            <a:r>
              <a:rPr lang="en-US" sz="2800" b="1" dirty="0" err="1" smtClean="0">
                <a:latin typeface="Segoe UI Light" panose="020B0502040204020203" pitchFamily="34" charset="0"/>
                <a:cs typeface="Segoe UI Light" panose="020B0502040204020203" pitchFamily="34" charset="0"/>
              </a:rPr>
              <a:t>INotifyPropertyChanged</a:t>
            </a:r>
            <a:r>
              <a:rPr lang="en-US" sz="2800" dirty="0" smtClean="0">
                <a:latin typeface="Segoe UI Light" panose="020B0502040204020203" pitchFamily="34" charset="0"/>
                <a:cs typeface="Segoe UI Light" panose="020B0502040204020203" pitchFamily="34" charset="0"/>
              </a:rPr>
              <a:t> interface</a:t>
            </a:r>
            <a:r>
              <a:rPr lang="hr-HR" sz="2800" dirty="0" smtClean="0">
                <a:latin typeface="Segoe UI Light" panose="020B0502040204020203" pitchFamily="34" charset="0"/>
                <a:cs typeface="Segoe UI Light" panose="020B0502040204020203" pitchFamily="34" charset="0"/>
              </a:rPr>
              <a:t>.</a:t>
            </a:r>
          </a:p>
          <a:p>
            <a:pPr>
              <a:lnSpc>
                <a:spcPct val="150000"/>
              </a:lnSpc>
            </a:pPr>
            <a:endParaRPr lang="hr-HR" sz="2800" dirty="0">
              <a:latin typeface="Segoe UI Light" panose="020B0502040204020203" pitchFamily="34" charset="0"/>
              <a:cs typeface="Segoe UI Light" panose="020B0502040204020203" pitchFamily="34" charset="0"/>
            </a:endParaRPr>
          </a:p>
          <a:p>
            <a:pPr>
              <a:lnSpc>
                <a:spcPct val="150000"/>
              </a:lnSpc>
            </a:pPr>
            <a:r>
              <a:rPr lang="hr-HR" sz="2800" b="1" dirty="0" smtClean="0">
                <a:latin typeface="Segoe UI Light" panose="020B0502040204020203" pitchFamily="34" charset="0"/>
                <a:cs typeface="Segoe UI Light" panose="020B0502040204020203" pitchFamily="34" charset="0"/>
              </a:rPr>
              <a:t>INotifyPropertyChanged</a:t>
            </a:r>
            <a:r>
              <a:rPr lang="hr-HR" sz="2800" dirty="0" smtClean="0">
                <a:latin typeface="Segoe UI Light" panose="020B0502040204020203" pitchFamily="34" charset="0"/>
                <a:cs typeface="Segoe UI Light" panose="020B0502040204020203" pitchFamily="34" charset="0"/>
              </a:rPr>
              <a:t> has the </a:t>
            </a:r>
            <a:r>
              <a:rPr lang="hr-HR" sz="2800" b="1" dirty="0" smtClean="0">
                <a:latin typeface="Segoe UI Light" panose="020B0502040204020203" pitchFamily="34" charset="0"/>
                <a:cs typeface="Segoe UI Light" panose="020B0502040204020203" pitchFamily="34" charset="0"/>
              </a:rPr>
              <a:t>PropertyChanged</a:t>
            </a:r>
            <a:r>
              <a:rPr lang="hr-HR" sz="2800" dirty="0" smtClean="0">
                <a:latin typeface="Segoe UI Light" panose="020B0502040204020203" pitchFamily="34" charset="0"/>
                <a:cs typeface="Segoe UI Light" panose="020B0502040204020203" pitchFamily="34" charset="0"/>
              </a:rPr>
              <a:t> event.</a:t>
            </a:r>
          </a:p>
        </p:txBody>
      </p:sp>
    </p:spTree>
    <p:extLst>
      <p:ext uri="{BB962C8B-B14F-4D97-AF65-F5344CB8AC3E}">
        <p14:creationId xmlns:p14="http://schemas.microsoft.com/office/powerpoint/2010/main" val="3798950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349" y="2766219"/>
            <a:ext cx="3229303" cy="1325563"/>
          </a:xfrm>
        </p:spPr>
        <p:txBody>
          <a:bodyPr>
            <a:normAutofit/>
          </a:bodyPr>
          <a:lstStyle/>
          <a:p>
            <a:pPr algn="ctr"/>
            <a:r>
              <a:rPr lang="hr-HR" sz="7200" dirty="0" smtClean="0">
                <a:latin typeface="Segoe UI Light" panose="020B0502040204020203" pitchFamily="34" charset="0"/>
                <a:cs typeface="Segoe UI Light" panose="020B0502040204020203" pitchFamily="34" charset="0"/>
              </a:rPr>
              <a:t>DEMO</a:t>
            </a:r>
            <a:endParaRPr lang="en-US" sz="7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1336347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978" y="1107213"/>
            <a:ext cx="6586044" cy="4643574"/>
          </a:xfrm>
        </p:spPr>
        <p:txBody>
          <a:bodyPr>
            <a:noAutofit/>
          </a:bodyPr>
          <a:lstStyle/>
          <a:p>
            <a:pPr algn="ctr"/>
            <a:r>
              <a:rPr lang="hr-HR" sz="34400" dirty="0" smtClean="0">
                <a:latin typeface="Segoe UI Light" panose="020B0502040204020203" pitchFamily="34" charset="0"/>
                <a:cs typeface="Segoe UI Light" panose="020B0502040204020203" pitchFamily="34" charset="0"/>
              </a:rPr>
              <a:t>?</a:t>
            </a:r>
            <a:endParaRPr lang="en-US" sz="34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1650234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923" y="2273861"/>
            <a:ext cx="8730155" cy="2310278"/>
          </a:xfrm>
        </p:spPr>
        <p:txBody>
          <a:bodyPr>
            <a:normAutofit/>
          </a:bodyPr>
          <a:lstStyle/>
          <a:p>
            <a:pPr algn="ctr"/>
            <a:r>
              <a:rPr lang="hr-HR" sz="7200" dirty="0" smtClean="0">
                <a:latin typeface="Segoe UI Light" panose="020B0502040204020203" pitchFamily="34" charset="0"/>
                <a:cs typeface="Segoe UI Light" panose="020B0502040204020203" pitchFamily="34" charset="0"/>
              </a:rPr>
              <a:t>Hvala na pažnji </a:t>
            </a:r>
            <a:r>
              <a:rPr lang="hr-HR" sz="7200" dirty="0" smtClean="0">
                <a:latin typeface="Segoe UI Light" panose="020B0502040204020203" pitchFamily="34" charset="0"/>
                <a:cs typeface="Segoe UI Light" panose="020B0502040204020203" pitchFamily="34" charset="0"/>
                <a:sym typeface="Wingdings" panose="05000000000000000000" pitchFamily="2" charset="2"/>
              </a:rPr>
              <a:t></a:t>
            </a:r>
            <a:endParaRPr lang="en-US" sz="7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241743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Where we can find XAML?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425" y="1554296"/>
            <a:ext cx="3778435" cy="37784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485" y="2110013"/>
            <a:ext cx="2667000" cy="2667000"/>
          </a:xfrm>
          <a:prstGeom prst="rect">
            <a:avLst/>
          </a:prstGeom>
        </p:spPr>
      </p:pic>
    </p:spTree>
    <p:extLst>
      <p:ext uri="{BB962C8B-B14F-4D97-AF65-F5344CB8AC3E}">
        <p14:creationId xmlns:p14="http://schemas.microsoft.com/office/powerpoint/2010/main" val="213891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About XAML</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nSpc>
                <a:spcPct val="150000"/>
              </a:lnSpc>
              <a:buNone/>
            </a:pPr>
            <a:r>
              <a:rPr lang="hr-HR" dirty="0" smtClean="0">
                <a:latin typeface="Segoe UI Light" panose="020B0502040204020203" pitchFamily="34" charset="0"/>
                <a:cs typeface="Segoe UI Light" panose="020B0502040204020203" pitchFamily="34" charset="0"/>
              </a:rPr>
              <a:t>Xaml filescan be created:</a:t>
            </a:r>
          </a:p>
          <a:p>
            <a:pPr>
              <a:lnSpc>
                <a:spcPct val="150000"/>
              </a:lnSpc>
            </a:pPr>
            <a:r>
              <a:rPr lang="hr-HR" dirty="0" smtClean="0">
                <a:latin typeface="Segoe UI Light" panose="020B0502040204020203" pitchFamily="34" charset="0"/>
                <a:cs typeface="Segoe UI Light" panose="020B0502040204020203" pitchFamily="34" charset="0"/>
              </a:rPr>
              <a:t>Visual Studio</a:t>
            </a:r>
          </a:p>
          <a:p>
            <a:pPr>
              <a:lnSpc>
                <a:spcPct val="150000"/>
              </a:lnSpc>
            </a:pPr>
            <a:r>
              <a:rPr lang="hr-HR" dirty="0" smtClean="0">
                <a:latin typeface="Segoe UI Light" panose="020B0502040204020203" pitchFamily="34" charset="0"/>
                <a:cs typeface="Segoe UI Light" panose="020B0502040204020203" pitchFamily="34" charset="0"/>
              </a:rPr>
              <a:t>Microsoft Expression Blend</a:t>
            </a:r>
          </a:p>
          <a:p>
            <a:pPr>
              <a:lnSpc>
                <a:spcPct val="150000"/>
              </a:lnSpc>
            </a:pPr>
            <a:r>
              <a:rPr lang="hr-HR" dirty="0" smtClean="0">
                <a:latin typeface="Segoe UI Light" panose="020B0502040204020203" pitchFamily="34" charset="0"/>
                <a:cs typeface="Segoe UI Light" panose="020B0502040204020203" pitchFamily="34" charset="0"/>
              </a:rPr>
              <a:t>Various text editors (XAMLPad)</a:t>
            </a:r>
          </a:p>
          <a:p>
            <a:pPr marL="0" indent="0">
              <a:lnSpc>
                <a:spcPct val="150000"/>
              </a:lnSpc>
              <a:buNone/>
            </a:pP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1074207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Why is XAML so interesting?</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lnSpc>
                <a:spcPct val="150000"/>
              </a:lnSpc>
              <a:buNone/>
            </a:pPr>
            <a:r>
              <a:rPr lang="en-US" dirty="0">
                <a:latin typeface="Segoe UI Light" panose="020B0502040204020203" pitchFamily="34" charset="0"/>
                <a:cs typeface="Segoe UI Light" panose="020B0502040204020203" pitchFamily="34" charset="0"/>
              </a:rPr>
              <a:t>You can create visible UI elements in the declarative XAML markup, and then separate the UI definition from the run-time logic by using code-behind files</a:t>
            </a: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95286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latin typeface="Segoe UI Light" panose="020B0502040204020203" pitchFamily="34" charset="0"/>
                <a:cs typeface="Segoe UI Light" panose="020B0502040204020203" pitchFamily="34" charset="0"/>
              </a:rPr>
              <a:t>Why is XAML so interesting?</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latin typeface="Segoe UI Light" panose="020B0502040204020203" pitchFamily="34" charset="0"/>
                <a:cs typeface="Segoe UI Light" panose="020B0502040204020203" pitchFamily="34" charset="0"/>
              </a:rPr>
              <a:t>XAML directly represents the instantiation of objects in a specific set of backing types defined in </a:t>
            </a:r>
            <a:r>
              <a:rPr lang="en-US" dirty="0" smtClean="0">
                <a:latin typeface="Segoe UI Light" panose="020B0502040204020203" pitchFamily="34" charset="0"/>
                <a:cs typeface="Segoe UI Light" panose="020B0502040204020203" pitchFamily="34" charset="0"/>
              </a:rPr>
              <a:t>assemblies</a:t>
            </a:r>
            <a:endParaRPr lang="hr-HR" dirty="0" smtClean="0">
              <a:latin typeface="Segoe UI Light" panose="020B0502040204020203" pitchFamily="34" charset="0"/>
              <a:cs typeface="Segoe UI Light" panose="020B0502040204020203" pitchFamily="34" charset="0"/>
            </a:endParaRPr>
          </a:p>
          <a:p>
            <a:pPr marL="0" indent="0">
              <a:lnSpc>
                <a:spcPct val="150000"/>
              </a:lnSpc>
              <a:buNone/>
            </a:pPr>
            <a:r>
              <a:rPr lang="en-US" dirty="0">
                <a:latin typeface="Segoe UI Light" panose="020B0502040204020203" pitchFamily="34" charset="0"/>
                <a:cs typeface="Segoe UI Light" panose="020B0502040204020203" pitchFamily="34" charset="0"/>
              </a:rPr>
              <a:t> </a:t>
            </a:r>
            <a:endParaRPr lang="hr-HR" dirty="0" smtClean="0">
              <a:latin typeface="Segoe UI Light" panose="020B0502040204020203" pitchFamily="34" charset="0"/>
              <a:cs typeface="Segoe UI Light" panose="020B0502040204020203" pitchFamily="34" charset="0"/>
            </a:endParaRPr>
          </a:p>
          <a:p>
            <a:pPr marL="0" indent="0">
              <a:lnSpc>
                <a:spcPct val="150000"/>
              </a:lnSpc>
              <a:buNone/>
            </a:pPr>
            <a:r>
              <a:rPr lang="en-US" dirty="0" smtClean="0">
                <a:latin typeface="Segoe UI Light" panose="020B0502040204020203" pitchFamily="34" charset="0"/>
                <a:cs typeface="Segoe UI Light" panose="020B0502040204020203" pitchFamily="34" charset="0"/>
              </a:rPr>
              <a:t>XAML </a:t>
            </a:r>
            <a:r>
              <a:rPr lang="en-US" dirty="0">
                <a:latin typeface="Segoe UI Light" panose="020B0502040204020203" pitchFamily="34" charset="0"/>
                <a:cs typeface="Segoe UI Light" panose="020B0502040204020203" pitchFamily="34" charset="0"/>
              </a:rPr>
              <a:t>enables a workflow where separate parties can work on the UI and the logic of an application, using potentially different tools.</a:t>
            </a:r>
            <a:endParaRPr lang="hr-HR"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860" y="5696201"/>
            <a:ext cx="2345140" cy="1172570"/>
          </a:xfrm>
          <a:prstGeom prst="rect">
            <a:avLst/>
          </a:prstGeom>
        </p:spPr>
      </p:pic>
    </p:spTree>
    <p:extLst>
      <p:ext uri="{BB962C8B-B14F-4D97-AF65-F5344CB8AC3E}">
        <p14:creationId xmlns:p14="http://schemas.microsoft.com/office/powerpoint/2010/main" val="1442076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1864</Words>
  <Application>Microsoft Office PowerPoint</Application>
  <PresentationFormat>Widescreen</PresentationFormat>
  <Paragraphs>299</Paragraphs>
  <Slides>54</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Calibri Light</vt:lpstr>
      <vt:lpstr>Consolas</vt:lpstr>
      <vt:lpstr>Courier New</vt:lpstr>
      <vt:lpstr>Segoe UI</vt:lpstr>
      <vt:lpstr>Segoe UI Light</vt:lpstr>
      <vt:lpstr>Times New Roman</vt:lpstr>
      <vt:lpstr>Wingdings</vt:lpstr>
      <vt:lpstr>Office Theme</vt:lpstr>
      <vt:lpstr>PowerPoint Presentation</vt:lpstr>
      <vt:lpstr>Agenda</vt:lpstr>
      <vt:lpstr>About XAML</vt:lpstr>
      <vt:lpstr>About XAML</vt:lpstr>
      <vt:lpstr>About XAML</vt:lpstr>
      <vt:lpstr>Where we can find XAML?</vt:lpstr>
      <vt:lpstr>About XAML</vt:lpstr>
      <vt:lpstr>Why is XAML so interesting?</vt:lpstr>
      <vt:lpstr>Why is XAML so interesting?</vt:lpstr>
      <vt:lpstr>Syntax</vt:lpstr>
      <vt:lpstr>Syntax</vt:lpstr>
      <vt:lpstr>Little more syntax</vt:lpstr>
      <vt:lpstr>Syntax</vt:lpstr>
      <vt:lpstr>C# Code</vt:lpstr>
      <vt:lpstr>Attribute syntax</vt:lpstr>
      <vt:lpstr>Property element syntax</vt:lpstr>
      <vt:lpstr>Property element syntax</vt:lpstr>
      <vt:lpstr>Attribute syntax (Events)</vt:lpstr>
      <vt:lpstr>Markup Extension</vt:lpstr>
      <vt:lpstr>Markup Extension</vt:lpstr>
      <vt:lpstr>Elements</vt:lpstr>
      <vt:lpstr>Grid Panel</vt:lpstr>
      <vt:lpstr>Grid Panel</vt:lpstr>
      <vt:lpstr>Grid Panel</vt:lpstr>
      <vt:lpstr>StackPanel</vt:lpstr>
      <vt:lpstr>Grid vs StackPanel</vt:lpstr>
      <vt:lpstr>DEMO</vt:lpstr>
      <vt:lpstr>Code behind</vt:lpstr>
      <vt:lpstr>Code behind</vt:lpstr>
      <vt:lpstr>Code behind and XAML</vt:lpstr>
      <vt:lpstr>Code behind and XAML</vt:lpstr>
      <vt:lpstr>Code behind and XAML</vt:lpstr>
      <vt:lpstr>Inline Code</vt:lpstr>
      <vt:lpstr>Inline Code</vt:lpstr>
      <vt:lpstr>DEMO</vt:lpstr>
      <vt:lpstr>XAML Namespaces</vt:lpstr>
      <vt:lpstr>What is a XAML Namespace?</vt:lpstr>
      <vt:lpstr>XAML Namespace Declaration</vt:lpstr>
      <vt:lpstr>PowerPoint Presentation</vt:lpstr>
      <vt:lpstr>Mapping to Custom Classes</vt:lpstr>
      <vt:lpstr>Mapping to Custom Classes</vt:lpstr>
      <vt:lpstr>Data binding</vt:lpstr>
      <vt:lpstr>Data binding</vt:lpstr>
      <vt:lpstr>Data binding</vt:lpstr>
      <vt:lpstr>Data binding syntax</vt:lpstr>
      <vt:lpstr>Data binding</vt:lpstr>
      <vt:lpstr>Data context</vt:lpstr>
      <vt:lpstr>Other sources</vt:lpstr>
      <vt:lpstr>Other sources</vt:lpstr>
      <vt:lpstr>Direction of the data flow</vt:lpstr>
      <vt:lpstr>Change notification</vt:lpstr>
      <vt:lpstr>DEMO</vt:lpstr>
      <vt:lpstr>?</vt:lpstr>
      <vt:lpstr>Hvala na pažnji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Dinko Jakovljević</dc:creator>
  <cp:lastModifiedBy>Dinko Jakovljević</cp:lastModifiedBy>
  <cp:revision>169</cp:revision>
  <dcterms:created xsi:type="dcterms:W3CDTF">2015-01-19T12:01:43Z</dcterms:created>
  <dcterms:modified xsi:type="dcterms:W3CDTF">2015-01-21T16:28:24Z</dcterms:modified>
</cp:coreProperties>
</file>