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8" r:id="rId3"/>
    <p:sldId id="334" r:id="rId4"/>
    <p:sldId id="335" r:id="rId5"/>
    <p:sldId id="336" r:id="rId6"/>
    <p:sldId id="337" r:id="rId7"/>
    <p:sldId id="338" r:id="rId8"/>
    <p:sldId id="341" r:id="rId9"/>
    <p:sldId id="342" r:id="rId10"/>
    <p:sldId id="343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0" r:id="rId21"/>
    <p:sldId id="331" r:id="rId22"/>
    <p:sldId id="332" r:id="rId23"/>
    <p:sldId id="333" r:id="rId24"/>
    <p:sldId id="344" r:id="rId25"/>
    <p:sldId id="319" r:id="rId26"/>
    <p:sldId id="273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75B2D7-2393-4556-8BD5-15D7BE530157}">
          <p14:sldIdLst>
            <p14:sldId id="257"/>
            <p14:sldId id="298"/>
            <p14:sldId id="334"/>
            <p14:sldId id="335"/>
            <p14:sldId id="336"/>
            <p14:sldId id="337"/>
            <p14:sldId id="338"/>
            <p14:sldId id="341"/>
            <p14:sldId id="342"/>
            <p14:sldId id="343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44"/>
            <p14:sldId id="319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Marković" initials="IM" lastIdx="1" clrIdx="0">
    <p:extLst>
      <p:ext uri="{19B8F6BF-5375-455C-9EA6-DF929625EA0E}">
        <p15:presenceInfo xmlns:p15="http://schemas.microsoft.com/office/powerpoint/2012/main" userId="153626c11fe4c2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9873" autoAdjust="0"/>
  </p:normalViewPr>
  <p:slideViewPr>
    <p:cSldViewPr>
      <p:cViewPr varScale="1">
        <p:scale>
          <a:sx n="138" d="100"/>
          <a:sy n="138" d="100"/>
        </p:scale>
        <p:origin x="61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2A8A2-9C2A-40ED-A8D6-4D3551E00E4A}" type="doc">
      <dgm:prSet loTypeId="urn:microsoft.com/office/officeart/2005/8/layout/process2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hr-HR"/>
        </a:p>
      </dgm:t>
    </dgm:pt>
    <dgm:pt modelId="{79BC0E71-F8A2-4D1E-B4C2-515FA9446253}">
      <dgm:prSet phldrT="[Text]" custT="1"/>
      <dgm:spPr/>
      <dgm:t>
        <a:bodyPr/>
        <a:lstStyle/>
        <a:p>
          <a:r>
            <a:rPr lang="hr-HR" sz="28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Client</a:t>
          </a:r>
          <a:endParaRPr lang="hr-HR" sz="37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6303EA-7BE1-40BC-8CB1-4BC292291467}" type="parTrans" cxnId="{CEDAE92E-2B85-4F92-93B0-A24A73577316}">
      <dgm:prSet/>
      <dgm:spPr/>
      <dgm:t>
        <a:bodyPr/>
        <a:lstStyle/>
        <a:p>
          <a:endParaRPr lang="hr-HR"/>
        </a:p>
      </dgm:t>
    </dgm:pt>
    <dgm:pt modelId="{BF388644-2E91-4497-9D12-75F58D16E878}" type="sibTrans" cxnId="{CEDAE92E-2B85-4F92-93B0-A24A73577316}">
      <dgm:prSet/>
      <dgm:spPr/>
      <dgm:t>
        <a:bodyPr/>
        <a:lstStyle/>
        <a:p>
          <a:endParaRPr lang="hr-HR" dirty="0"/>
        </a:p>
      </dgm:t>
    </dgm:pt>
    <dgm:pt modelId="{ABCEC7EB-641D-4FFB-BEEB-D7A7F06D4369}">
      <dgm:prSet phldrT="[Text]" custT="1"/>
      <dgm:spPr/>
      <dgm:t>
        <a:bodyPr/>
        <a:lstStyle/>
        <a:p>
          <a:r>
            <a:rPr lang="hr-HR" sz="2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Server</a:t>
          </a:r>
          <a:endParaRPr lang="hr-HR" sz="2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1603FE2-EAF4-4FF9-B2E9-73E60E86502F}" type="parTrans" cxnId="{19F99FDD-03E0-4C13-A526-9F16C0C27224}">
      <dgm:prSet/>
      <dgm:spPr/>
      <dgm:t>
        <a:bodyPr/>
        <a:lstStyle/>
        <a:p>
          <a:endParaRPr lang="hr-HR"/>
        </a:p>
      </dgm:t>
    </dgm:pt>
    <dgm:pt modelId="{E1EA2E1A-86CB-4A8E-B050-E4D5B69BF870}" type="sibTrans" cxnId="{19F99FDD-03E0-4C13-A526-9F16C0C27224}">
      <dgm:prSet/>
      <dgm:spPr/>
      <dgm:t>
        <a:bodyPr/>
        <a:lstStyle/>
        <a:p>
          <a:endParaRPr lang="hr-HR"/>
        </a:p>
      </dgm:t>
    </dgm:pt>
    <dgm:pt modelId="{60937BBF-2064-4B4E-9798-53CA08F3985F}">
      <dgm:prSet phldrT="[Text]" custT="1"/>
      <dgm:spPr/>
      <dgm:t>
        <a:bodyPr/>
        <a:lstStyle/>
        <a:p>
          <a:r>
            <a:rPr lang="hr-HR" sz="2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DB</a:t>
          </a:r>
          <a:endParaRPr lang="hr-HR" sz="2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408F07B-06F0-4F03-B43A-332CF6F5F776}" type="parTrans" cxnId="{90672149-13A8-48B3-8D02-273F1A2E739C}">
      <dgm:prSet/>
      <dgm:spPr/>
      <dgm:t>
        <a:bodyPr/>
        <a:lstStyle/>
        <a:p>
          <a:endParaRPr lang="hr-HR"/>
        </a:p>
      </dgm:t>
    </dgm:pt>
    <dgm:pt modelId="{154EB2FE-AA97-4E19-8C08-1A741B143AD5}" type="sibTrans" cxnId="{90672149-13A8-48B3-8D02-273F1A2E739C}">
      <dgm:prSet/>
      <dgm:spPr/>
      <dgm:t>
        <a:bodyPr/>
        <a:lstStyle/>
        <a:p>
          <a:endParaRPr lang="hr-HR"/>
        </a:p>
      </dgm:t>
    </dgm:pt>
    <dgm:pt modelId="{27972A52-E1DE-45B8-BD1C-2B2684BAEBB5}" type="pres">
      <dgm:prSet presAssocID="{2622A8A2-9C2A-40ED-A8D6-4D3551E00E4A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C1C331B0-8372-4089-B243-3DE6139CB852}" type="pres">
      <dgm:prSet presAssocID="{79BC0E71-F8A2-4D1E-B4C2-515FA944625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D79CB930-B541-4872-A572-ED35070C1A8B}" type="pres">
      <dgm:prSet presAssocID="{BF388644-2E91-4497-9D12-75F58D16E878}" presName="sibTrans" presStyleLbl="sibTrans2D1" presStyleIdx="0" presStyleCnt="2" custLinFactX="-7514" custLinFactNeighborX="-100000" custLinFactNeighborY="3196"/>
      <dgm:spPr/>
      <dgm:t>
        <a:bodyPr/>
        <a:lstStyle/>
        <a:p>
          <a:endParaRPr lang="hr-HR"/>
        </a:p>
      </dgm:t>
    </dgm:pt>
    <dgm:pt modelId="{50201992-DD65-4B91-AA6C-3081100A16E9}" type="pres">
      <dgm:prSet presAssocID="{BF388644-2E91-4497-9D12-75F58D16E878}" presName="connectorText" presStyleLbl="sibTrans2D1" presStyleIdx="0" presStyleCnt="2"/>
      <dgm:spPr/>
      <dgm:t>
        <a:bodyPr/>
        <a:lstStyle/>
        <a:p>
          <a:endParaRPr lang="hr-HR"/>
        </a:p>
      </dgm:t>
    </dgm:pt>
    <dgm:pt modelId="{FA93EA95-C7D5-42D1-8EE3-B3DE2C7ECF14}" type="pres">
      <dgm:prSet presAssocID="{ABCEC7EB-641D-4FFB-BEEB-D7A7F06D43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98CAF8E6-013A-4BC2-8135-14771475A8CE}" type="pres">
      <dgm:prSet presAssocID="{E1EA2E1A-86CB-4A8E-B050-E4D5B69BF870}" presName="sibTrans" presStyleLbl="sibTrans2D1" presStyleIdx="1" presStyleCnt="2" custLinFactNeighborX="-97215" custLinFactNeighborY="4244"/>
      <dgm:spPr/>
      <dgm:t>
        <a:bodyPr/>
        <a:lstStyle/>
        <a:p>
          <a:endParaRPr lang="hr-HR"/>
        </a:p>
      </dgm:t>
    </dgm:pt>
    <dgm:pt modelId="{580E24E7-1348-4C77-AD70-9DDF62A91BC1}" type="pres">
      <dgm:prSet presAssocID="{E1EA2E1A-86CB-4A8E-B050-E4D5B69BF870}" presName="connectorText" presStyleLbl="sibTrans2D1" presStyleIdx="1" presStyleCnt="2"/>
      <dgm:spPr/>
      <dgm:t>
        <a:bodyPr/>
        <a:lstStyle/>
        <a:p>
          <a:endParaRPr lang="hr-HR"/>
        </a:p>
      </dgm:t>
    </dgm:pt>
    <dgm:pt modelId="{FE175903-386D-4238-B03A-DA21C0151757}" type="pres">
      <dgm:prSet presAssocID="{60937BBF-2064-4B4E-9798-53CA08F398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1466135C-790E-4B5F-8844-C6D5C132DC85}" type="presOf" srcId="{BF388644-2E91-4497-9D12-75F58D16E878}" destId="{D79CB930-B541-4872-A572-ED35070C1A8B}" srcOrd="0" destOrd="0" presId="urn:microsoft.com/office/officeart/2005/8/layout/process2"/>
    <dgm:cxn modelId="{CEDAE92E-2B85-4F92-93B0-A24A73577316}" srcId="{2622A8A2-9C2A-40ED-A8D6-4D3551E00E4A}" destId="{79BC0E71-F8A2-4D1E-B4C2-515FA9446253}" srcOrd="0" destOrd="0" parTransId="{FF6303EA-7BE1-40BC-8CB1-4BC292291467}" sibTransId="{BF388644-2E91-4497-9D12-75F58D16E878}"/>
    <dgm:cxn modelId="{F32D0594-9B84-46B4-AEDB-621266FC2B38}" type="presOf" srcId="{E1EA2E1A-86CB-4A8E-B050-E4D5B69BF870}" destId="{98CAF8E6-013A-4BC2-8135-14771475A8CE}" srcOrd="0" destOrd="0" presId="urn:microsoft.com/office/officeart/2005/8/layout/process2"/>
    <dgm:cxn modelId="{19F99FDD-03E0-4C13-A526-9F16C0C27224}" srcId="{2622A8A2-9C2A-40ED-A8D6-4D3551E00E4A}" destId="{ABCEC7EB-641D-4FFB-BEEB-D7A7F06D4369}" srcOrd="1" destOrd="0" parTransId="{F1603FE2-EAF4-4FF9-B2E9-73E60E86502F}" sibTransId="{E1EA2E1A-86CB-4A8E-B050-E4D5B69BF870}"/>
    <dgm:cxn modelId="{D93B0E7D-2B24-4585-8C8F-E337C8FC4C13}" type="presOf" srcId="{2622A8A2-9C2A-40ED-A8D6-4D3551E00E4A}" destId="{27972A52-E1DE-45B8-BD1C-2B2684BAEBB5}" srcOrd="0" destOrd="0" presId="urn:microsoft.com/office/officeart/2005/8/layout/process2"/>
    <dgm:cxn modelId="{C50BC897-6C69-4804-818D-488B2CD7033C}" type="presOf" srcId="{ABCEC7EB-641D-4FFB-BEEB-D7A7F06D4369}" destId="{FA93EA95-C7D5-42D1-8EE3-B3DE2C7ECF14}" srcOrd="0" destOrd="0" presId="urn:microsoft.com/office/officeart/2005/8/layout/process2"/>
    <dgm:cxn modelId="{B2743B48-E795-4D0E-936B-1F816CC7C639}" type="presOf" srcId="{79BC0E71-F8A2-4D1E-B4C2-515FA9446253}" destId="{C1C331B0-8372-4089-B243-3DE6139CB852}" srcOrd="0" destOrd="0" presId="urn:microsoft.com/office/officeart/2005/8/layout/process2"/>
    <dgm:cxn modelId="{E9DEB576-6EFC-4F61-875B-F2E100521E50}" type="presOf" srcId="{60937BBF-2064-4B4E-9798-53CA08F3985F}" destId="{FE175903-386D-4238-B03A-DA21C0151757}" srcOrd="0" destOrd="0" presId="urn:microsoft.com/office/officeart/2005/8/layout/process2"/>
    <dgm:cxn modelId="{B3134D28-9B7B-4CA3-A67B-B1E386968E56}" type="presOf" srcId="{E1EA2E1A-86CB-4A8E-B050-E4D5B69BF870}" destId="{580E24E7-1348-4C77-AD70-9DDF62A91BC1}" srcOrd="1" destOrd="0" presId="urn:microsoft.com/office/officeart/2005/8/layout/process2"/>
    <dgm:cxn modelId="{FFE9CC32-43F7-4BF7-AC1D-268166B836E8}" type="presOf" srcId="{BF388644-2E91-4497-9D12-75F58D16E878}" destId="{50201992-DD65-4B91-AA6C-3081100A16E9}" srcOrd="1" destOrd="0" presId="urn:microsoft.com/office/officeart/2005/8/layout/process2"/>
    <dgm:cxn modelId="{90672149-13A8-48B3-8D02-273F1A2E739C}" srcId="{2622A8A2-9C2A-40ED-A8D6-4D3551E00E4A}" destId="{60937BBF-2064-4B4E-9798-53CA08F3985F}" srcOrd="2" destOrd="0" parTransId="{8408F07B-06F0-4F03-B43A-332CF6F5F776}" sibTransId="{154EB2FE-AA97-4E19-8C08-1A741B143AD5}"/>
    <dgm:cxn modelId="{6691B597-CC4B-42C0-8F66-BA6954FC0D92}" type="presParOf" srcId="{27972A52-E1DE-45B8-BD1C-2B2684BAEBB5}" destId="{C1C331B0-8372-4089-B243-3DE6139CB852}" srcOrd="0" destOrd="0" presId="urn:microsoft.com/office/officeart/2005/8/layout/process2"/>
    <dgm:cxn modelId="{F945AB08-40F8-4C11-8875-D827D1B6C13B}" type="presParOf" srcId="{27972A52-E1DE-45B8-BD1C-2B2684BAEBB5}" destId="{D79CB930-B541-4872-A572-ED35070C1A8B}" srcOrd="1" destOrd="0" presId="urn:microsoft.com/office/officeart/2005/8/layout/process2"/>
    <dgm:cxn modelId="{A9748E7B-68C2-4CD6-AEFE-5E5FB2697B77}" type="presParOf" srcId="{D79CB930-B541-4872-A572-ED35070C1A8B}" destId="{50201992-DD65-4B91-AA6C-3081100A16E9}" srcOrd="0" destOrd="0" presId="urn:microsoft.com/office/officeart/2005/8/layout/process2"/>
    <dgm:cxn modelId="{6957130A-E696-4BC1-9AF6-D7F7B0622E93}" type="presParOf" srcId="{27972A52-E1DE-45B8-BD1C-2B2684BAEBB5}" destId="{FA93EA95-C7D5-42D1-8EE3-B3DE2C7ECF14}" srcOrd="2" destOrd="0" presId="urn:microsoft.com/office/officeart/2005/8/layout/process2"/>
    <dgm:cxn modelId="{92CE9404-D975-42D7-B673-BC5990954893}" type="presParOf" srcId="{27972A52-E1DE-45B8-BD1C-2B2684BAEBB5}" destId="{98CAF8E6-013A-4BC2-8135-14771475A8CE}" srcOrd="3" destOrd="0" presId="urn:microsoft.com/office/officeart/2005/8/layout/process2"/>
    <dgm:cxn modelId="{9BDE3E97-BB48-4E17-81E4-5DA222D9218F}" type="presParOf" srcId="{98CAF8E6-013A-4BC2-8135-14771475A8CE}" destId="{580E24E7-1348-4C77-AD70-9DDF62A91BC1}" srcOrd="0" destOrd="0" presId="urn:microsoft.com/office/officeart/2005/8/layout/process2"/>
    <dgm:cxn modelId="{11DA4052-B2D0-4FD8-8102-8418D4C556FB}" type="presParOf" srcId="{27972A52-E1DE-45B8-BD1C-2B2684BAEBB5}" destId="{FE175903-386D-4238-B03A-DA21C015175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22A8A2-9C2A-40ED-A8D6-4D3551E00E4A}" type="doc">
      <dgm:prSet loTypeId="urn:microsoft.com/office/officeart/2005/8/layout/process2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hr-HR"/>
        </a:p>
      </dgm:t>
    </dgm:pt>
    <dgm:pt modelId="{79BC0E71-F8A2-4D1E-B4C2-515FA9446253}">
      <dgm:prSet phldrT="[Text]" custT="1"/>
      <dgm:spPr/>
      <dgm:t>
        <a:bodyPr/>
        <a:lstStyle/>
        <a:p>
          <a:r>
            <a:rPr lang="hr-HR" sz="28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Client</a:t>
          </a:r>
          <a:endParaRPr lang="hr-HR" sz="37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6303EA-7BE1-40BC-8CB1-4BC292291467}" type="parTrans" cxnId="{CEDAE92E-2B85-4F92-93B0-A24A73577316}">
      <dgm:prSet/>
      <dgm:spPr/>
      <dgm:t>
        <a:bodyPr/>
        <a:lstStyle/>
        <a:p>
          <a:endParaRPr lang="hr-HR"/>
        </a:p>
      </dgm:t>
    </dgm:pt>
    <dgm:pt modelId="{BF388644-2E91-4497-9D12-75F58D16E878}" type="sibTrans" cxnId="{CEDAE92E-2B85-4F92-93B0-A24A73577316}">
      <dgm:prSet/>
      <dgm:spPr/>
      <dgm:t>
        <a:bodyPr/>
        <a:lstStyle/>
        <a:p>
          <a:endParaRPr lang="hr-HR" dirty="0"/>
        </a:p>
      </dgm:t>
    </dgm:pt>
    <dgm:pt modelId="{ABCEC7EB-641D-4FFB-BEEB-D7A7F06D4369}">
      <dgm:prSet phldrT="[Text]" custT="1"/>
      <dgm:spPr/>
      <dgm:t>
        <a:bodyPr/>
        <a:lstStyle/>
        <a:p>
          <a:r>
            <a:rPr lang="hr-HR" sz="2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Server</a:t>
          </a:r>
          <a:endParaRPr lang="hr-HR" sz="2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1603FE2-EAF4-4FF9-B2E9-73E60E86502F}" type="parTrans" cxnId="{19F99FDD-03E0-4C13-A526-9F16C0C27224}">
      <dgm:prSet/>
      <dgm:spPr/>
      <dgm:t>
        <a:bodyPr/>
        <a:lstStyle/>
        <a:p>
          <a:endParaRPr lang="hr-HR"/>
        </a:p>
      </dgm:t>
    </dgm:pt>
    <dgm:pt modelId="{E1EA2E1A-86CB-4A8E-B050-E4D5B69BF870}" type="sibTrans" cxnId="{19F99FDD-03E0-4C13-A526-9F16C0C27224}">
      <dgm:prSet/>
      <dgm:spPr/>
      <dgm:t>
        <a:bodyPr/>
        <a:lstStyle/>
        <a:p>
          <a:endParaRPr lang="hr-HR"/>
        </a:p>
      </dgm:t>
    </dgm:pt>
    <dgm:pt modelId="{60937BBF-2064-4B4E-9798-53CA08F3985F}">
      <dgm:prSet phldrT="[Text]" custT="1"/>
      <dgm:spPr/>
      <dgm:t>
        <a:bodyPr/>
        <a:lstStyle/>
        <a:p>
          <a:r>
            <a:rPr lang="hr-HR" sz="2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DB</a:t>
          </a:r>
          <a:endParaRPr lang="hr-HR" sz="2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408F07B-06F0-4F03-B43A-332CF6F5F776}" type="parTrans" cxnId="{90672149-13A8-48B3-8D02-273F1A2E739C}">
      <dgm:prSet/>
      <dgm:spPr/>
      <dgm:t>
        <a:bodyPr/>
        <a:lstStyle/>
        <a:p>
          <a:endParaRPr lang="hr-HR"/>
        </a:p>
      </dgm:t>
    </dgm:pt>
    <dgm:pt modelId="{154EB2FE-AA97-4E19-8C08-1A741B143AD5}" type="sibTrans" cxnId="{90672149-13A8-48B3-8D02-273F1A2E739C}">
      <dgm:prSet/>
      <dgm:spPr/>
      <dgm:t>
        <a:bodyPr/>
        <a:lstStyle/>
        <a:p>
          <a:endParaRPr lang="hr-HR"/>
        </a:p>
      </dgm:t>
    </dgm:pt>
    <dgm:pt modelId="{27972A52-E1DE-45B8-BD1C-2B2684BAEBB5}" type="pres">
      <dgm:prSet presAssocID="{2622A8A2-9C2A-40ED-A8D6-4D3551E00E4A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C1C331B0-8372-4089-B243-3DE6139CB852}" type="pres">
      <dgm:prSet presAssocID="{79BC0E71-F8A2-4D1E-B4C2-515FA944625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D79CB930-B541-4872-A572-ED35070C1A8B}" type="pres">
      <dgm:prSet presAssocID="{BF388644-2E91-4497-9D12-75F58D16E878}" presName="sibTrans" presStyleLbl="sibTrans2D1" presStyleIdx="0" presStyleCnt="2" custLinFactX="-7514" custLinFactNeighborX="-100000" custLinFactNeighborY="3196"/>
      <dgm:spPr/>
      <dgm:t>
        <a:bodyPr/>
        <a:lstStyle/>
        <a:p>
          <a:endParaRPr lang="hr-HR"/>
        </a:p>
      </dgm:t>
    </dgm:pt>
    <dgm:pt modelId="{50201992-DD65-4B91-AA6C-3081100A16E9}" type="pres">
      <dgm:prSet presAssocID="{BF388644-2E91-4497-9D12-75F58D16E878}" presName="connectorText" presStyleLbl="sibTrans2D1" presStyleIdx="0" presStyleCnt="2"/>
      <dgm:spPr/>
      <dgm:t>
        <a:bodyPr/>
        <a:lstStyle/>
        <a:p>
          <a:endParaRPr lang="hr-HR"/>
        </a:p>
      </dgm:t>
    </dgm:pt>
    <dgm:pt modelId="{FA93EA95-C7D5-42D1-8EE3-B3DE2C7ECF14}" type="pres">
      <dgm:prSet presAssocID="{ABCEC7EB-641D-4FFB-BEEB-D7A7F06D43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98CAF8E6-013A-4BC2-8135-14771475A8CE}" type="pres">
      <dgm:prSet presAssocID="{E1EA2E1A-86CB-4A8E-B050-E4D5B69BF870}" presName="sibTrans" presStyleLbl="sibTrans2D1" presStyleIdx="1" presStyleCnt="2" custLinFactNeighborX="-97215" custLinFactNeighborY="4244"/>
      <dgm:spPr/>
      <dgm:t>
        <a:bodyPr/>
        <a:lstStyle/>
        <a:p>
          <a:endParaRPr lang="hr-HR"/>
        </a:p>
      </dgm:t>
    </dgm:pt>
    <dgm:pt modelId="{580E24E7-1348-4C77-AD70-9DDF62A91BC1}" type="pres">
      <dgm:prSet presAssocID="{E1EA2E1A-86CB-4A8E-B050-E4D5B69BF870}" presName="connectorText" presStyleLbl="sibTrans2D1" presStyleIdx="1" presStyleCnt="2"/>
      <dgm:spPr/>
      <dgm:t>
        <a:bodyPr/>
        <a:lstStyle/>
        <a:p>
          <a:endParaRPr lang="hr-HR"/>
        </a:p>
      </dgm:t>
    </dgm:pt>
    <dgm:pt modelId="{FE175903-386D-4238-B03A-DA21C0151757}" type="pres">
      <dgm:prSet presAssocID="{60937BBF-2064-4B4E-9798-53CA08F398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371BCE10-A4C5-4259-8579-8ED8C5C682D3}" type="presOf" srcId="{ABCEC7EB-641D-4FFB-BEEB-D7A7F06D4369}" destId="{FA93EA95-C7D5-42D1-8EE3-B3DE2C7ECF14}" srcOrd="0" destOrd="0" presId="urn:microsoft.com/office/officeart/2005/8/layout/process2"/>
    <dgm:cxn modelId="{CEDAE92E-2B85-4F92-93B0-A24A73577316}" srcId="{2622A8A2-9C2A-40ED-A8D6-4D3551E00E4A}" destId="{79BC0E71-F8A2-4D1E-B4C2-515FA9446253}" srcOrd="0" destOrd="0" parTransId="{FF6303EA-7BE1-40BC-8CB1-4BC292291467}" sibTransId="{BF388644-2E91-4497-9D12-75F58D16E878}"/>
    <dgm:cxn modelId="{19F99FDD-03E0-4C13-A526-9F16C0C27224}" srcId="{2622A8A2-9C2A-40ED-A8D6-4D3551E00E4A}" destId="{ABCEC7EB-641D-4FFB-BEEB-D7A7F06D4369}" srcOrd="1" destOrd="0" parTransId="{F1603FE2-EAF4-4FF9-B2E9-73E60E86502F}" sibTransId="{E1EA2E1A-86CB-4A8E-B050-E4D5B69BF870}"/>
    <dgm:cxn modelId="{A2E5D861-98D9-4CCD-B452-ADD4195404E6}" type="presOf" srcId="{BF388644-2E91-4497-9D12-75F58D16E878}" destId="{D79CB930-B541-4872-A572-ED35070C1A8B}" srcOrd="0" destOrd="0" presId="urn:microsoft.com/office/officeart/2005/8/layout/process2"/>
    <dgm:cxn modelId="{E7494679-DAA7-4244-AF1C-626094772D79}" type="presOf" srcId="{E1EA2E1A-86CB-4A8E-B050-E4D5B69BF870}" destId="{580E24E7-1348-4C77-AD70-9DDF62A91BC1}" srcOrd="1" destOrd="0" presId="urn:microsoft.com/office/officeart/2005/8/layout/process2"/>
    <dgm:cxn modelId="{C2BFBF77-19B0-45D3-8EDE-C0FBE60951A5}" type="presOf" srcId="{79BC0E71-F8A2-4D1E-B4C2-515FA9446253}" destId="{C1C331B0-8372-4089-B243-3DE6139CB852}" srcOrd="0" destOrd="0" presId="urn:microsoft.com/office/officeart/2005/8/layout/process2"/>
    <dgm:cxn modelId="{3C46F03E-5682-480F-A722-22E02203714A}" type="presOf" srcId="{E1EA2E1A-86CB-4A8E-B050-E4D5B69BF870}" destId="{98CAF8E6-013A-4BC2-8135-14771475A8CE}" srcOrd="0" destOrd="0" presId="urn:microsoft.com/office/officeart/2005/8/layout/process2"/>
    <dgm:cxn modelId="{03064ADF-19C8-4908-ACAB-64416D2793BF}" type="presOf" srcId="{BF388644-2E91-4497-9D12-75F58D16E878}" destId="{50201992-DD65-4B91-AA6C-3081100A16E9}" srcOrd="1" destOrd="0" presId="urn:microsoft.com/office/officeart/2005/8/layout/process2"/>
    <dgm:cxn modelId="{1933C450-834B-468C-8D0C-91BAB4DAA8B9}" type="presOf" srcId="{2622A8A2-9C2A-40ED-A8D6-4D3551E00E4A}" destId="{27972A52-E1DE-45B8-BD1C-2B2684BAEBB5}" srcOrd="0" destOrd="0" presId="urn:microsoft.com/office/officeart/2005/8/layout/process2"/>
    <dgm:cxn modelId="{90672149-13A8-48B3-8D02-273F1A2E739C}" srcId="{2622A8A2-9C2A-40ED-A8D6-4D3551E00E4A}" destId="{60937BBF-2064-4B4E-9798-53CA08F3985F}" srcOrd="2" destOrd="0" parTransId="{8408F07B-06F0-4F03-B43A-332CF6F5F776}" sibTransId="{154EB2FE-AA97-4E19-8C08-1A741B143AD5}"/>
    <dgm:cxn modelId="{888FE7A0-BE93-4BC8-B32A-091B8C1BA947}" type="presOf" srcId="{60937BBF-2064-4B4E-9798-53CA08F3985F}" destId="{FE175903-386D-4238-B03A-DA21C0151757}" srcOrd="0" destOrd="0" presId="urn:microsoft.com/office/officeart/2005/8/layout/process2"/>
    <dgm:cxn modelId="{21934318-065A-41CB-8F0C-BC8229FEB4C5}" type="presParOf" srcId="{27972A52-E1DE-45B8-BD1C-2B2684BAEBB5}" destId="{C1C331B0-8372-4089-B243-3DE6139CB852}" srcOrd="0" destOrd="0" presId="urn:microsoft.com/office/officeart/2005/8/layout/process2"/>
    <dgm:cxn modelId="{08BEC1F5-48FC-4804-BEEF-27A31F1BDEBC}" type="presParOf" srcId="{27972A52-E1DE-45B8-BD1C-2B2684BAEBB5}" destId="{D79CB930-B541-4872-A572-ED35070C1A8B}" srcOrd="1" destOrd="0" presId="urn:microsoft.com/office/officeart/2005/8/layout/process2"/>
    <dgm:cxn modelId="{4EFD3A21-6BA5-44C4-8766-96CA58242DDC}" type="presParOf" srcId="{D79CB930-B541-4872-A572-ED35070C1A8B}" destId="{50201992-DD65-4B91-AA6C-3081100A16E9}" srcOrd="0" destOrd="0" presId="urn:microsoft.com/office/officeart/2005/8/layout/process2"/>
    <dgm:cxn modelId="{59B6A97B-0F40-4E89-B8D3-13F07E3A2FEA}" type="presParOf" srcId="{27972A52-E1DE-45B8-BD1C-2B2684BAEBB5}" destId="{FA93EA95-C7D5-42D1-8EE3-B3DE2C7ECF14}" srcOrd="2" destOrd="0" presId="urn:microsoft.com/office/officeart/2005/8/layout/process2"/>
    <dgm:cxn modelId="{926A3FC9-0BAB-4090-B679-137132CE7874}" type="presParOf" srcId="{27972A52-E1DE-45B8-BD1C-2B2684BAEBB5}" destId="{98CAF8E6-013A-4BC2-8135-14771475A8CE}" srcOrd="3" destOrd="0" presId="urn:microsoft.com/office/officeart/2005/8/layout/process2"/>
    <dgm:cxn modelId="{361F241A-0EA6-43E6-8EEA-049B92CBE73F}" type="presParOf" srcId="{98CAF8E6-013A-4BC2-8135-14771475A8CE}" destId="{580E24E7-1348-4C77-AD70-9DDF62A91BC1}" srcOrd="0" destOrd="0" presId="urn:microsoft.com/office/officeart/2005/8/layout/process2"/>
    <dgm:cxn modelId="{DB2B1109-5C9B-40AC-876B-23415742CDBA}" type="presParOf" srcId="{27972A52-E1DE-45B8-BD1C-2B2684BAEBB5}" destId="{FE175903-386D-4238-B03A-DA21C015175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331B0-8372-4089-B243-3DE6139CB852}">
      <dsp:nvSpPr>
        <dsp:cNvPr id="0" name=""/>
        <dsp:cNvSpPr/>
      </dsp:nvSpPr>
      <dsp:spPr>
        <a:xfrm>
          <a:off x="1956548" y="0"/>
          <a:ext cx="1619178" cy="899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800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Client</a:t>
          </a:r>
          <a:endParaRPr lang="hr-HR" sz="3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982895" y="26347"/>
        <a:ext cx="1566484" cy="846849"/>
      </dsp:txXfrm>
    </dsp:sp>
    <dsp:sp modelId="{D79CB930-B541-4872-A572-ED35070C1A8B}">
      <dsp:nvSpPr>
        <dsp:cNvPr id="0" name=""/>
        <dsp:cNvSpPr/>
      </dsp:nvSpPr>
      <dsp:spPr>
        <a:xfrm rot="5400000">
          <a:off x="2234797" y="934969"/>
          <a:ext cx="337328" cy="4047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r-HR" sz="1500" kern="1200" dirty="0"/>
        </a:p>
      </dsp:txBody>
      <dsp:txXfrm rot="-5400000">
        <a:off x="2282023" y="968702"/>
        <a:ext cx="242876" cy="236130"/>
      </dsp:txXfrm>
    </dsp:sp>
    <dsp:sp modelId="{FA93EA95-C7D5-42D1-8EE3-B3DE2C7ECF14}">
      <dsp:nvSpPr>
        <dsp:cNvPr id="0" name=""/>
        <dsp:cNvSpPr/>
      </dsp:nvSpPr>
      <dsp:spPr>
        <a:xfrm>
          <a:off x="1956548" y="1349315"/>
          <a:ext cx="1619178" cy="899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Server</a:t>
          </a:r>
          <a:endParaRPr lang="hr-HR" sz="2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982895" y="1375662"/>
        <a:ext cx="1566484" cy="846849"/>
      </dsp:txXfrm>
    </dsp:sp>
    <dsp:sp modelId="{98CAF8E6-013A-4BC2-8135-14771475A8CE}">
      <dsp:nvSpPr>
        <dsp:cNvPr id="0" name=""/>
        <dsp:cNvSpPr/>
      </dsp:nvSpPr>
      <dsp:spPr>
        <a:xfrm rot="5400000">
          <a:off x="2269539" y="2288526"/>
          <a:ext cx="337328" cy="4047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r-HR" sz="1500" kern="1200"/>
        </a:p>
      </dsp:txBody>
      <dsp:txXfrm rot="-5400000">
        <a:off x="2316765" y="2322259"/>
        <a:ext cx="242876" cy="236130"/>
      </dsp:txXfrm>
    </dsp:sp>
    <dsp:sp modelId="{FE175903-386D-4238-B03A-DA21C0151757}">
      <dsp:nvSpPr>
        <dsp:cNvPr id="0" name=""/>
        <dsp:cNvSpPr/>
      </dsp:nvSpPr>
      <dsp:spPr>
        <a:xfrm>
          <a:off x="1956548" y="2698630"/>
          <a:ext cx="1619178" cy="899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DB</a:t>
          </a:r>
          <a:endParaRPr lang="hr-HR" sz="2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982895" y="2724977"/>
        <a:ext cx="1566484" cy="846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331B0-8372-4089-B243-3DE6139CB852}">
      <dsp:nvSpPr>
        <dsp:cNvPr id="0" name=""/>
        <dsp:cNvSpPr/>
      </dsp:nvSpPr>
      <dsp:spPr>
        <a:xfrm>
          <a:off x="1956548" y="0"/>
          <a:ext cx="1619178" cy="899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800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Client</a:t>
          </a:r>
          <a:endParaRPr lang="hr-HR" sz="3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982895" y="26347"/>
        <a:ext cx="1566484" cy="846849"/>
      </dsp:txXfrm>
    </dsp:sp>
    <dsp:sp modelId="{D79CB930-B541-4872-A572-ED35070C1A8B}">
      <dsp:nvSpPr>
        <dsp:cNvPr id="0" name=""/>
        <dsp:cNvSpPr/>
      </dsp:nvSpPr>
      <dsp:spPr>
        <a:xfrm rot="5400000">
          <a:off x="2234797" y="934969"/>
          <a:ext cx="337328" cy="4047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r-HR" sz="1500" kern="1200" dirty="0"/>
        </a:p>
      </dsp:txBody>
      <dsp:txXfrm rot="-5400000">
        <a:off x="2282023" y="968702"/>
        <a:ext cx="242876" cy="236130"/>
      </dsp:txXfrm>
    </dsp:sp>
    <dsp:sp modelId="{FA93EA95-C7D5-42D1-8EE3-B3DE2C7ECF14}">
      <dsp:nvSpPr>
        <dsp:cNvPr id="0" name=""/>
        <dsp:cNvSpPr/>
      </dsp:nvSpPr>
      <dsp:spPr>
        <a:xfrm>
          <a:off x="1956548" y="1349315"/>
          <a:ext cx="1619178" cy="899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Server</a:t>
          </a:r>
          <a:endParaRPr lang="hr-HR" sz="2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982895" y="1375662"/>
        <a:ext cx="1566484" cy="846849"/>
      </dsp:txXfrm>
    </dsp:sp>
    <dsp:sp modelId="{98CAF8E6-013A-4BC2-8135-14771475A8CE}">
      <dsp:nvSpPr>
        <dsp:cNvPr id="0" name=""/>
        <dsp:cNvSpPr/>
      </dsp:nvSpPr>
      <dsp:spPr>
        <a:xfrm rot="5400000">
          <a:off x="2269539" y="2288526"/>
          <a:ext cx="337328" cy="4047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r-HR" sz="1500" kern="1200"/>
        </a:p>
      </dsp:txBody>
      <dsp:txXfrm rot="-5400000">
        <a:off x="2316765" y="2322259"/>
        <a:ext cx="242876" cy="236130"/>
      </dsp:txXfrm>
    </dsp:sp>
    <dsp:sp modelId="{FE175903-386D-4238-B03A-DA21C0151757}">
      <dsp:nvSpPr>
        <dsp:cNvPr id="0" name=""/>
        <dsp:cNvSpPr/>
      </dsp:nvSpPr>
      <dsp:spPr>
        <a:xfrm>
          <a:off x="1956548" y="2698630"/>
          <a:ext cx="1619178" cy="899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DB</a:t>
          </a:r>
          <a:endParaRPr lang="hr-HR" sz="2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982895" y="2724977"/>
        <a:ext cx="1566484" cy="846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9994C-E15D-4C26-9F63-15B8C6BB2177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7BB05-02E2-4F3A-814B-3ED6B944E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1C9C8-82BF-4D33-A618-4C01AB7907ED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7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04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96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94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1C9C8-82BF-4D33-A618-4C01AB7907ED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7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 smtClean="0"/>
              <a:t>Web</a:t>
            </a:r>
            <a:r>
              <a:rPr lang="hr-HR" baseline="0" dirty="0" smtClean="0"/>
              <a:t> stranica uglavnom prikazuje nekakvu obavijest, samo daje informacije</a:t>
            </a:r>
          </a:p>
          <a:p>
            <a:pPr marL="171450" indent="-171450">
              <a:buFontTx/>
              <a:buChar char="-"/>
            </a:pPr>
            <a:endParaRPr lang="hr-H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9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98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68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68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1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76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65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4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143125"/>
            <a:ext cx="8229600" cy="857250"/>
          </a:xfrm>
          <a:prstGeom prst="rect">
            <a:avLst/>
          </a:prstGeom>
        </p:spPr>
        <p:txBody>
          <a:bodyPr anchor="ctr"/>
          <a:lstStyle>
            <a:lvl1pPr algn="ctr">
              <a:defRPr sz="33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53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1221600"/>
            <a:ext cx="8121588" cy="339447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190688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3685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95486"/>
            <a:ext cx="179512" cy="594066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6480720" cy="58357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03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6480720" cy="58357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221600"/>
            <a:ext cx="2664296" cy="162018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100">
                <a:latin typeface="Segoe UI Light" pitchFamily="34" charset="0"/>
              </a:defRPr>
            </a:lvl1pPr>
            <a:lvl2pPr marL="190688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3685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2949792"/>
            <a:ext cx="2664296" cy="162018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100">
                <a:latin typeface="Segoe UI Light" pitchFamily="34" charset="0"/>
              </a:defRPr>
            </a:lvl1pPr>
            <a:lvl2pPr marL="190688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3685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95486"/>
            <a:ext cx="179512" cy="594066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6" y="1221600"/>
            <a:ext cx="5346594" cy="339447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190688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3685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498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143125"/>
            <a:ext cx="8229600" cy="857250"/>
          </a:xfrm>
          <a:prstGeom prst="rect">
            <a:avLst/>
          </a:prstGeom>
        </p:spPr>
        <p:txBody>
          <a:bodyPr anchor="ctr"/>
          <a:lstStyle>
            <a:lvl1pPr algn="ctr">
              <a:defRPr sz="33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86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95486"/>
            <a:ext cx="179512" cy="594066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6480720" cy="58357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5556" y="1221600"/>
            <a:ext cx="8121588" cy="339447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190688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3685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32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004564" y="4227933"/>
            <a:ext cx="2139436" cy="504056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6" y="4290021"/>
            <a:ext cx="1547874" cy="37988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0" y="289099"/>
            <a:ext cx="4428000" cy="691009"/>
          </a:xfrm>
          <a:prstGeom prst="rect">
            <a:avLst/>
          </a:prstGeom>
          <a:solidFill>
            <a:srgbClr val="9AB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463463"/>
            <a:ext cx="4320496" cy="3422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hr-HR" dirty="0" smtClean="0"/>
              <a:t>Uredite stil naslova matrice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en-US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4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en-US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A176-3BCC-494C-B823-B080DD7D054F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7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6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84212"/>
            <a:ext cx="3779912" cy="1491594"/>
          </a:xfrm>
          <a:prstGeom prst="rect">
            <a:avLst/>
          </a:prstGeom>
          <a:solidFill>
            <a:srgbClr val="9AB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2" y="1732499"/>
            <a:ext cx="2600325" cy="638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6056" y="3435846"/>
            <a:ext cx="3779912" cy="1491594"/>
          </a:xfrm>
          <a:prstGeom prst="rect">
            <a:avLst/>
          </a:prstGeom>
          <a:solidFill>
            <a:srgbClr val="9AB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93846" y="3473565"/>
            <a:ext cx="37621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Ivan Marković</a:t>
            </a:r>
          </a:p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MSP Lead</a:t>
            </a:r>
          </a:p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Developer at SPAN d.o.o.</a:t>
            </a:r>
          </a:p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ivan.markovic@studentpartner.com</a:t>
            </a:r>
            <a:endParaRPr lang="hr-H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7080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Razvoj web aplikacija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3221850" y="1167594"/>
            <a:ext cx="2484276" cy="648072"/>
          </a:xfrm>
          <a:prstGeom prst="rect">
            <a:avLst/>
          </a:prstGeom>
          <a:solidFill>
            <a:srgbClr val="9AB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350" dirty="0" err="1">
                <a:solidFill>
                  <a:schemeClr val="bg1"/>
                </a:solidFill>
              </a:rPr>
              <a:t>HTML+CSS+JavaScript</a:t>
            </a:r>
            <a:endParaRPr lang="hr-HR" sz="13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7574" y="2549993"/>
            <a:ext cx="2484276" cy="648072"/>
          </a:xfrm>
          <a:prstGeom prst="rect">
            <a:avLst/>
          </a:prstGeom>
          <a:solidFill>
            <a:srgbClr val="9AB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350" dirty="0">
                <a:solidFill>
                  <a:schemeClr val="bg1"/>
                </a:solidFill>
              </a:rPr>
              <a:t>ASP.NET</a:t>
            </a:r>
            <a:endParaRPr lang="hr-HR" sz="135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6126" y="2549993"/>
            <a:ext cx="2484276" cy="648072"/>
          </a:xfrm>
          <a:prstGeom prst="rect">
            <a:avLst/>
          </a:prstGeom>
          <a:solidFill>
            <a:srgbClr val="9AB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350" dirty="0">
                <a:solidFill>
                  <a:schemeClr val="bg1"/>
                </a:solidFill>
              </a:rPr>
              <a:t>PHP</a:t>
            </a:r>
            <a:endParaRPr lang="hr-HR" sz="13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1850" y="3932393"/>
            <a:ext cx="2484276" cy="648072"/>
          </a:xfrm>
          <a:prstGeom prst="rect">
            <a:avLst/>
          </a:prstGeom>
          <a:solidFill>
            <a:srgbClr val="9AB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350" dirty="0">
                <a:solidFill>
                  <a:schemeClr val="bg1"/>
                </a:solidFill>
              </a:rPr>
              <a:t>SQL</a:t>
            </a:r>
            <a:endParaRPr lang="hr-HR" sz="135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1979712" y="1815667"/>
            <a:ext cx="2484276" cy="734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63988" y="3198066"/>
            <a:ext cx="2484276" cy="734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4463988" y="1815667"/>
            <a:ext cx="2484276" cy="734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79712" y="3198066"/>
            <a:ext cx="2484276" cy="734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217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95686"/>
            <a:ext cx="8229600" cy="857250"/>
          </a:xfrm>
        </p:spPr>
        <p:txBody>
          <a:bodyPr/>
          <a:lstStyle/>
          <a:p>
            <a:r>
              <a:rPr lang="hr-HR" dirty="0" smtClean="0"/>
              <a:t>MVC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68733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hr-HR" dirty="0" smtClean="0"/>
              <a:t>MVC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203598"/>
            <a:ext cx="8229600" cy="3394472"/>
          </a:xfrm>
        </p:spPr>
        <p:txBody>
          <a:bodyPr/>
          <a:lstStyle/>
          <a:p>
            <a:r>
              <a:rPr lang="hr-HR" dirty="0"/>
              <a:t>ASP.NET </a:t>
            </a:r>
            <a:r>
              <a:rPr lang="hr-HR" dirty="0" smtClean="0"/>
              <a:t>MVC</a:t>
            </a:r>
            <a:r>
              <a:rPr lang="en-GB" dirty="0"/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Web application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Alternate for ASP.NET Web Forms 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MVC=Model-View-Controller</a:t>
            </a:r>
            <a:endParaRPr lang="da-DK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</a:t>
            </a:r>
            <a:r>
              <a:rPr lang="hr-HR" dirty="0" smtClean="0"/>
              <a:t>rchitectural pattern</a:t>
            </a:r>
          </a:p>
          <a:p>
            <a:pPr lvl="1"/>
            <a:endParaRPr lang="en-GB" dirty="0" smtClean="0"/>
          </a:p>
        </p:txBody>
      </p:sp>
      <p:pic>
        <p:nvPicPr>
          <p:cNvPr id="2052" name="Picture 4" descr="Invoking a controller action that expects a parameter 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27534"/>
            <a:ext cx="269961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229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2000" dirty="0"/>
              <a:t>Advantages of an MVC-Based Web </a:t>
            </a:r>
            <a:r>
              <a:rPr lang="hr-HR" sz="2000" dirty="0" smtClean="0"/>
              <a:t>Application</a:t>
            </a:r>
            <a:endParaRPr lang="hr-HR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sz="1800" dirty="0"/>
          </a:p>
          <a:p>
            <a:r>
              <a:rPr lang="hr-HR" sz="1800" dirty="0"/>
              <a:t>Easier to manage complexity(</a:t>
            </a:r>
            <a:r>
              <a:rPr lang="en-US" sz="1800" dirty="0"/>
              <a:t>input logic, business logic, and UI </a:t>
            </a:r>
            <a:r>
              <a:rPr lang="en-US" sz="1800" dirty="0"/>
              <a:t>logic</a:t>
            </a:r>
            <a:r>
              <a:rPr lang="hr-HR" sz="1800" dirty="0"/>
              <a:t>)</a:t>
            </a:r>
          </a:p>
          <a:p>
            <a:endParaRPr lang="hr-HR" sz="1800" dirty="0"/>
          </a:p>
          <a:p>
            <a:r>
              <a:rPr lang="hr-HR" sz="1800" dirty="0"/>
              <a:t>Better support for test-driven development(TDD)</a:t>
            </a:r>
          </a:p>
          <a:p>
            <a:endParaRPr lang="hr-HR" sz="1800" dirty="0"/>
          </a:p>
          <a:p>
            <a:r>
              <a:rPr lang="hr-HR" sz="1800" dirty="0"/>
              <a:t>Better for large teams of developers</a:t>
            </a: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312763926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7544" y="2139702"/>
            <a:ext cx="8229600" cy="857250"/>
          </a:xfrm>
        </p:spPr>
        <p:txBody>
          <a:bodyPr/>
          <a:lstStyle/>
          <a:p>
            <a:r>
              <a:rPr lang="hr-HR" dirty="0" smtClean="0"/>
              <a:t>Model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88228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Entity framework(EF)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sz="1800" dirty="0"/>
          </a:p>
          <a:p>
            <a:endParaRPr lang="hr-HR" sz="1800" dirty="0"/>
          </a:p>
          <a:p>
            <a:r>
              <a:rPr lang="hr-HR" sz="1800" dirty="0"/>
              <a:t>Object relational mapper(ORM) framework for .NET</a:t>
            </a:r>
          </a:p>
          <a:p>
            <a:endParaRPr lang="hr-HR" sz="1800" dirty="0"/>
          </a:p>
          <a:p>
            <a:r>
              <a:rPr lang="hr-HR" sz="1800" dirty="0"/>
              <a:t>Eliminates </a:t>
            </a:r>
            <a:r>
              <a:rPr lang="en-US" sz="1800" dirty="0"/>
              <a:t>the </a:t>
            </a:r>
            <a:r>
              <a:rPr lang="en-US" sz="1800" dirty="0"/>
              <a:t>need for most of the data-access code that developers usually need to write.</a:t>
            </a:r>
            <a:endParaRPr lang="en-GB" sz="18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922318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hr-HR" sz="2000" dirty="0"/>
              <a:t>Entity Framework Development </a:t>
            </a:r>
            <a:r>
              <a:rPr lang="hr-HR" sz="2000" dirty="0" smtClean="0"/>
              <a:t>Approaches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sz="1800" dirty="0"/>
          </a:p>
          <a:p>
            <a:endParaRPr lang="hr-HR" sz="1800" dirty="0"/>
          </a:p>
          <a:p>
            <a:endParaRPr lang="hr-HR" dirty="0"/>
          </a:p>
        </p:txBody>
      </p:sp>
      <p:pic>
        <p:nvPicPr>
          <p:cNvPr id="3074" name="Picture 2" descr="Development_approaches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06639"/>
            <a:ext cx="3371503" cy="35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9856" y="1335901"/>
            <a:ext cx="8121588" cy="33944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sz="1800" dirty="0"/>
          </a:p>
          <a:p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240592390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95686"/>
            <a:ext cx="8229600" cy="857250"/>
          </a:xfrm>
        </p:spPr>
        <p:txBody>
          <a:bodyPr/>
          <a:lstStyle/>
          <a:p>
            <a:r>
              <a:rPr lang="hr-HR" dirty="0" smtClean="0"/>
              <a:t>View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508274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Razor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100" dirty="0"/>
              <a:t>View Engine for ASP.NET</a:t>
            </a:r>
          </a:p>
          <a:p>
            <a:endParaRPr lang="hr-HR" sz="2100" dirty="0"/>
          </a:p>
          <a:p>
            <a:r>
              <a:rPr lang="hr-HR" sz="2100" dirty="0"/>
              <a:t>Optimized arround HTML</a:t>
            </a:r>
          </a:p>
          <a:p>
            <a:endParaRPr lang="hr-HR" sz="2100" dirty="0"/>
          </a:p>
          <a:p>
            <a:endParaRPr lang="hr-HR" sz="2100" dirty="0"/>
          </a:p>
        </p:txBody>
      </p:sp>
    </p:spTree>
    <p:extLst>
      <p:ext uri="{BB962C8B-B14F-4D97-AF65-F5344CB8AC3E}">
        <p14:creationId xmlns:p14="http://schemas.microsoft.com/office/powerpoint/2010/main" val="13336404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Razor-example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sz="1800" dirty="0"/>
              <a:t>&lt;!DOCTYPE html&gt;</a:t>
            </a:r>
          </a:p>
          <a:p>
            <a:endParaRPr lang="hr-HR" sz="1800" dirty="0"/>
          </a:p>
          <a:p>
            <a:r>
              <a:rPr lang="hr-HR" sz="1800" dirty="0"/>
              <a:t>&lt;html lang="en"&gt;</a:t>
            </a:r>
          </a:p>
          <a:p>
            <a:r>
              <a:rPr lang="hr-HR" sz="1800" dirty="0"/>
              <a:t>&lt;head&gt;</a:t>
            </a:r>
          </a:p>
          <a:p>
            <a:r>
              <a:rPr lang="hr-HR" sz="1800" dirty="0"/>
              <a:t>     &lt;meta charset="utf-8" /&gt;</a:t>
            </a:r>
          </a:p>
          <a:p>
            <a:r>
              <a:rPr lang="hr-HR" sz="1800" dirty="0"/>
              <a:t>     &lt;title&gt;Web Pages Demo&lt;/title&gt;</a:t>
            </a:r>
          </a:p>
          <a:p>
            <a:r>
              <a:rPr lang="hr-HR" sz="1800" dirty="0"/>
              <a:t>&lt;/head&gt;</a:t>
            </a:r>
          </a:p>
          <a:p>
            <a:r>
              <a:rPr lang="hr-HR" sz="1800" dirty="0"/>
              <a:t>&lt;body&gt;</a:t>
            </a:r>
          </a:p>
          <a:p>
            <a:r>
              <a:rPr lang="hr-HR" sz="1800" dirty="0"/>
              <a:t>     &lt;h1&gt;Hello Web Pages&lt;/h1&gt; </a:t>
            </a:r>
          </a:p>
          <a:p>
            <a:r>
              <a:rPr lang="hr-HR" sz="1800" dirty="0"/>
              <a:t>     &lt;p&gt;The time is </a:t>
            </a:r>
            <a:r>
              <a:rPr lang="hr-HR" sz="1800" dirty="0">
                <a:solidFill>
                  <a:srgbClr val="FF0000"/>
                </a:solidFill>
              </a:rPr>
              <a:t>@DateTime.Now</a:t>
            </a:r>
            <a:r>
              <a:rPr lang="hr-HR" sz="1800" dirty="0"/>
              <a:t>&lt;/p&gt;</a:t>
            </a:r>
          </a:p>
          <a:p>
            <a:r>
              <a:rPr lang="hr-HR" sz="1800" dirty="0"/>
              <a:t>&lt;/body&gt;</a:t>
            </a:r>
          </a:p>
          <a:p>
            <a:r>
              <a:rPr lang="hr-HR" sz="1800" dirty="0"/>
              <a:t>&lt;/html&gt;</a:t>
            </a:r>
            <a:endParaRPr lang="hr-HR" sz="1800" dirty="0"/>
          </a:p>
          <a:p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37278014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Agenda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hr-HR" dirty="0" smtClean="0"/>
              <a:t>Web </a:t>
            </a:r>
            <a:r>
              <a:rPr lang="hr-HR" dirty="0" err="1" smtClean="0"/>
              <a:t>Apps</a:t>
            </a:r>
            <a:endParaRPr lang="hr-HR" dirty="0" smtClean="0"/>
          </a:p>
          <a:p>
            <a:pPr marL="514350" indent="-514350">
              <a:buAutoNum type="arabicParenR"/>
            </a:pPr>
            <a:r>
              <a:rPr lang="hr-HR" dirty="0" smtClean="0"/>
              <a:t>ASP.NET MVC</a:t>
            </a:r>
            <a:endParaRPr lang="hr-HR" dirty="0" smtClean="0"/>
          </a:p>
          <a:p>
            <a:pPr marL="514350" indent="-514350">
              <a:buAutoNum type="arabicParenR"/>
            </a:pPr>
            <a:r>
              <a:rPr lang="hr-HR" dirty="0" smtClean="0"/>
              <a:t>Web API</a:t>
            </a:r>
          </a:p>
          <a:p>
            <a:pPr marL="514350" indent="-514350">
              <a:buAutoNum type="arabicParenR"/>
            </a:pPr>
            <a:r>
              <a:rPr lang="hr-HR" dirty="0" smtClean="0"/>
              <a:t>Demo, demo, demo, …</a:t>
            </a:r>
            <a:endParaRPr lang="hr-HR" dirty="0" smtClean="0"/>
          </a:p>
          <a:p>
            <a:pPr marL="514350" indent="-514350">
              <a:buAutoNum type="arabicParenR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75194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23678"/>
            <a:ext cx="8229600" cy="857250"/>
          </a:xfrm>
        </p:spPr>
        <p:txBody>
          <a:bodyPr/>
          <a:lstStyle/>
          <a:p>
            <a:r>
              <a:rPr lang="hr-HR" dirty="0" smtClean="0"/>
              <a:t>Controller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264965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hr-HR" dirty="0" smtClean="0"/>
              <a:t>Controller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ASP.NET MVC framework maps URLs to classes that are referred to as </a:t>
            </a:r>
            <a:r>
              <a:rPr lang="en-US" sz="1800" dirty="0"/>
              <a:t>controllers</a:t>
            </a:r>
            <a:endParaRPr lang="hr-HR" sz="1800" dirty="0"/>
          </a:p>
          <a:p>
            <a:endParaRPr lang="hr-HR" sz="1800" dirty="0"/>
          </a:p>
          <a:p>
            <a:r>
              <a:rPr lang="en-US" sz="1800" dirty="0"/>
              <a:t>The base class for all controllers is the </a:t>
            </a:r>
            <a:r>
              <a:rPr lang="en-US" sz="1800" dirty="0" err="1"/>
              <a:t>ControllerBase</a:t>
            </a:r>
            <a:r>
              <a:rPr lang="en-US" sz="1800" dirty="0"/>
              <a:t> class</a:t>
            </a:r>
            <a:endParaRPr lang="en-GB" sz="1800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1433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The Controller class is responsible for the following processing stages</a:t>
            </a:r>
            <a:r>
              <a:rPr lang="en-US" sz="2000" dirty="0" smtClean="0"/>
              <a:t>:</a:t>
            </a:r>
            <a:endParaRPr lang="en-GB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Locating the appropriate action method to call and validating that it can be called.</a:t>
            </a:r>
          </a:p>
          <a:p>
            <a:endParaRPr lang="hr-HR" sz="1800" dirty="0"/>
          </a:p>
          <a:p>
            <a:r>
              <a:rPr lang="en-US" sz="1800" dirty="0"/>
              <a:t>Getting </a:t>
            </a:r>
            <a:r>
              <a:rPr lang="en-US" sz="1800" dirty="0"/>
              <a:t>the values to use as the action method's arguments.</a:t>
            </a:r>
          </a:p>
          <a:p>
            <a:endParaRPr lang="hr-HR" sz="1800" dirty="0"/>
          </a:p>
          <a:p>
            <a:r>
              <a:rPr lang="en-US" sz="1800" dirty="0"/>
              <a:t>Handling </a:t>
            </a:r>
            <a:r>
              <a:rPr lang="en-US" sz="1800" dirty="0"/>
              <a:t>all errors that might occur during the execution of the action method.</a:t>
            </a:r>
          </a:p>
          <a:p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3297963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hr-HR" dirty="0" smtClean="0"/>
              <a:t>Action Methods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ASP.NET MVC applications is organized around controllers and action methods. </a:t>
            </a:r>
            <a:endParaRPr lang="hr-HR" sz="1800" dirty="0"/>
          </a:p>
          <a:p>
            <a:endParaRPr lang="hr-HR" sz="1800" dirty="0"/>
          </a:p>
          <a:p>
            <a:r>
              <a:rPr lang="en-US" sz="1800" dirty="0"/>
              <a:t>The </a:t>
            </a:r>
            <a:r>
              <a:rPr lang="en-US" sz="1800" dirty="0"/>
              <a:t>controller defines action methods. Controllers can include as many action methods as needed.</a:t>
            </a:r>
          </a:p>
          <a:p>
            <a:endParaRPr lang="hr-HR" sz="1800" dirty="0"/>
          </a:p>
          <a:p>
            <a:r>
              <a:rPr lang="en-US" sz="1800" dirty="0"/>
              <a:t>/[Controller]/[</a:t>
            </a:r>
            <a:r>
              <a:rPr lang="en-US" sz="1800" dirty="0" err="1"/>
              <a:t>ActionName</a:t>
            </a:r>
            <a:r>
              <a:rPr lang="en-US" sz="1800" dirty="0"/>
              <a:t>]/[Parameters]</a:t>
            </a:r>
            <a:br>
              <a:rPr lang="en-US" sz="1800" dirty="0"/>
            </a:b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141328596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23678"/>
            <a:ext cx="8229600" cy="857250"/>
          </a:xfrm>
        </p:spPr>
        <p:txBody>
          <a:bodyPr/>
          <a:lstStyle/>
          <a:p>
            <a:r>
              <a:rPr lang="hr-HR" dirty="0" smtClean="0"/>
              <a:t>Demo, demo, demo, 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35375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51670"/>
            <a:ext cx="8229600" cy="1515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r-HR" sz="9600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684841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niOkvir 6"/>
          <p:cNvSpPr txBox="1"/>
          <p:nvPr/>
        </p:nvSpPr>
        <p:spPr>
          <a:xfrm>
            <a:off x="113752" y="1851670"/>
            <a:ext cx="8712968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hr-H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r>
              <a:rPr lang="hr-H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r-H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hr-H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>
              <a:lnSpc>
                <a:spcPct val="120000"/>
              </a:lnSpc>
            </a:pPr>
            <a:r>
              <a:rPr lang="hr-H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ivan.markovic@studentpartner.com</a:t>
            </a:r>
            <a:endParaRPr lang="hr-HR" sz="2800" u="sng" dirty="0" smtClean="0">
              <a:solidFill>
                <a:srgbClr val="9AB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564" y="4227934"/>
            <a:ext cx="2139436" cy="504056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6" y="4290021"/>
            <a:ext cx="1547874" cy="3798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072" y="196536"/>
            <a:ext cx="4108376" cy="1080120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" y="329581"/>
            <a:ext cx="3316874" cy="8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397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2400" dirty="0" err="1" smtClean="0"/>
              <a:t>What</a:t>
            </a:r>
            <a:r>
              <a:rPr lang="hr-HR" sz="2400" dirty="0" smtClean="0"/>
              <a:t> </a:t>
            </a:r>
            <a:r>
              <a:rPr lang="hr-HR" sz="2400" dirty="0" err="1" smtClean="0"/>
              <a:t>is</a:t>
            </a:r>
            <a:r>
              <a:rPr lang="hr-HR" sz="2400" dirty="0" smtClean="0"/>
              <a:t> web </a:t>
            </a:r>
            <a:r>
              <a:rPr lang="hr-HR" sz="2400" dirty="0" err="1" smtClean="0"/>
              <a:t>application</a:t>
            </a:r>
            <a:r>
              <a:rPr lang="hr-HR" sz="2400" dirty="0" smtClean="0"/>
              <a:t>?</a:t>
            </a:r>
            <a:endParaRPr lang="hr-H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 or web app is any software that runs in a web browser.</a:t>
            </a:r>
            <a:endParaRPr lang="hr-HR" dirty="0" smtClean="0"/>
          </a:p>
          <a:p>
            <a:pPr marL="0" indent="0">
              <a:buNone/>
            </a:pP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141215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2800" dirty="0" err="1" smtClean="0"/>
              <a:t>Architecture</a:t>
            </a:r>
            <a:r>
              <a:rPr lang="hr-HR" sz="2800" dirty="0" smtClean="0"/>
              <a:t> </a:t>
            </a:r>
            <a:r>
              <a:rPr lang="hr-HR" sz="2800" dirty="0" err="1" smtClean="0"/>
              <a:t>of</a:t>
            </a:r>
            <a:r>
              <a:rPr lang="hr-HR" sz="2800" dirty="0" smtClean="0"/>
              <a:t> web </a:t>
            </a:r>
            <a:r>
              <a:rPr lang="hr-HR" sz="2800" dirty="0" err="1" smtClean="0"/>
              <a:t>app</a:t>
            </a:r>
            <a:endParaRPr lang="hr-HR" sz="2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64854039"/>
              </p:ext>
            </p:extLst>
          </p:nvPr>
        </p:nvGraphicFramePr>
        <p:xfrm>
          <a:off x="1709682" y="1383618"/>
          <a:ext cx="5532276" cy="3598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 flipV="1">
            <a:off x="4545247" y="2318213"/>
            <a:ext cx="404795" cy="337328"/>
            <a:chOff x="3418321" y="1274353"/>
            <a:chExt cx="539726" cy="449771"/>
          </a:xfrm>
        </p:grpSpPr>
        <p:sp>
          <p:nvSpPr>
            <p:cNvPr id="13" name="Right Arrow 12"/>
            <p:cNvSpPr/>
            <p:nvPr/>
          </p:nvSpPr>
          <p:spPr>
            <a:xfrm rot="5400000">
              <a:off x="3463298" y="1229376"/>
              <a:ext cx="449771" cy="5397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ight Arrow 4"/>
            <p:cNvSpPr/>
            <p:nvPr/>
          </p:nvSpPr>
          <p:spPr>
            <a:xfrm>
              <a:off x="3526266" y="1274354"/>
              <a:ext cx="323836" cy="31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r-HR" sz="1650"/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4555607" y="3668363"/>
            <a:ext cx="404795" cy="337328"/>
            <a:chOff x="3418321" y="1274353"/>
            <a:chExt cx="539726" cy="44977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463298" y="1229376"/>
              <a:ext cx="449771" cy="5397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526266" y="1274354"/>
              <a:ext cx="323836" cy="31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r-HR" sz="165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692400" y="1238092"/>
            <a:ext cx="37264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916443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  <a:endParaRPr lang="hr-H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56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Web </a:t>
            </a:r>
            <a:r>
              <a:rPr lang="hr-HR" dirty="0" err="1" smtClean="0"/>
              <a:t>page</a:t>
            </a:r>
            <a:r>
              <a:rPr lang="hr-HR" dirty="0" smtClean="0"/>
              <a:t> != web </a:t>
            </a:r>
            <a:r>
              <a:rPr lang="hr-HR" dirty="0" err="1" smtClean="0"/>
              <a:t>app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91515"/>
            <a:ext cx="3860649" cy="3348371"/>
          </a:xfrm>
          <a:prstGeom prst="rect">
            <a:avLst/>
          </a:prstGeom>
        </p:spPr>
      </p:pic>
      <p:pic>
        <p:nvPicPr>
          <p:cNvPr id="2050" name="Picture 2" descr="http://www.srednja.hr/Photos/AUTORSKE%20FOTOGRAFIJE/FACEBOO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7" y="1131590"/>
            <a:ext cx="4254101" cy="253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59177" y="3739886"/>
            <a:ext cx="19982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35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hr-HR" sz="135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</a:t>
            </a:r>
            <a:endParaRPr lang="hr-HR" sz="13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152" y="3795886"/>
            <a:ext cx="19982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35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hr-HR" sz="135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hr-HR" sz="13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569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How </a:t>
            </a:r>
            <a:r>
              <a:rPr lang="hr-HR" dirty="0" err="1" smtClean="0"/>
              <a:t>does</a:t>
            </a:r>
            <a:r>
              <a:rPr lang="hr-HR" dirty="0" smtClean="0"/>
              <a:t> </a:t>
            </a:r>
            <a:r>
              <a:rPr lang="hr-HR" dirty="0" err="1" smtClean="0"/>
              <a:t>it</a:t>
            </a:r>
            <a:r>
              <a:rPr lang="hr-HR" dirty="0" smtClean="0"/>
              <a:t> </a:t>
            </a:r>
            <a:r>
              <a:rPr lang="hr-HR" dirty="0" err="1" smtClean="0"/>
              <a:t>work</a:t>
            </a:r>
            <a:r>
              <a:rPr lang="hr-HR" dirty="0" smtClean="0"/>
              <a:t>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 </a:t>
            </a:r>
            <a:endParaRPr lang="hr-HR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6342298"/>
              </p:ext>
            </p:extLst>
          </p:nvPr>
        </p:nvGraphicFramePr>
        <p:xfrm>
          <a:off x="1709682" y="1383618"/>
          <a:ext cx="5532276" cy="3598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 flipV="1">
            <a:off x="4496080" y="2355727"/>
            <a:ext cx="404795" cy="337328"/>
            <a:chOff x="3418321" y="1274353"/>
            <a:chExt cx="539726" cy="449771"/>
          </a:xfrm>
        </p:grpSpPr>
        <p:sp>
          <p:nvSpPr>
            <p:cNvPr id="7" name="Right Arrow 6"/>
            <p:cNvSpPr/>
            <p:nvPr/>
          </p:nvSpPr>
          <p:spPr>
            <a:xfrm rot="5400000">
              <a:off x="3463298" y="1229376"/>
              <a:ext cx="449771" cy="5397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ight Arrow 4"/>
            <p:cNvSpPr/>
            <p:nvPr/>
          </p:nvSpPr>
          <p:spPr>
            <a:xfrm>
              <a:off x="3526266" y="1274354"/>
              <a:ext cx="323836" cy="31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r-HR" sz="1650"/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4506440" y="3705877"/>
            <a:ext cx="404795" cy="337328"/>
            <a:chOff x="3418321" y="1274353"/>
            <a:chExt cx="539726" cy="449771"/>
          </a:xfrm>
        </p:grpSpPr>
        <p:sp>
          <p:nvSpPr>
            <p:cNvPr id="10" name="Right Arrow 9"/>
            <p:cNvSpPr/>
            <p:nvPr/>
          </p:nvSpPr>
          <p:spPr>
            <a:xfrm rot="5400000">
              <a:off x="3463298" y="1229376"/>
              <a:ext cx="449771" cy="5397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ight Arrow 4"/>
            <p:cNvSpPr/>
            <p:nvPr/>
          </p:nvSpPr>
          <p:spPr>
            <a:xfrm>
              <a:off x="3526266" y="1274354"/>
              <a:ext cx="323836" cy="31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r-HR" sz="165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519772" y="1275606"/>
            <a:ext cx="37264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9952" y="944601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  <a:endParaRPr lang="hr-H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1929033" y="1177502"/>
            <a:ext cx="540060" cy="1962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350"/>
          </a:p>
        </p:txBody>
      </p:sp>
      <p:sp>
        <p:nvSpPr>
          <p:cNvPr id="26" name="Right Arrow 25"/>
          <p:cNvSpPr/>
          <p:nvPr/>
        </p:nvSpPr>
        <p:spPr>
          <a:xfrm rot="5400000">
            <a:off x="1929033" y="2358820"/>
            <a:ext cx="540060" cy="1962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350"/>
          </a:p>
        </p:txBody>
      </p:sp>
      <p:sp>
        <p:nvSpPr>
          <p:cNvPr id="27" name="Right Arrow 26"/>
          <p:cNvSpPr/>
          <p:nvPr/>
        </p:nvSpPr>
        <p:spPr>
          <a:xfrm rot="5400000">
            <a:off x="1929033" y="3776436"/>
            <a:ext cx="540060" cy="1962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350"/>
          </a:p>
        </p:txBody>
      </p:sp>
      <p:sp>
        <p:nvSpPr>
          <p:cNvPr id="28" name="Right Arrow 27"/>
          <p:cNvSpPr/>
          <p:nvPr/>
        </p:nvSpPr>
        <p:spPr>
          <a:xfrm rot="16200000">
            <a:off x="6197720" y="3827035"/>
            <a:ext cx="540060" cy="1962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350"/>
          </a:p>
        </p:txBody>
      </p:sp>
      <p:sp>
        <p:nvSpPr>
          <p:cNvPr id="29" name="Right Arrow 28"/>
          <p:cNvSpPr/>
          <p:nvPr/>
        </p:nvSpPr>
        <p:spPr>
          <a:xfrm rot="16200000">
            <a:off x="6197720" y="2392637"/>
            <a:ext cx="540060" cy="1962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350"/>
          </a:p>
        </p:txBody>
      </p:sp>
      <p:sp>
        <p:nvSpPr>
          <p:cNvPr id="30" name="Right Arrow 29"/>
          <p:cNvSpPr/>
          <p:nvPr/>
        </p:nvSpPr>
        <p:spPr>
          <a:xfrm rot="16200000">
            <a:off x="6204099" y="1177502"/>
            <a:ext cx="540060" cy="1962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350"/>
          </a:p>
        </p:txBody>
      </p:sp>
      <p:sp>
        <p:nvSpPr>
          <p:cNvPr id="24" name="TextBox 23"/>
          <p:cNvSpPr txBox="1"/>
          <p:nvPr/>
        </p:nvSpPr>
        <p:spPr>
          <a:xfrm>
            <a:off x="1735672" y="1083101"/>
            <a:ext cx="3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hr-HR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5672" y="2297990"/>
            <a:ext cx="3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hr-HR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5431" y="3736041"/>
            <a:ext cx="3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hr-HR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94259" y="3786639"/>
            <a:ext cx="3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hr-HR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94258" y="2297990"/>
            <a:ext cx="3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hr-HR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4258" y="1137107"/>
            <a:ext cx="3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6475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err="1" smtClean="0"/>
              <a:t>Developing</a:t>
            </a:r>
            <a:r>
              <a:rPr lang="hr-HR" dirty="0" smtClean="0"/>
              <a:t> web </a:t>
            </a:r>
            <a:r>
              <a:rPr lang="hr-HR" dirty="0" err="1" smtClean="0"/>
              <a:t>apps</a:t>
            </a:r>
            <a:endParaRPr lang="hr-H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Developing</a:t>
            </a:r>
            <a:r>
              <a:rPr lang="hr-HR" dirty="0" smtClean="0"/>
              <a:t> web </a:t>
            </a:r>
            <a:r>
              <a:rPr lang="hr-HR" dirty="0" err="1" smtClean="0"/>
              <a:t>apps</a:t>
            </a:r>
            <a:r>
              <a:rPr lang="hr-HR" dirty="0" smtClean="0"/>
              <a:t>:</a:t>
            </a:r>
            <a:endParaRPr lang="hr-HR" dirty="0" smtClean="0"/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sz="2100" dirty="0"/>
              <a:t>Front-</a:t>
            </a:r>
            <a:r>
              <a:rPr lang="hr-HR" sz="2100" dirty="0" err="1"/>
              <a:t>end</a:t>
            </a:r>
            <a:r>
              <a:rPr lang="hr-HR" sz="2100" dirty="0"/>
              <a:t> web </a:t>
            </a:r>
            <a:r>
              <a:rPr lang="hr-HR" sz="2100" dirty="0" err="1"/>
              <a:t>developer</a:t>
            </a:r>
            <a:endParaRPr lang="hr-HR" sz="2100" dirty="0"/>
          </a:p>
          <a:p>
            <a:pPr marL="0" indent="0">
              <a:buNone/>
            </a:pPr>
            <a:r>
              <a:rPr lang="hr-HR" sz="1800" dirty="0"/>
              <a:t>	</a:t>
            </a:r>
            <a:r>
              <a:rPr lang="hr-HR" sz="1800" dirty="0"/>
              <a:t>	</a:t>
            </a:r>
            <a:r>
              <a:rPr lang="hr-HR" sz="1800" dirty="0" err="1" smtClean="0"/>
              <a:t>Developing</a:t>
            </a:r>
            <a:r>
              <a:rPr lang="hr-HR" sz="1800" dirty="0" smtClean="0"/>
              <a:t> UI</a:t>
            </a:r>
            <a:endParaRPr lang="hr-HR" sz="1800" dirty="0"/>
          </a:p>
          <a:p>
            <a:pPr marL="0" indent="0">
              <a:buNone/>
            </a:pPr>
            <a:r>
              <a:rPr lang="hr-HR" sz="2100" dirty="0"/>
              <a:t>	</a:t>
            </a:r>
            <a:r>
              <a:rPr lang="hr-HR" sz="2100" dirty="0" err="1"/>
              <a:t>Back-end</a:t>
            </a:r>
            <a:r>
              <a:rPr lang="hr-HR" sz="2100" dirty="0"/>
              <a:t> web </a:t>
            </a:r>
            <a:r>
              <a:rPr lang="hr-HR" sz="2100" dirty="0" err="1"/>
              <a:t>developer</a:t>
            </a:r>
            <a:endParaRPr lang="hr-HR" sz="2100" dirty="0"/>
          </a:p>
          <a:p>
            <a:pPr marL="0" indent="0">
              <a:buNone/>
            </a:pPr>
            <a:r>
              <a:rPr lang="hr-HR" sz="1800" dirty="0"/>
              <a:t>	</a:t>
            </a:r>
            <a:r>
              <a:rPr lang="hr-HR" sz="1800" dirty="0"/>
              <a:t>	</a:t>
            </a:r>
            <a:r>
              <a:rPr lang="hr-HR" sz="1800" dirty="0" err="1" smtClean="0"/>
              <a:t>Developing</a:t>
            </a:r>
            <a:r>
              <a:rPr lang="hr-HR" sz="1800" dirty="0" smtClean="0"/>
              <a:t> </a:t>
            </a:r>
            <a:r>
              <a:rPr lang="hr-HR" sz="1800" dirty="0" err="1" smtClean="0"/>
              <a:t>application</a:t>
            </a:r>
            <a:r>
              <a:rPr lang="hr-HR" sz="1800" dirty="0" smtClean="0"/>
              <a:t> </a:t>
            </a:r>
            <a:r>
              <a:rPr lang="hr-HR" sz="1800" dirty="0" err="1" smtClean="0"/>
              <a:t>logic</a:t>
            </a:r>
            <a:r>
              <a:rPr lang="hr-HR" sz="1800" dirty="0"/>
              <a:t>		 </a:t>
            </a:r>
            <a:endParaRPr lang="en-GB" sz="18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0562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2400" dirty="0" smtClean="0"/>
              <a:t>ASP.NET vs PHP </a:t>
            </a:r>
            <a:r>
              <a:rPr lang="hr-HR" sz="2400" dirty="0" err="1" smtClean="0"/>
              <a:t>Code</a:t>
            </a:r>
            <a:r>
              <a:rPr lang="hr-HR" sz="2400" dirty="0" smtClean="0"/>
              <a:t> </a:t>
            </a:r>
            <a:r>
              <a:rPr lang="hr-HR" sz="2400" dirty="0" err="1" smtClean="0"/>
              <a:t>Example</a:t>
            </a:r>
            <a:endParaRPr lang="hr-HR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385380"/>
              </p:ext>
            </p:extLst>
          </p:nvPr>
        </p:nvGraphicFramePr>
        <p:xfrm>
          <a:off x="971600" y="1347614"/>
          <a:ext cx="5338936" cy="31337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4333"/>
                <a:gridCol w="2624603"/>
              </a:tblGrid>
              <a:tr h="504865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ASP.NET</a:t>
                      </a:r>
                      <a:endParaRPr lang="hr-HR" sz="1400" dirty="0"/>
                    </a:p>
                  </a:txBody>
                  <a:tcPr marL="65861" marR="65861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PHP</a:t>
                      </a:r>
                      <a:endParaRPr lang="hr-HR" sz="1400" dirty="0"/>
                    </a:p>
                  </a:txBody>
                  <a:tcPr marL="65861" marR="65861" marT="34290" marB="34290"/>
                </a:tc>
              </a:tr>
              <a:tr h="2372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%@ Page Language="C#" %&gt;</a:t>
                      </a:r>
                    </a:p>
                    <a:p>
                      <a:r>
                        <a:rPr lang="en-US" sz="1400" dirty="0" smtClean="0"/>
                        <a:t>&lt;html&gt;</a:t>
                      </a:r>
                    </a:p>
                    <a:p>
                      <a:r>
                        <a:rPr lang="en-US" sz="1400" dirty="0" smtClean="0"/>
                        <a:t>&lt;head&gt;&lt;/head&gt;</a:t>
                      </a:r>
                    </a:p>
                    <a:p>
                      <a:r>
                        <a:rPr lang="en-US" sz="1400" dirty="0" smtClean="0"/>
                        <a:t>&lt;body&gt;</a:t>
                      </a:r>
                    </a:p>
                    <a:p>
                      <a:r>
                        <a:rPr lang="en-US" sz="1400" dirty="0" smtClean="0"/>
                        <a:t>    &lt; % for (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i = 1; i &lt;= 100; i++)</a:t>
                      </a:r>
                    </a:p>
                    <a:p>
                      <a:r>
                        <a:rPr lang="en-US" sz="1400" dirty="0" smtClean="0"/>
                        <a:t>       { </a:t>
                      </a:r>
                    </a:p>
                    <a:p>
                      <a:r>
                        <a:rPr lang="en-US" sz="1400" dirty="0" smtClean="0"/>
                        <a:t>	   </a:t>
                      </a:r>
                      <a:r>
                        <a:rPr lang="en-US" sz="1400" dirty="0" err="1" smtClean="0"/>
                        <a:t>Response.Write</a:t>
                      </a:r>
                      <a:r>
                        <a:rPr lang="en-US" sz="1400" dirty="0" smtClean="0"/>
                        <a:t>((i + (i - 1)).</a:t>
                      </a:r>
                      <a:r>
                        <a:rPr lang="en-US" sz="1400" dirty="0" err="1" smtClean="0"/>
                        <a:t>ToString</a:t>
                      </a:r>
                      <a:r>
                        <a:rPr lang="en-US" sz="1400" dirty="0" smtClean="0"/>
                        <a:t>() + "&lt;</a:t>
                      </a:r>
                      <a:r>
                        <a:rPr lang="en-US" sz="1400" dirty="0" err="1" smtClean="0"/>
                        <a:t>br</a:t>
                      </a:r>
                      <a:r>
                        <a:rPr lang="en-US" sz="1400" dirty="0" smtClean="0"/>
                        <a:t> /&gt;"); </a:t>
                      </a:r>
                    </a:p>
                    <a:p>
                      <a:r>
                        <a:rPr lang="en-US" sz="1400" dirty="0" smtClean="0"/>
                        <a:t>       } </a:t>
                      </a:r>
                    </a:p>
                    <a:p>
                      <a:r>
                        <a:rPr lang="en-US" sz="1400" dirty="0" smtClean="0"/>
                        <a:t>    %&gt;</a:t>
                      </a:r>
                    </a:p>
                    <a:p>
                      <a:r>
                        <a:rPr lang="en-US" sz="1400" dirty="0" smtClean="0"/>
                        <a:t>&lt;/body&gt;</a:t>
                      </a:r>
                    </a:p>
                    <a:p>
                      <a:r>
                        <a:rPr lang="en-US" sz="1400" dirty="0" smtClean="0"/>
                        <a:t>&lt;/html&gt;</a:t>
                      </a:r>
                      <a:endParaRPr lang="hr-HR" sz="1400" dirty="0"/>
                    </a:p>
                  </a:txBody>
                  <a:tcPr marL="65861" marR="65861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&lt;html&gt;</a:t>
                      </a:r>
                    </a:p>
                    <a:p>
                      <a:r>
                        <a:rPr lang="en-US" sz="1400" dirty="0" smtClean="0"/>
                        <a:t>&lt;head&gt;&lt;/head&gt;</a:t>
                      </a:r>
                    </a:p>
                    <a:p>
                      <a:r>
                        <a:rPr lang="en-US" sz="1400" dirty="0" smtClean="0"/>
                        <a:t>&lt;body&gt;</a:t>
                      </a:r>
                    </a:p>
                    <a:p>
                      <a:r>
                        <a:rPr lang="en-US" sz="1400" dirty="0" smtClean="0"/>
                        <a:t>    &lt; ?</a:t>
                      </a:r>
                      <a:r>
                        <a:rPr lang="en-US" sz="1400" dirty="0" err="1" smtClean="0"/>
                        <a:t>php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   for ($i = 1; $i &lt;=100; $i++) {</a:t>
                      </a:r>
                    </a:p>
                    <a:p>
                      <a:r>
                        <a:rPr lang="en-US" sz="1400" dirty="0" smtClean="0"/>
                        <a:t>        echo $i + ($i - 1) . "&lt;</a:t>
                      </a:r>
                      <a:r>
                        <a:rPr lang="en-US" sz="1400" dirty="0" err="1" smtClean="0"/>
                        <a:t>br</a:t>
                      </a:r>
                      <a:r>
                        <a:rPr lang="en-US" sz="1400" dirty="0" smtClean="0"/>
                        <a:t> /&gt;";</a:t>
                      </a:r>
                    </a:p>
                    <a:p>
                      <a:r>
                        <a:rPr lang="en-US" sz="1400" dirty="0" smtClean="0"/>
                        <a:t>    }</a:t>
                      </a:r>
                    </a:p>
                    <a:p>
                      <a:r>
                        <a:rPr lang="en-US" sz="1400" dirty="0" smtClean="0"/>
                        <a:t>    ?&gt;</a:t>
                      </a:r>
                    </a:p>
                    <a:p>
                      <a:r>
                        <a:rPr lang="en-US" sz="1400" dirty="0" smtClean="0"/>
                        <a:t>&lt;/body&gt;</a:t>
                      </a:r>
                    </a:p>
                    <a:p>
                      <a:r>
                        <a:rPr lang="en-US" sz="1400" dirty="0" smtClean="0"/>
                        <a:t>&lt;/html&gt;</a:t>
                      </a:r>
                      <a:endParaRPr lang="hr-HR" sz="1400" dirty="0"/>
                    </a:p>
                  </a:txBody>
                  <a:tcPr marL="65861" marR="65861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7290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ASP.NET vs PHP </a:t>
            </a:r>
            <a:r>
              <a:rPr lang="hr-HR" dirty="0" err="1" smtClean="0"/>
              <a:t>Tools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ASP.NET : </a:t>
            </a:r>
            <a:r>
              <a:rPr lang="hr-HR" dirty="0" err="1" smtClean="0"/>
              <a:t>Visual</a:t>
            </a:r>
            <a:r>
              <a:rPr lang="hr-HR" dirty="0" smtClean="0"/>
              <a:t> Studio + IIS + Microsoft SQL</a:t>
            </a:r>
          </a:p>
          <a:p>
            <a:endParaRPr lang="hr-HR" dirty="0"/>
          </a:p>
          <a:p>
            <a:r>
              <a:rPr lang="hr-HR" dirty="0" smtClean="0"/>
              <a:t>PHP: </a:t>
            </a:r>
            <a:r>
              <a:rPr lang="hr-HR" dirty="0" err="1" smtClean="0"/>
              <a:t>Eclipse</a:t>
            </a:r>
            <a:r>
              <a:rPr lang="hr-HR" dirty="0" smtClean="0"/>
              <a:t> + </a:t>
            </a:r>
            <a:r>
              <a:rPr lang="hr-HR" dirty="0" err="1" smtClean="0"/>
              <a:t>Xampp</a:t>
            </a:r>
            <a:r>
              <a:rPr lang="hr-HR" dirty="0" smtClean="0"/>
              <a:t> + </a:t>
            </a:r>
            <a:r>
              <a:rPr lang="hr-HR" dirty="0" err="1" smtClean="0"/>
              <a:t>MySQL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6061427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Custom 1">
      <a:dk1>
        <a:srgbClr val="59595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467</Words>
  <Application>Microsoft Office PowerPoint</Application>
  <PresentationFormat>On-screen Show (16:9)</PresentationFormat>
  <Paragraphs>148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Segoe UI</vt:lpstr>
      <vt:lpstr>Segoe UI Light</vt:lpstr>
      <vt:lpstr>Segoe WP</vt:lpstr>
      <vt:lpstr>Tema sustava Office</vt:lpstr>
      <vt:lpstr>PowerPoint Presentation</vt:lpstr>
      <vt:lpstr>Agenda</vt:lpstr>
      <vt:lpstr>What is web application?</vt:lpstr>
      <vt:lpstr>Architecture of web app</vt:lpstr>
      <vt:lpstr>Web page != web app</vt:lpstr>
      <vt:lpstr>How does it work?</vt:lpstr>
      <vt:lpstr>Developing web apps</vt:lpstr>
      <vt:lpstr>ASP.NET vs PHP Code Example</vt:lpstr>
      <vt:lpstr>ASP.NET vs PHP Tools</vt:lpstr>
      <vt:lpstr>Razvoj web aplikacija</vt:lpstr>
      <vt:lpstr>MVC</vt:lpstr>
      <vt:lpstr>MVC</vt:lpstr>
      <vt:lpstr>Advantages of an MVC-Based Web Application</vt:lpstr>
      <vt:lpstr>Model</vt:lpstr>
      <vt:lpstr>Entity framework(EF)</vt:lpstr>
      <vt:lpstr>Entity Framework Development Approaches</vt:lpstr>
      <vt:lpstr>View</vt:lpstr>
      <vt:lpstr>Razor</vt:lpstr>
      <vt:lpstr>Razor-example</vt:lpstr>
      <vt:lpstr>Controller</vt:lpstr>
      <vt:lpstr>Controller</vt:lpstr>
      <vt:lpstr>The Controller class is responsible for the following processing stages:</vt:lpstr>
      <vt:lpstr>Action Methods</vt:lpstr>
      <vt:lpstr>Demo, demo, demo, …</vt:lpstr>
      <vt:lpstr>Q &amp; 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Networks with the OSI Model</dc:title>
  <dc:creator>Tomislav Stanković</dc:creator>
  <cp:lastModifiedBy>Ivan Marković</cp:lastModifiedBy>
  <cp:revision>138</cp:revision>
  <dcterms:created xsi:type="dcterms:W3CDTF">2014-01-07T15:40:15Z</dcterms:created>
  <dcterms:modified xsi:type="dcterms:W3CDTF">2015-01-25T22:15:41Z</dcterms:modified>
</cp:coreProperties>
</file>