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349" r:id="rId3"/>
    <p:sldId id="298" r:id="rId4"/>
    <p:sldId id="334" r:id="rId5"/>
    <p:sldId id="321" r:id="rId6"/>
    <p:sldId id="322" r:id="rId7"/>
    <p:sldId id="323" r:id="rId8"/>
    <p:sldId id="324" r:id="rId9"/>
    <p:sldId id="325" r:id="rId10"/>
    <p:sldId id="326" r:id="rId11"/>
    <p:sldId id="327" r:id="rId12"/>
    <p:sldId id="328" r:id="rId13"/>
    <p:sldId id="329" r:id="rId14"/>
    <p:sldId id="330" r:id="rId15"/>
    <p:sldId id="335" r:id="rId16"/>
    <p:sldId id="331" r:id="rId17"/>
    <p:sldId id="333" r:id="rId18"/>
    <p:sldId id="332" r:id="rId19"/>
    <p:sldId id="343" r:id="rId20"/>
    <p:sldId id="344" r:id="rId21"/>
    <p:sldId id="345" r:id="rId22"/>
    <p:sldId id="346" r:id="rId23"/>
    <p:sldId id="347" r:id="rId24"/>
    <p:sldId id="348" r:id="rId25"/>
    <p:sldId id="336" r:id="rId26"/>
    <p:sldId id="337" r:id="rId27"/>
    <p:sldId id="338" r:id="rId28"/>
    <p:sldId id="339" r:id="rId29"/>
    <p:sldId id="340" r:id="rId30"/>
    <p:sldId id="341" r:id="rId31"/>
    <p:sldId id="342" r:id="rId32"/>
    <p:sldId id="350" r:id="rId33"/>
    <p:sldId id="319" r:id="rId34"/>
    <p:sldId id="320" r:id="rId35"/>
    <p:sldId id="273"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5B2D7-2393-4556-8BD5-15D7BE530157}">
          <p14:sldIdLst>
            <p14:sldId id="257"/>
            <p14:sldId id="349"/>
            <p14:sldId id="298"/>
            <p14:sldId id="334"/>
            <p14:sldId id="321"/>
            <p14:sldId id="322"/>
            <p14:sldId id="323"/>
            <p14:sldId id="324"/>
            <p14:sldId id="325"/>
            <p14:sldId id="326"/>
            <p14:sldId id="327"/>
            <p14:sldId id="328"/>
            <p14:sldId id="329"/>
            <p14:sldId id="330"/>
            <p14:sldId id="335"/>
            <p14:sldId id="331"/>
            <p14:sldId id="333"/>
            <p14:sldId id="332"/>
            <p14:sldId id="343"/>
            <p14:sldId id="344"/>
            <p14:sldId id="345"/>
            <p14:sldId id="346"/>
            <p14:sldId id="347"/>
            <p14:sldId id="348"/>
            <p14:sldId id="336"/>
            <p14:sldId id="337"/>
            <p14:sldId id="338"/>
            <p14:sldId id="339"/>
            <p14:sldId id="340"/>
            <p14:sldId id="341"/>
            <p14:sldId id="342"/>
            <p14:sldId id="350"/>
            <p14:sldId id="319"/>
            <p14:sldId id="320"/>
            <p14:sldId id="27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Marković" initials="IM" lastIdx="1" clrIdx="0">
    <p:extLst>
      <p:ext uri="{19B8F6BF-5375-455C-9EA6-DF929625EA0E}">
        <p15:presenceInfo xmlns:p15="http://schemas.microsoft.com/office/powerpoint/2012/main" userId="153626c11fe4c2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64212" autoAdjust="0"/>
  </p:normalViewPr>
  <p:slideViewPr>
    <p:cSldViewPr>
      <p:cViewPr varScale="1">
        <p:scale>
          <a:sx n="75" d="100"/>
          <a:sy n="75" d="100"/>
        </p:scale>
        <p:origin x="1224" y="6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Rezervirano mjesto datum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9994C-E15D-4C26-9F63-15B8C6BB2177}" type="datetimeFigureOut">
              <a:rPr lang="en-US" smtClean="0"/>
              <a:pPr/>
              <a:t>12/3/2014</a:t>
            </a:fld>
            <a:endParaRPr lang="en-US"/>
          </a:p>
        </p:txBody>
      </p:sp>
      <p:sp>
        <p:nvSpPr>
          <p:cNvPr id="4" name="Rezervirano mjesto slike slajd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Rezervirano mjesto bilježaka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a:p>
        </p:txBody>
      </p:sp>
      <p:sp>
        <p:nvSpPr>
          <p:cNvPr id="6" name="Rezervirano mjesto podnožj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Rezervirano mjesto broja slajd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7BB05-02E2-4F3A-814B-3ED6B944EEA4}" type="slidenum">
              <a:rPr lang="en-US" smtClean="0"/>
              <a:pPr/>
              <a:t>‹#›</a:t>
            </a:fld>
            <a:endParaRPr lang="en-US"/>
          </a:p>
        </p:txBody>
      </p:sp>
    </p:spTree>
    <p:extLst>
      <p:ext uri="{BB962C8B-B14F-4D97-AF65-F5344CB8AC3E}">
        <p14:creationId xmlns:p14="http://schemas.microsoft.com/office/powerpoint/2010/main" val="315289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71C9C8-82BF-4D33-A618-4C01AB7907ED}" type="slidenum">
              <a:rPr lang="en-US" smtClean="0">
                <a:solidFill>
                  <a:prstClr val="black"/>
                </a:solidFill>
                <a:latin typeface="Arial" panose="020B0604020202020204" pitchFamily="34" charset="0"/>
              </a:rPr>
              <a:pPr>
                <a:spcBef>
                  <a:spcPct val="0"/>
                </a:spcBef>
              </a:pPr>
              <a:t>1</a:t>
            </a:fld>
            <a:endParaRPr lang="en-US" smtClean="0">
              <a:solidFill>
                <a:prstClr val="black"/>
              </a:solidFill>
              <a:latin typeface="Arial" panose="020B0604020202020204" pitchFamily="34" charset="0"/>
            </a:endParaRPr>
          </a:p>
        </p:txBody>
      </p:sp>
    </p:spTree>
    <p:extLst>
      <p:ext uri="{BB962C8B-B14F-4D97-AF65-F5344CB8AC3E}">
        <p14:creationId xmlns:p14="http://schemas.microsoft.com/office/powerpoint/2010/main" val="150747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EDM (Entity Data Model): </a:t>
            </a:r>
            <a:r>
              <a:rPr lang="en-US" sz="1200" b="0" i="0" kern="1200" dirty="0" smtClean="0">
                <a:solidFill>
                  <a:schemeClr val="tx1"/>
                </a:solidFill>
                <a:effectLst/>
                <a:latin typeface="+mn-lt"/>
                <a:ea typeface="+mn-ea"/>
                <a:cs typeface="+mn-cs"/>
              </a:rPr>
              <a:t>EDM consist three main parts- Conceptual model, Mapping and Storage model.</a:t>
            </a:r>
          </a:p>
          <a:p>
            <a:r>
              <a:rPr lang="en-US" sz="1200" b="1" i="0" kern="1200" dirty="0" smtClean="0">
                <a:solidFill>
                  <a:schemeClr val="tx1"/>
                </a:solidFill>
                <a:effectLst/>
                <a:latin typeface="+mn-lt"/>
                <a:ea typeface="+mn-ea"/>
                <a:cs typeface="+mn-cs"/>
              </a:rPr>
              <a:t>Conceptual Model: </a:t>
            </a:r>
            <a:r>
              <a:rPr lang="en-US" sz="1200" b="0" i="0" kern="1200" dirty="0" smtClean="0">
                <a:solidFill>
                  <a:schemeClr val="tx1"/>
                </a:solidFill>
                <a:effectLst/>
                <a:latin typeface="+mn-lt"/>
                <a:ea typeface="+mn-ea"/>
                <a:cs typeface="+mn-cs"/>
              </a:rPr>
              <a:t>The conceptual model contains the model classes and their relationships. This will be independent from your database table design.</a:t>
            </a:r>
          </a:p>
          <a:p>
            <a:r>
              <a:rPr lang="en-US" sz="1200" b="1" i="0" kern="1200" dirty="0" smtClean="0">
                <a:solidFill>
                  <a:schemeClr val="tx1"/>
                </a:solidFill>
                <a:effectLst/>
                <a:latin typeface="+mn-lt"/>
                <a:ea typeface="+mn-ea"/>
                <a:cs typeface="+mn-cs"/>
              </a:rPr>
              <a:t>Storage Model:</a:t>
            </a:r>
            <a:r>
              <a:rPr lang="en-US" sz="1200" b="0" i="0" kern="1200" dirty="0" smtClean="0">
                <a:solidFill>
                  <a:schemeClr val="tx1"/>
                </a:solidFill>
                <a:effectLst/>
                <a:latin typeface="+mn-lt"/>
                <a:ea typeface="+mn-ea"/>
                <a:cs typeface="+mn-cs"/>
              </a:rPr>
              <a:t> Storage model is the database design model which includes tables, views, stored procedures and their relationships and keys.</a:t>
            </a:r>
          </a:p>
          <a:p>
            <a:r>
              <a:rPr lang="en-US" sz="1200" b="1" i="0" kern="1200" dirty="0" smtClean="0">
                <a:solidFill>
                  <a:schemeClr val="tx1"/>
                </a:solidFill>
                <a:effectLst/>
                <a:latin typeface="+mn-lt"/>
                <a:ea typeface="+mn-ea"/>
                <a:cs typeface="+mn-cs"/>
              </a:rPr>
              <a:t>Mapping: </a:t>
            </a:r>
            <a:r>
              <a:rPr lang="en-US" sz="1200" b="0" i="0" kern="1200" dirty="0" smtClean="0">
                <a:solidFill>
                  <a:schemeClr val="tx1"/>
                </a:solidFill>
                <a:effectLst/>
                <a:latin typeface="+mn-lt"/>
                <a:ea typeface="+mn-ea"/>
                <a:cs typeface="+mn-cs"/>
              </a:rPr>
              <a:t>Mapping consist information about how the conceptual model is mapped to storage model.</a:t>
            </a:r>
          </a:p>
          <a:p>
            <a:r>
              <a:rPr lang="en-US" sz="1200" b="1" i="0" kern="1200" dirty="0" smtClean="0">
                <a:solidFill>
                  <a:schemeClr val="tx1"/>
                </a:solidFill>
                <a:effectLst/>
                <a:latin typeface="+mn-lt"/>
                <a:ea typeface="+mn-ea"/>
                <a:cs typeface="+mn-cs"/>
              </a:rPr>
              <a:t>LINQ to </a:t>
            </a:r>
            <a:r>
              <a:rPr lang="en-US" sz="1200" b="1" i="0" kern="1200" dirty="0" err="1" smtClean="0">
                <a:solidFill>
                  <a:schemeClr val="tx1"/>
                </a:solidFill>
                <a:effectLst/>
                <a:latin typeface="+mn-lt"/>
                <a:ea typeface="+mn-ea"/>
                <a:cs typeface="+mn-cs"/>
              </a:rPr>
              <a:t>Entities:</a:t>
            </a:r>
            <a:r>
              <a:rPr lang="en-US" sz="1200" b="0" i="0" kern="1200" dirty="0" err="1" smtClean="0">
                <a:solidFill>
                  <a:schemeClr val="tx1"/>
                </a:solidFill>
                <a:effectLst/>
                <a:latin typeface="+mn-lt"/>
                <a:ea typeface="+mn-ea"/>
                <a:cs typeface="+mn-cs"/>
              </a:rPr>
              <a:t>LINQ</a:t>
            </a:r>
            <a:r>
              <a:rPr lang="en-US" sz="1200" b="0" i="0" kern="1200" dirty="0" smtClean="0">
                <a:solidFill>
                  <a:schemeClr val="tx1"/>
                </a:solidFill>
                <a:effectLst/>
                <a:latin typeface="+mn-lt"/>
                <a:ea typeface="+mn-ea"/>
                <a:cs typeface="+mn-cs"/>
              </a:rPr>
              <a:t> to Entities is a query language used to write queries against the object model. It returns entities, which are defined in the conceptual model. You can use your LINQ skills here.</a:t>
            </a:r>
          </a:p>
          <a:p>
            <a:r>
              <a:rPr lang="en-US" sz="1200" b="1" i="0" kern="1200" dirty="0" smtClean="0">
                <a:solidFill>
                  <a:schemeClr val="tx1"/>
                </a:solidFill>
                <a:effectLst/>
                <a:latin typeface="+mn-lt"/>
                <a:ea typeface="+mn-ea"/>
                <a:cs typeface="+mn-cs"/>
              </a:rPr>
              <a:t>Entity SQL:</a:t>
            </a:r>
            <a:r>
              <a:rPr lang="en-US" sz="1200" b="0" i="0" kern="1200" dirty="0" smtClean="0">
                <a:solidFill>
                  <a:schemeClr val="tx1"/>
                </a:solidFill>
                <a:effectLst/>
                <a:latin typeface="+mn-lt"/>
                <a:ea typeface="+mn-ea"/>
                <a:cs typeface="+mn-cs"/>
              </a:rPr>
              <a:t> Entity SQL is another query language just like LINQ to Entities. However, it is a little more difficult than L2E and also the developer will need to learn it separately.</a:t>
            </a:r>
          </a:p>
          <a:p>
            <a:r>
              <a:rPr lang="en-US" sz="1200" b="1" i="0" kern="1200" dirty="0" smtClean="0">
                <a:solidFill>
                  <a:schemeClr val="tx1"/>
                </a:solidFill>
                <a:effectLst/>
                <a:latin typeface="+mn-lt"/>
                <a:ea typeface="+mn-ea"/>
                <a:cs typeface="+mn-cs"/>
              </a:rPr>
              <a:t>Object </a:t>
            </a:r>
            <a:r>
              <a:rPr lang="en-US" sz="1200" b="1" i="0" kern="1200" dirty="0" err="1" smtClean="0">
                <a:solidFill>
                  <a:schemeClr val="tx1"/>
                </a:solidFill>
                <a:effectLst/>
                <a:latin typeface="+mn-lt"/>
                <a:ea typeface="+mn-ea"/>
                <a:cs typeface="+mn-cs"/>
              </a:rPr>
              <a:t>Service:</a:t>
            </a:r>
            <a:r>
              <a:rPr lang="en-US" sz="1200" b="0" i="0" kern="1200" dirty="0" err="1" smtClean="0">
                <a:solidFill>
                  <a:schemeClr val="tx1"/>
                </a:solidFill>
                <a:effectLst/>
                <a:latin typeface="+mn-lt"/>
                <a:ea typeface="+mn-ea"/>
                <a:cs typeface="+mn-cs"/>
              </a:rPr>
              <a:t>Object</a:t>
            </a:r>
            <a:r>
              <a:rPr lang="en-US" sz="1200" b="0" i="0" kern="1200" dirty="0" smtClean="0">
                <a:solidFill>
                  <a:schemeClr val="tx1"/>
                </a:solidFill>
                <a:effectLst/>
                <a:latin typeface="+mn-lt"/>
                <a:ea typeface="+mn-ea"/>
                <a:cs typeface="+mn-cs"/>
              </a:rPr>
              <a:t> service is a main entry point for accessing data from the database and to return it back. Object service is responsible for materialization, which is process of converting data returned from entity client data provider (next layer) to an entity object structure.</a:t>
            </a:r>
          </a:p>
          <a:p>
            <a:r>
              <a:rPr lang="en-US" sz="1200" b="1" i="0" kern="1200" dirty="0" smtClean="0">
                <a:solidFill>
                  <a:schemeClr val="tx1"/>
                </a:solidFill>
                <a:effectLst/>
                <a:latin typeface="+mn-lt"/>
                <a:ea typeface="+mn-ea"/>
                <a:cs typeface="+mn-cs"/>
              </a:rPr>
              <a:t>Entity Client Data </a:t>
            </a:r>
            <a:r>
              <a:rPr lang="en-US" sz="1200" b="1" i="0" kern="1200" dirty="0" err="1" smtClean="0">
                <a:solidFill>
                  <a:schemeClr val="tx1"/>
                </a:solidFill>
                <a:effectLst/>
                <a:latin typeface="+mn-lt"/>
                <a:ea typeface="+mn-ea"/>
                <a:cs typeface="+mn-cs"/>
              </a:rPr>
              <a:t>Provider:</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main responsibility of this layer is to convert L2E or Entity SQL queries into a SQL query which is understood by the underlying database. It communicates with the </a:t>
            </a:r>
            <a:r>
              <a:rPr lang="en-US" sz="1200" b="0" i="0" kern="1200" dirty="0" err="1" smtClean="0">
                <a:solidFill>
                  <a:schemeClr val="tx1"/>
                </a:solidFill>
                <a:effectLst/>
                <a:latin typeface="+mn-lt"/>
                <a:ea typeface="+mn-ea"/>
                <a:cs typeface="+mn-cs"/>
              </a:rPr>
              <a:t>ADO.Net</a:t>
            </a:r>
            <a:r>
              <a:rPr lang="en-US" sz="1200" b="0" i="0" kern="1200" dirty="0" smtClean="0">
                <a:solidFill>
                  <a:schemeClr val="tx1"/>
                </a:solidFill>
                <a:effectLst/>
                <a:latin typeface="+mn-lt"/>
                <a:ea typeface="+mn-ea"/>
                <a:cs typeface="+mn-cs"/>
              </a:rPr>
              <a:t> data provider which in turn sends or retrieves data from database.</a:t>
            </a:r>
          </a:p>
          <a:p>
            <a:r>
              <a:rPr lang="en-US" sz="1200" b="1" i="0" kern="1200" dirty="0" err="1" smtClean="0">
                <a:solidFill>
                  <a:schemeClr val="tx1"/>
                </a:solidFill>
                <a:effectLst/>
                <a:latin typeface="+mn-lt"/>
                <a:ea typeface="+mn-ea"/>
                <a:cs typeface="+mn-cs"/>
              </a:rPr>
              <a:t>ADO.Net</a:t>
            </a:r>
            <a:r>
              <a:rPr lang="en-US" sz="1200" b="1" i="0" kern="1200" dirty="0" smtClean="0">
                <a:solidFill>
                  <a:schemeClr val="tx1"/>
                </a:solidFill>
                <a:effectLst/>
                <a:latin typeface="+mn-lt"/>
                <a:ea typeface="+mn-ea"/>
                <a:cs typeface="+mn-cs"/>
              </a:rPr>
              <a:t> Data </a:t>
            </a:r>
            <a:r>
              <a:rPr lang="en-US" sz="1200" b="1" i="0" kern="1200" dirty="0" err="1" smtClean="0">
                <a:solidFill>
                  <a:schemeClr val="tx1"/>
                </a:solidFill>
                <a:effectLst/>
                <a:latin typeface="+mn-lt"/>
                <a:ea typeface="+mn-ea"/>
                <a:cs typeface="+mn-cs"/>
              </a:rPr>
              <a:t>Provider:</a:t>
            </a:r>
            <a:r>
              <a:rPr lang="en-US" sz="1200" b="0" i="0" kern="1200" dirty="0" err="1"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layer communicates with database using standard </a:t>
            </a:r>
            <a:r>
              <a:rPr lang="en-US" sz="1200" b="0" i="0" kern="1200" dirty="0" err="1" smtClean="0">
                <a:solidFill>
                  <a:schemeClr val="tx1"/>
                </a:solidFill>
                <a:effectLst/>
                <a:latin typeface="+mn-lt"/>
                <a:ea typeface="+mn-ea"/>
                <a:cs typeface="+mn-cs"/>
              </a:rPr>
              <a:t>ADO.Net</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D307BB05-02E2-4F3A-814B-3ED6B944EEA4}" type="slidenum">
              <a:rPr lang="en-US" smtClean="0"/>
              <a:pPr/>
              <a:t>9</a:t>
            </a:fld>
            <a:endParaRPr lang="en-US"/>
          </a:p>
        </p:txBody>
      </p:sp>
    </p:spTree>
    <p:extLst>
      <p:ext uri="{BB962C8B-B14F-4D97-AF65-F5344CB8AC3E}">
        <p14:creationId xmlns:p14="http://schemas.microsoft.com/office/powerpoint/2010/main" val="3809676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Student – ima jednu adresu</a:t>
            </a:r>
          </a:p>
          <a:p>
            <a:r>
              <a:rPr lang="hr-HR" dirty="0" smtClean="0"/>
              <a:t>One</a:t>
            </a:r>
            <a:r>
              <a:rPr lang="hr-HR" baseline="0" dirty="0" smtClean="0"/>
              <a:t> to </a:t>
            </a:r>
            <a:r>
              <a:rPr lang="hr-HR" baseline="0" dirty="0" err="1" smtClean="0"/>
              <a:t>many</a:t>
            </a:r>
            <a:r>
              <a:rPr lang="hr-HR" baseline="0" dirty="0" smtClean="0"/>
              <a:t> – profesor i knjiga</a:t>
            </a:r>
          </a:p>
          <a:p>
            <a:r>
              <a:rPr lang="hr-HR" baseline="0" dirty="0" err="1" smtClean="0"/>
              <a:t>Many</a:t>
            </a:r>
            <a:r>
              <a:rPr lang="hr-HR" baseline="0" dirty="0" smtClean="0"/>
              <a:t> to </a:t>
            </a:r>
            <a:r>
              <a:rPr lang="hr-HR" baseline="0" dirty="0" err="1" smtClean="0"/>
              <a:t>many</a:t>
            </a:r>
            <a:r>
              <a:rPr lang="hr-HR" baseline="0" dirty="0" smtClean="0"/>
              <a:t> – student kolegij</a:t>
            </a:r>
            <a:endParaRPr lang="en-US" dirty="0"/>
          </a:p>
        </p:txBody>
      </p:sp>
      <p:sp>
        <p:nvSpPr>
          <p:cNvPr id="4" name="Slide Number Placeholder 3"/>
          <p:cNvSpPr>
            <a:spLocks noGrp="1"/>
          </p:cNvSpPr>
          <p:nvPr>
            <p:ph type="sldNum" sz="quarter" idx="10"/>
          </p:nvPr>
        </p:nvSpPr>
        <p:spPr/>
        <p:txBody>
          <a:bodyPr/>
          <a:lstStyle/>
          <a:p>
            <a:fld id="{D307BB05-02E2-4F3A-814B-3ED6B944EEA4}" type="slidenum">
              <a:rPr lang="en-US" smtClean="0"/>
              <a:pPr/>
              <a:t>10</a:t>
            </a:fld>
            <a:endParaRPr lang="en-US"/>
          </a:p>
        </p:txBody>
      </p:sp>
    </p:spTree>
    <p:extLst>
      <p:ext uri="{BB962C8B-B14F-4D97-AF65-F5344CB8AC3E}">
        <p14:creationId xmlns:p14="http://schemas.microsoft.com/office/powerpoint/2010/main" val="40031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07BB05-02E2-4F3A-814B-3ED6B944EEA4}" type="slidenum">
              <a:rPr lang="en-US" smtClean="0"/>
              <a:pPr/>
              <a:t>20</a:t>
            </a:fld>
            <a:endParaRPr lang="en-US"/>
          </a:p>
        </p:txBody>
      </p:sp>
    </p:spTree>
    <p:extLst>
      <p:ext uri="{BB962C8B-B14F-4D97-AF65-F5344CB8AC3E}">
        <p14:creationId xmlns:p14="http://schemas.microsoft.com/office/powerpoint/2010/main" val="260947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07BB05-02E2-4F3A-814B-3ED6B944EEA4}" type="slidenum">
              <a:rPr lang="en-US" smtClean="0"/>
              <a:pPr/>
              <a:t>24</a:t>
            </a:fld>
            <a:endParaRPr lang="en-US"/>
          </a:p>
        </p:txBody>
      </p:sp>
    </p:spTree>
    <p:extLst>
      <p:ext uri="{BB962C8B-B14F-4D97-AF65-F5344CB8AC3E}">
        <p14:creationId xmlns:p14="http://schemas.microsoft.com/office/powerpoint/2010/main" val="180095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smtClean="0"/>
          </a:p>
        </p:txBody>
      </p:sp>
      <p:sp>
        <p:nvSpPr>
          <p:cNvPr id="4" name="Slide Number Placeholder 3"/>
          <p:cNvSpPr>
            <a:spLocks noGrp="1"/>
          </p:cNvSpPr>
          <p:nvPr>
            <p:ph type="sldNum" sz="quarter" idx="10"/>
          </p:nvPr>
        </p:nvSpPr>
        <p:spPr/>
        <p:txBody>
          <a:bodyPr/>
          <a:lstStyle/>
          <a:p>
            <a:fld id="{D307BB05-02E2-4F3A-814B-3ED6B944EEA4}" type="slidenum">
              <a:rPr lang="en-US" smtClean="0"/>
              <a:pPr/>
              <a:t>34</a:t>
            </a:fld>
            <a:endParaRPr lang="en-US"/>
          </a:p>
        </p:txBody>
      </p:sp>
    </p:spTree>
    <p:extLst>
      <p:ext uri="{BB962C8B-B14F-4D97-AF65-F5344CB8AC3E}">
        <p14:creationId xmlns:p14="http://schemas.microsoft.com/office/powerpoint/2010/main" val="273353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71C9C8-82BF-4D33-A618-4C01AB7907ED}" type="slidenum">
              <a:rPr lang="en-US" smtClean="0">
                <a:solidFill>
                  <a:prstClr val="black"/>
                </a:solidFill>
                <a:latin typeface="Arial" panose="020B0604020202020204" pitchFamily="34" charset="0"/>
              </a:rPr>
              <a:pPr>
                <a:spcBef>
                  <a:spcPct val="0"/>
                </a:spcBef>
              </a:pPr>
              <a:t>35</a:t>
            </a:fld>
            <a:endParaRPr lang="en-US" smtClean="0">
              <a:solidFill>
                <a:prstClr val="black"/>
              </a:solidFill>
              <a:latin typeface="Arial" panose="020B0604020202020204" pitchFamily="34" charset="0"/>
            </a:endParaRPr>
          </a:p>
        </p:txBody>
      </p:sp>
    </p:spTree>
    <p:extLst>
      <p:ext uri="{BB962C8B-B14F-4D97-AF65-F5344CB8AC3E}">
        <p14:creationId xmlns:p14="http://schemas.microsoft.com/office/powerpoint/2010/main" val="1507473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1597820"/>
            <a:ext cx="7772400" cy="1102519"/>
          </a:xfrm>
        </p:spPr>
        <p:txBody>
          <a:bodyPr/>
          <a:lstStyle/>
          <a:p>
            <a:r>
              <a:rPr lang="hr-HR" smtClean="0"/>
              <a:t>Uredite stil naslova matrice</a:t>
            </a:r>
            <a:endParaRPr lang="en-US"/>
          </a:p>
        </p:txBody>
      </p:sp>
      <p:sp>
        <p:nvSpPr>
          <p:cNvPr id="3" name="Podnaslov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r-HR" smtClean="0"/>
              <a:t>Uredite stil podnaslova matrice</a:t>
            </a:r>
            <a:endParaRPr lang="en-US"/>
          </a:p>
        </p:txBody>
      </p:sp>
      <p:sp>
        <p:nvSpPr>
          <p:cNvPr id="4" name="Rezervirano mjesto datuma 3"/>
          <p:cNvSpPr>
            <a:spLocks noGrp="1"/>
          </p:cNvSpPr>
          <p:nvPr>
            <p:ph type="dt" sz="half" idx="10"/>
          </p:nvPr>
        </p:nvSpPr>
        <p:spPr/>
        <p:txBody>
          <a:bodyPr/>
          <a:lstStyle/>
          <a:p>
            <a:fld id="{F6D5A176-3BCC-494C-B823-B080DD7D054F}" type="datetimeFigureOut">
              <a:rPr lang="en-US" smtClean="0"/>
              <a:pPr/>
              <a:t>12/3/2014</a:t>
            </a:fld>
            <a:endParaRPr lang="en-US"/>
          </a:p>
        </p:txBody>
      </p:sp>
      <p:sp>
        <p:nvSpPr>
          <p:cNvPr id="5" name="Rezervirano mjesto podnožja 4"/>
          <p:cNvSpPr>
            <a:spLocks noGrp="1"/>
          </p:cNvSpPr>
          <p:nvPr>
            <p:ph type="ftr" sz="quarter" idx="11"/>
          </p:nvPr>
        </p:nvSpPr>
        <p:spPr/>
        <p:txBody>
          <a:bodyPr/>
          <a:lstStyle/>
          <a:p>
            <a:endParaRPr lang="en-US"/>
          </a:p>
        </p:txBody>
      </p:sp>
      <p:sp>
        <p:nvSpPr>
          <p:cNvPr id="6" name="Rezervirano mjesto broja slajda 5"/>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8461854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en-US"/>
          </a:p>
        </p:txBody>
      </p:sp>
      <p:sp>
        <p:nvSpPr>
          <p:cNvPr id="3" name="Rezervirano mjesto okomitog teksta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a:p>
        </p:txBody>
      </p:sp>
      <p:sp>
        <p:nvSpPr>
          <p:cNvPr id="4" name="Rezervirano mjesto datuma 3"/>
          <p:cNvSpPr>
            <a:spLocks noGrp="1"/>
          </p:cNvSpPr>
          <p:nvPr>
            <p:ph type="dt" sz="half" idx="10"/>
          </p:nvPr>
        </p:nvSpPr>
        <p:spPr/>
        <p:txBody>
          <a:bodyPr/>
          <a:lstStyle/>
          <a:p>
            <a:fld id="{F6D5A176-3BCC-494C-B823-B080DD7D054F}" type="datetimeFigureOut">
              <a:rPr lang="en-US" smtClean="0"/>
              <a:pPr/>
              <a:t>12/3/2014</a:t>
            </a:fld>
            <a:endParaRPr lang="en-US"/>
          </a:p>
        </p:txBody>
      </p:sp>
      <p:sp>
        <p:nvSpPr>
          <p:cNvPr id="5" name="Rezervirano mjesto podnožja 4"/>
          <p:cNvSpPr>
            <a:spLocks noGrp="1"/>
          </p:cNvSpPr>
          <p:nvPr>
            <p:ph type="ftr" sz="quarter" idx="11"/>
          </p:nvPr>
        </p:nvSpPr>
        <p:spPr/>
        <p:txBody>
          <a:bodyPr/>
          <a:lstStyle/>
          <a:p>
            <a:endParaRPr lang="en-US"/>
          </a:p>
        </p:txBody>
      </p:sp>
      <p:sp>
        <p:nvSpPr>
          <p:cNvPr id="6" name="Rezervirano mjesto broja slajda 5"/>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39547120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629400" y="205979"/>
            <a:ext cx="2057400" cy="4388644"/>
          </a:xfrm>
        </p:spPr>
        <p:txBody>
          <a:bodyPr vert="eaVert"/>
          <a:lstStyle/>
          <a:p>
            <a:r>
              <a:rPr lang="hr-HR" smtClean="0"/>
              <a:t>Uredite stil naslova matrice</a:t>
            </a:r>
            <a:endParaRPr lang="en-US"/>
          </a:p>
        </p:txBody>
      </p:sp>
      <p:sp>
        <p:nvSpPr>
          <p:cNvPr id="3" name="Rezervirano mjesto okomitog teksta 2"/>
          <p:cNvSpPr>
            <a:spLocks noGrp="1"/>
          </p:cNvSpPr>
          <p:nvPr>
            <p:ph type="body" orient="vert" idx="1"/>
          </p:nvPr>
        </p:nvSpPr>
        <p:spPr>
          <a:xfrm>
            <a:off x="457200" y="205979"/>
            <a:ext cx="6019800" cy="4388644"/>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a:p>
        </p:txBody>
      </p:sp>
      <p:sp>
        <p:nvSpPr>
          <p:cNvPr id="4" name="Rezervirano mjesto datuma 3"/>
          <p:cNvSpPr>
            <a:spLocks noGrp="1"/>
          </p:cNvSpPr>
          <p:nvPr>
            <p:ph type="dt" sz="half" idx="10"/>
          </p:nvPr>
        </p:nvSpPr>
        <p:spPr/>
        <p:txBody>
          <a:bodyPr/>
          <a:lstStyle/>
          <a:p>
            <a:fld id="{F6D5A176-3BCC-494C-B823-B080DD7D054F}" type="datetimeFigureOut">
              <a:rPr lang="en-US" smtClean="0"/>
              <a:pPr/>
              <a:t>12/3/2014</a:t>
            </a:fld>
            <a:endParaRPr lang="en-US"/>
          </a:p>
        </p:txBody>
      </p:sp>
      <p:sp>
        <p:nvSpPr>
          <p:cNvPr id="5" name="Rezervirano mjesto podnožja 4"/>
          <p:cNvSpPr>
            <a:spLocks noGrp="1"/>
          </p:cNvSpPr>
          <p:nvPr>
            <p:ph type="ftr" sz="quarter" idx="11"/>
          </p:nvPr>
        </p:nvSpPr>
        <p:spPr/>
        <p:txBody>
          <a:bodyPr/>
          <a:lstStyle/>
          <a:p>
            <a:endParaRPr lang="en-US"/>
          </a:p>
        </p:txBody>
      </p:sp>
      <p:sp>
        <p:nvSpPr>
          <p:cNvPr id="6" name="Rezervirano mjesto broja slajda 5"/>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21163922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8" name="Rectangle 7"/>
          <p:cNvSpPr/>
          <p:nvPr userDrawn="1"/>
        </p:nvSpPr>
        <p:spPr>
          <a:xfrm>
            <a:off x="7004564" y="4227933"/>
            <a:ext cx="2139436" cy="504056"/>
          </a:xfrm>
          <a:prstGeom prst="rect">
            <a:avLst/>
          </a:prstGeom>
          <a:solidFill>
            <a:srgbClr val="9AB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8846" y="4290021"/>
            <a:ext cx="1547874" cy="379881"/>
          </a:xfrm>
          <a:prstGeom prst="rect">
            <a:avLst/>
          </a:prstGeom>
        </p:spPr>
      </p:pic>
      <p:sp>
        <p:nvSpPr>
          <p:cNvPr id="7" name="Title 1"/>
          <p:cNvSpPr txBox="1">
            <a:spLocks/>
          </p:cNvSpPr>
          <p:nvPr userDrawn="1"/>
        </p:nvSpPr>
        <p:spPr>
          <a:xfrm>
            <a:off x="0" y="289099"/>
            <a:ext cx="4428000" cy="691009"/>
          </a:xfrm>
          <a:prstGeom prst="rect">
            <a:avLst/>
          </a:prstGeom>
          <a:solidFill>
            <a:srgbClr val="9ABF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cs typeface="Segoe UI Light" panose="020B0502040204020203" pitchFamily="34" charset="0"/>
            </a:endParaRPr>
          </a:p>
        </p:txBody>
      </p:sp>
      <p:sp>
        <p:nvSpPr>
          <p:cNvPr id="2" name="Naslov 1"/>
          <p:cNvSpPr>
            <a:spLocks noGrp="1"/>
          </p:cNvSpPr>
          <p:nvPr>
            <p:ph type="title"/>
          </p:nvPr>
        </p:nvSpPr>
        <p:spPr>
          <a:xfrm>
            <a:off x="0" y="463463"/>
            <a:ext cx="4320496" cy="342279"/>
          </a:xfrm>
        </p:spPr>
        <p:txBody>
          <a:bodyPr>
            <a:noAutofit/>
          </a:bodyPr>
          <a:lstStyle>
            <a:lvl1pPr>
              <a:defRPr sz="3600">
                <a:solidFill>
                  <a:schemeClr val="bg1"/>
                </a:solidFill>
              </a:defRPr>
            </a:lvl1pPr>
          </a:lstStyle>
          <a:p>
            <a:r>
              <a:rPr lang="hr-HR" dirty="0" smtClean="0"/>
              <a:t>Uredite stil naslova matrice</a:t>
            </a:r>
            <a:endParaRPr lang="en-US" dirty="0"/>
          </a:p>
        </p:txBody>
      </p:sp>
      <p:sp>
        <p:nvSpPr>
          <p:cNvPr id="3" name="Rezervirano mjesto sadržaja 2"/>
          <p:cNvSpPr>
            <a:spLocks noGrp="1"/>
          </p:cNvSpPr>
          <p:nvPr>
            <p:ph idx="1"/>
          </p:nvPr>
        </p:nvSpPr>
        <p:spPr/>
        <p:txBody>
          <a:bodyPr/>
          <a:lstStyle/>
          <a:p>
            <a:pPr lvl="0"/>
            <a:r>
              <a:rPr lang="hr-HR" dirty="0" smtClean="0"/>
              <a:t>Uredite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4" name="Rezervirano mjesto datuma 3"/>
          <p:cNvSpPr>
            <a:spLocks noGrp="1"/>
          </p:cNvSpPr>
          <p:nvPr>
            <p:ph type="dt" sz="half" idx="10"/>
          </p:nvPr>
        </p:nvSpPr>
        <p:spPr/>
        <p:txBody>
          <a:bodyPr/>
          <a:lstStyle/>
          <a:p>
            <a:fld id="{F6D5A176-3BCC-494C-B823-B080DD7D054F}" type="datetimeFigureOut">
              <a:rPr lang="en-US" smtClean="0"/>
              <a:pPr/>
              <a:t>12/3/2014</a:t>
            </a:fld>
            <a:endParaRPr lang="en-US"/>
          </a:p>
        </p:txBody>
      </p:sp>
      <p:sp>
        <p:nvSpPr>
          <p:cNvPr id="5" name="Rezervirano mjesto podnožja 4"/>
          <p:cNvSpPr>
            <a:spLocks noGrp="1"/>
          </p:cNvSpPr>
          <p:nvPr>
            <p:ph type="ftr" sz="quarter" idx="11"/>
          </p:nvPr>
        </p:nvSpPr>
        <p:spPr/>
        <p:txBody>
          <a:bodyPr/>
          <a:lstStyle/>
          <a:p>
            <a:endParaRPr lang="en-US"/>
          </a:p>
        </p:txBody>
      </p:sp>
      <p:sp>
        <p:nvSpPr>
          <p:cNvPr id="6" name="Rezervirano mjesto broja slajda 5"/>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19602441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3305176"/>
            <a:ext cx="7772400" cy="1021557"/>
          </a:xfrm>
        </p:spPr>
        <p:txBody>
          <a:bodyPr anchor="t"/>
          <a:lstStyle>
            <a:lvl1pPr algn="l">
              <a:defRPr sz="4000" b="1" cap="all"/>
            </a:lvl1pPr>
          </a:lstStyle>
          <a:p>
            <a:r>
              <a:rPr lang="hr-HR" smtClean="0"/>
              <a:t>Uredite stil naslova matrice</a:t>
            </a:r>
            <a:endParaRPr lang="en-US"/>
          </a:p>
        </p:txBody>
      </p:sp>
      <p:sp>
        <p:nvSpPr>
          <p:cNvPr id="3" name="Rezervirano mjesto teksta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smtClean="0"/>
              <a:t>Uredite stilove teksta matrice</a:t>
            </a:r>
          </a:p>
        </p:txBody>
      </p:sp>
      <p:sp>
        <p:nvSpPr>
          <p:cNvPr id="4" name="Rezervirano mjesto datuma 3"/>
          <p:cNvSpPr>
            <a:spLocks noGrp="1"/>
          </p:cNvSpPr>
          <p:nvPr>
            <p:ph type="dt" sz="half" idx="10"/>
          </p:nvPr>
        </p:nvSpPr>
        <p:spPr/>
        <p:txBody>
          <a:bodyPr/>
          <a:lstStyle/>
          <a:p>
            <a:fld id="{F6D5A176-3BCC-494C-B823-B080DD7D054F}" type="datetimeFigureOut">
              <a:rPr lang="en-US" smtClean="0"/>
              <a:pPr/>
              <a:t>12/3/2014</a:t>
            </a:fld>
            <a:endParaRPr lang="en-US"/>
          </a:p>
        </p:txBody>
      </p:sp>
      <p:sp>
        <p:nvSpPr>
          <p:cNvPr id="5" name="Rezervirano mjesto podnožja 4"/>
          <p:cNvSpPr>
            <a:spLocks noGrp="1"/>
          </p:cNvSpPr>
          <p:nvPr>
            <p:ph type="ftr" sz="quarter" idx="11"/>
          </p:nvPr>
        </p:nvSpPr>
        <p:spPr/>
        <p:txBody>
          <a:bodyPr/>
          <a:lstStyle/>
          <a:p>
            <a:endParaRPr lang="en-US"/>
          </a:p>
        </p:txBody>
      </p:sp>
      <p:sp>
        <p:nvSpPr>
          <p:cNvPr id="6" name="Rezervirano mjesto broja slajda 5"/>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32087178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en-US"/>
          </a:p>
        </p:txBody>
      </p:sp>
      <p:sp>
        <p:nvSpPr>
          <p:cNvPr id="3" name="Rezervirano mjesto sadržaja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a:p>
        </p:txBody>
      </p:sp>
      <p:sp>
        <p:nvSpPr>
          <p:cNvPr id="4" name="Rezervirano mjesto sadržaja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a:p>
        </p:txBody>
      </p:sp>
      <p:sp>
        <p:nvSpPr>
          <p:cNvPr id="5" name="Rezervirano mjesto datuma 4"/>
          <p:cNvSpPr>
            <a:spLocks noGrp="1"/>
          </p:cNvSpPr>
          <p:nvPr>
            <p:ph type="dt" sz="half" idx="10"/>
          </p:nvPr>
        </p:nvSpPr>
        <p:spPr/>
        <p:txBody>
          <a:bodyPr/>
          <a:lstStyle/>
          <a:p>
            <a:fld id="{F6D5A176-3BCC-494C-B823-B080DD7D054F}" type="datetimeFigureOut">
              <a:rPr lang="en-US" smtClean="0"/>
              <a:pPr/>
              <a:t>12/3/2014</a:t>
            </a:fld>
            <a:endParaRPr lang="en-US"/>
          </a:p>
        </p:txBody>
      </p:sp>
      <p:sp>
        <p:nvSpPr>
          <p:cNvPr id="6" name="Rezervirano mjesto podnožja 5"/>
          <p:cNvSpPr>
            <a:spLocks noGrp="1"/>
          </p:cNvSpPr>
          <p:nvPr>
            <p:ph type="ftr" sz="quarter" idx="11"/>
          </p:nvPr>
        </p:nvSpPr>
        <p:spPr/>
        <p:txBody>
          <a:bodyPr/>
          <a:lstStyle/>
          <a:p>
            <a:endParaRPr lang="en-US"/>
          </a:p>
        </p:txBody>
      </p:sp>
      <p:sp>
        <p:nvSpPr>
          <p:cNvPr id="7" name="Rezervirano mjesto broja slajda 6"/>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22406722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lvl1pPr>
              <a:defRPr/>
            </a:lvl1pPr>
          </a:lstStyle>
          <a:p>
            <a:r>
              <a:rPr lang="hr-HR" smtClean="0"/>
              <a:t>Uredite stil naslova matrice</a:t>
            </a:r>
            <a:endParaRPr lang="en-US"/>
          </a:p>
        </p:txBody>
      </p:sp>
      <p:sp>
        <p:nvSpPr>
          <p:cNvPr id="3" name="Rezervirano mjesto teksta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Rezervirano mjesto sadržaja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a:p>
        </p:txBody>
      </p:sp>
      <p:sp>
        <p:nvSpPr>
          <p:cNvPr id="5" name="Rezervirano mjesto teksta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Rezervirano mjesto sadržaja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a:p>
        </p:txBody>
      </p:sp>
      <p:sp>
        <p:nvSpPr>
          <p:cNvPr id="7" name="Rezervirano mjesto datuma 6"/>
          <p:cNvSpPr>
            <a:spLocks noGrp="1"/>
          </p:cNvSpPr>
          <p:nvPr>
            <p:ph type="dt" sz="half" idx="10"/>
          </p:nvPr>
        </p:nvSpPr>
        <p:spPr/>
        <p:txBody>
          <a:bodyPr/>
          <a:lstStyle/>
          <a:p>
            <a:fld id="{F6D5A176-3BCC-494C-B823-B080DD7D054F}" type="datetimeFigureOut">
              <a:rPr lang="en-US" smtClean="0"/>
              <a:pPr/>
              <a:t>12/3/2014</a:t>
            </a:fld>
            <a:endParaRPr lang="en-US"/>
          </a:p>
        </p:txBody>
      </p:sp>
      <p:sp>
        <p:nvSpPr>
          <p:cNvPr id="8" name="Rezervirano mjesto podnožja 7"/>
          <p:cNvSpPr>
            <a:spLocks noGrp="1"/>
          </p:cNvSpPr>
          <p:nvPr>
            <p:ph type="ftr" sz="quarter" idx="11"/>
          </p:nvPr>
        </p:nvSpPr>
        <p:spPr/>
        <p:txBody>
          <a:bodyPr/>
          <a:lstStyle/>
          <a:p>
            <a:endParaRPr lang="en-US"/>
          </a:p>
        </p:txBody>
      </p:sp>
      <p:sp>
        <p:nvSpPr>
          <p:cNvPr id="9" name="Rezervirano mjesto broja slajda 8"/>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27646375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Uredite stil naslova matrice</a:t>
            </a:r>
            <a:endParaRPr lang="en-US"/>
          </a:p>
        </p:txBody>
      </p:sp>
      <p:sp>
        <p:nvSpPr>
          <p:cNvPr id="3" name="Rezervirano mjesto datuma 2"/>
          <p:cNvSpPr>
            <a:spLocks noGrp="1"/>
          </p:cNvSpPr>
          <p:nvPr>
            <p:ph type="dt" sz="half" idx="10"/>
          </p:nvPr>
        </p:nvSpPr>
        <p:spPr/>
        <p:txBody>
          <a:bodyPr/>
          <a:lstStyle/>
          <a:p>
            <a:fld id="{F6D5A176-3BCC-494C-B823-B080DD7D054F}" type="datetimeFigureOut">
              <a:rPr lang="en-US" smtClean="0"/>
              <a:pPr/>
              <a:t>12/3/2014</a:t>
            </a:fld>
            <a:endParaRPr lang="en-US"/>
          </a:p>
        </p:txBody>
      </p:sp>
      <p:sp>
        <p:nvSpPr>
          <p:cNvPr id="4" name="Rezervirano mjesto podnožja 3"/>
          <p:cNvSpPr>
            <a:spLocks noGrp="1"/>
          </p:cNvSpPr>
          <p:nvPr>
            <p:ph type="ftr" sz="quarter" idx="11"/>
          </p:nvPr>
        </p:nvSpPr>
        <p:spPr/>
        <p:txBody>
          <a:bodyPr/>
          <a:lstStyle/>
          <a:p>
            <a:endParaRPr lang="en-US"/>
          </a:p>
        </p:txBody>
      </p:sp>
      <p:sp>
        <p:nvSpPr>
          <p:cNvPr id="5" name="Rezervirano mjesto broja slajda 4"/>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39453572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zervirano mjesto datuma 1"/>
          <p:cNvSpPr>
            <a:spLocks noGrp="1"/>
          </p:cNvSpPr>
          <p:nvPr>
            <p:ph type="dt" sz="half" idx="10"/>
          </p:nvPr>
        </p:nvSpPr>
        <p:spPr/>
        <p:txBody>
          <a:bodyPr/>
          <a:lstStyle/>
          <a:p>
            <a:fld id="{F6D5A176-3BCC-494C-B823-B080DD7D054F}" type="datetimeFigureOut">
              <a:rPr lang="en-US" smtClean="0"/>
              <a:pPr/>
              <a:t>12/3/2014</a:t>
            </a:fld>
            <a:endParaRPr lang="en-US"/>
          </a:p>
        </p:txBody>
      </p:sp>
      <p:sp>
        <p:nvSpPr>
          <p:cNvPr id="3" name="Rezervirano mjesto podnožja 2"/>
          <p:cNvSpPr>
            <a:spLocks noGrp="1"/>
          </p:cNvSpPr>
          <p:nvPr>
            <p:ph type="ftr" sz="quarter" idx="11"/>
          </p:nvPr>
        </p:nvSpPr>
        <p:spPr/>
        <p:txBody>
          <a:bodyPr/>
          <a:lstStyle/>
          <a:p>
            <a:endParaRPr lang="en-US"/>
          </a:p>
        </p:txBody>
      </p:sp>
      <p:sp>
        <p:nvSpPr>
          <p:cNvPr id="4" name="Rezervirano mjesto broja slajda 3"/>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27127277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2" y="204788"/>
            <a:ext cx="3008313" cy="871538"/>
          </a:xfrm>
        </p:spPr>
        <p:txBody>
          <a:bodyPr anchor="b"/>
          <a:lstStyle>
            <a:lvl1pPr algn="l">
              <a:defRPr sz="2000" b="1"/>
            </a:lvl1pPr>
          </a:lstStyle>
          <a:p>
            <a:r>
              <a:rPr lang="hr-HR" smtClean="0"/>
              <a:t>Uredite stil naslova matrice</a:t>
            </a:r>
            <a:endParaRPr lang="en-US"/>
          </a:p>
        </p:txBody>
      </p:sp>
      <p:sp>
        <p:nvSpPr>
          <p:cNvPr id="3" name="Rezervirano mjesto sadržaja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a:p>
        </p:txBody>
      </p:sp>
      <p:sp>
        <p:nvSpPr>
          <p:cNvPr id="4" name="Rezervirano mjesto teksta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zervirano mjesto datuma 4"/>
          <p:cNvSpPr>
            <a:spLocks noGrp="1"/>
          </p:cNvSpPr>
          <p:nvPr>
            <p:ph type="dt" sz="half" idx="10"/>
          </p:nvPr>
        </p:nvSpPr>
        <p:spPr/>
        <p:txBody>
          <a:bodyPr/>
          <a:lstStyle/>
          <a:p>
            <a:fld id="{F6D5A176-3BCC-494C-B823-B080DD7D054F}" type="datetimeFigureOut">
              <a:rPr lang="en-US" smtClean="0"/>
              <a:pPr/>
              <a:t>12/3/2014</a:t>
            </a:fld>
            <a:endParaRPr lang="en-US"/>
          </a:p>
        </p:txBody>
      </p:sp>
      <p:sp>
        <p:nvSpPr>
          <p:cNvPr id="6" name="Rezervirano mjesto podnožja 5"/>
          <p:cNvSpPr>
            <a:spLocks noGrp="1"/>
          </p:cNvSpPr>
          <p:nvPr>
            <p:ph type="ftr" sz="quarter" idx="11"/>
          </p:nvPr>
        </p:nvSpPr>
        <p:spPr/>
        <p:txBody>
          <a:bodyPr/>
          <a:lstStyle/>
          <a:p>
            <a:endParaRPr lang="en-US"/>
          </a:p>
        </p:txBody>
      </p:sp>
      <p:sp>
        <p:nvSpPr>
          <p:cNvPr id="7" name="Rezervirano mjesto broja slajda 6"/>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28497764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3600450"/>
            <a:ext cx="5486400" cy="425054"/>
          </a:xfrm>
        </p:spPr>
        <p:txBody>
          <a:bodyPr anchor="b"/>
          <a:lstStyle>
            <a:lvl1pPr algn="l">
              <a:defRPr sz="2000" b="1"/>
            </a:lvl1pPr>
          </a:lstStyle>
          <a:p>
            <a:r>
              <a:rPr lang="hr-HR" smtClean="0"/>
              <a:t>Uredite stil naslova matrice</a:t>
            </a:r>
            <a:endParaRPr lang="en-US"/>
          </a:p>
        </p:txBody>
      </p:sp>
      <p:sp>
        <p:nvSpPr>
          <p:cNvPr id="3" name="Rezervirano mjesto slik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Rezervirano mjesto teksta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Rezervirano mjesto datuma 4"/>
          <p:cNvSpPr>
            <a:spLocks noGrp="1"/>
          </p:cNvSpPr>
          <p:nvPr>
            <p:ph type="dt" sz="half" idx="10"/>
          </p:nvPr>
        </p:nvSpPr>
        <p:spPr/>
        <p:txBody>
          <a:bodyPr/>
          <a:lstStyle/>
          <a:p>
            <a:fld id="{F6D5A176-3BCC-494C-B823-B080DD7D054F}" type="datetimeFigureOut">
              <a:rPr lang="en-US" smtClean="0"/>
              <a:pPr/>
              <a:t>12/3/2014</a:t>
            </a:fld>
            <a:endParaRPr lang="en-US"/>
          </a:p>
        </p:txBody>
      </p:sp>
      <p:sp>
        <p:nvSpPr>
          <p:cNvPr id="6" name="Rezervirano mjesto podnožja 5"/>
          <p:cNvSpPr>
            <a:spLocks noGrp="1"/>
          </p:cNvSpPr>
          <p:nvPr>
            <p:ph type="ftr" sz="quarter" idx="11"/>
          </p:nvPr>
        </p:nvSpPr>
        <p:spPr/>
        <p:txBody>
          <a:bodyPr/>
          <a:lstStyle/>
          <a:p>
            <a:endParaRPr lang="en-US"/>
          </a:p>
        </p:txBody>
      </p:sp>
      <p:sp>
        <p:nvSpPr>
          <p:cNvPr id="7" name="Rezervirano mjesto broja slajda 6"/>
          <p:cNvSpPr>
            <a:spLocks noGrp="1"/>
          </p:cNvSpPr>
          <p:nvPr>
            <p:ph type="sldNum" sz="quarter" idx="12"/>
          </p:nvPr>
        </p:nvSpPr>
        <p:spPr/>
        <p:txBody>
          <a:bodyPr/>
          <a:lstStyle/>
          <a:p>
            <a:fld id="{62A263F7-A78E-4353-816B-54215036806E}" type="slidenum">
              <a:rPr lang="en-US" smtClean="0"/>
              <a:pPr/>
              <a:t>‹#›</a:t>
            </a:fld>
            <a:endParaRPr lang="en-US"/>
          </a:p>
        </p:txBody>
      </p:sp>
    </p:spTree>
    <p:extLst>
      <p:ext uri="{BB962C8B-B14F-4D97-AF65-F5344CB8AC3E}">
        <p14:creationId xmlns:p14="http://schemas.microsoft.com/office/powerpoint/2010/main" val="14964537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hr-HR" smtClean="0"/>
              <a:t>Uredite stil naslova matrice</a:t>
            </a:r>
            <a:endParaRPr lang="en-US"/>
          </a:p>
        </p:txBody>
      </p:sp>
      <p:sp>
        <p:nvSpPr>
          <p:cNvPr id="3" name="Rezervirano mjesto teksta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hr-HR" dirty="0" smtClean="0"/>
              <a:t>Uredite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en-US" dirty="0"/>
          </a:p>
        </p:txBody>
      </p:sp>
      <p:sp>
        <p:nvSpPr>
          <p:cNvPr id="4" name="Rezervirano mjesto datuma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6D5A176-3BCC-494C-B823-B080DD7D054F}" type="datetimeFigureOut">
              <a:rPr lang="en-US" smtClean="0"/>
              <a:pPr/>
              <a:t>12/3/2014</a:t>
            </a:fld>
            <a:endParaRPr lang="en-US"/>
          </a:p>
        </p:txBody>
      </p:sp>
      <p:sp>
        <p:nvSpPr>
          <p:cNvPr id="5" name="Rezervirano mjesto podnožja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Rezervirano mjesto broja slajda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2A263F7-A78E-4353-816B-54215036806E}" type="slidenum">
              <a:rPr lang="en-US" smtClean="0"/>
              <a:pPr/>
              <a:t>‹#›</a:t>
            </a:fld>
            <a:endParaRPr lang="en-US"/>
          </a:p>
        </p:txBody>
      </p:sp>
    </p:spTree>
    <p:extLst>
      <p:ext uri="{BB962C8B-B14F-4D97-AF65-F5344CB8AC3E}">
        <p14:creationId xmlns:p14="http://schemas.microsoft.com/office/powerpoint/2010/main" val="154117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microsoft.com/en-us/download/confirmation.aspx?id=4076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9000" b="-9000"/>
          </a:stretch>
        </a:blipFill>
        <a:effectLst/>
      </p:bgPr>
    </p:bg>
    <p:spTree>
      <p:nvGrpSpPr>
        <p:cNvPr id="1" name=""/>
        <p:cNvGrpSpPr/>
        <p:nvPr/>
      </p:nvGrpSpPr>
      <p:grpSpPr>
        <a:xfrm>
          <a:off x="0" y="0"/>
          <a:ext cx="0" cy="0"/>
          <a:chOff x="0" y="0"/>
          <a:chExt cx="0" cy="0"/>
        </a:xfrm>
      </p:grpSpPr>
      <p:sp>
        <p:nvSpPr>
          <p:cNvPr id="6" name="Rectangle 5"/>
          <p:cNvSpPr/>
          <p:nvPr/>
        </p:nvSpPr>
        <p:spPr>
          <a:xfrm>
            <a:off x="0" y="1584212"/>
            <a:ext cx="3779912" cy="1491594"/>
          </a:xfrm>
          <a:prstGeom prst="rect">
            <a:avLst/>
          </a:prstGeom>
          <a:solidFill>
            <a:srgbClr val="9ABF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792" y="1732499"/>
            <a:ext cx="2600325" cy="638175"/>
          </a:xfrm>
          <a:prstGeom prst="rect">
            <a:avLst/>
          </a:prstGeom>
        </p:spPr>
      </p:pic>
      <p:sp>
        <p:nvSpPr>
          <p:cNvPr id="5" name="Rectangle 4"/>
          <p:cNvSpPr/>
          <p:nvPr/>
        </p:nvSpPr>
        <p:spPr>
          <a:xfrm>
            <a:off x="5076056" y="3435846"/>
            <a:ext cx="3779912" cy="1491594"/>
          </a:xfrm>
          <a:prstGeom prst="rect">
            <a:avLst/>
          </a:prstGeom>
          <a:solidFill>
            <a:srgbClr val="9ABF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93846" y="3473565"/>
            <a:ext cx="3762122" cy="1292662"/>
          </a:xfrm>
          <a:prstGeom prst="rect">
            <a:avLst/>
          </a:prstGeom>
          <a:noFill/>
        </p:spPr>
        <p:txBody>
          <a:bodyPr wrap="square" rtlCol="0">
            <a:spAutoFit/>
          </a:bodyPr>
          <a:lstStyle/>
          <a:p>
            <a:r>
              <a:rPr lang="hr-HR" sz="2400" b="1" dirty="0" smtClean="0">
                <a:solidFill>
                  <a:schemeClr val="bg1"/>
                </a:solidFill>
                <a:latin typeface="Segoe UI Light" panose="020B0502040204020203" pitchFamily="34" charset="0"/>
                <a:cs typeface="Segoe UI Light" panose="020B0502040204020203" pitchFamily="34" charset="0"/>
              </a:rPr>
              <a:t>Ivan Marković</a:t>
            </a:r>
          </a:p>
          <a:p>
            <a:r>
              <a:rPr lang="hr-HR" dirty="0" smtClean="0">
                <a:solidFill>
                  <a:schemeClr val="bg1"/>
                </a:solidFill>
                <a:latin typeface="Segoe UI Light" panose="020B0502040204020203" pitchFamily="34" charset="0"/>
                <a:cs typeface="Segoe UI Light" panose="020B0502040204020203" pitchFamily="34" charset="0"/>
              </a:rPr>
              <a:t>MSP Lead</a:t>
            </a:r>
          </a:p>
          <a:p>
            <a:r>
              <a:rPr lang="hr-HR" dirty="0" smtClean="0">
                <a:solidFill>
                  <a:schemeClr val="bg1"/>
                </a:solidFill>
                <a:latin typeface="Segoe UI Light" panose="020B0502040204020203" pitchFamily="34" charset="0"/>
                <a:cs typeface="Segoe UI Light" panose="020B0502040204020203" pitchFamily="34" charset="0"/>
              </a:rPr>
              <a:t>Software Developer at SPAN d.o.o.</a:t>
            </a:r>
          </a:p>
          <a:p>
            <a:r>
              <a:rPr lang="hr-HR" dirty="0" smtClean="0">
                <a:solidFill>
                  <a:schemeClr val="bg1"/>
                </a:solidFill>
                <a:latin typeface="Segoe UI Light" panose="020B0502040204020203" pitchFamily="34" charset="0"/>
                <a:cs typeface="Segoe UI Light" panose="020B0502040204020203" pitchFamily="34" charset="0"/>
              </a:rPr>
              <a:t>ivan.markovic@studentpartner.com</a:t>
            </a:r>
            <a:endParaRPr lang="hr-HR"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9047080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SQL </a:t>
            </a:r>
            <a:r>
              <a:rPr lang="hr-HR" dirty="0" err="1" smtClean="0"/>
              <a:t>Relationships</a:t>
            </a:r>
            <a:endParaRPr lang="en-US" dirty="0"/>
          </a:p>
        </p:txBody>
      </p:sp>
      <p:sp>
        <p:nvSpPr>
          <p:cNvPr id="3" name="Content Placeholder 2"/>
          <p:cNvSpPr>
            <a:spLocks noGrp="1"/>
          </p:cNvSpPr>
          <p:nvPr>
            <p:ph idx="1"/>
          </p:nvPr>
        </p:nvSpPr>
        <p:spPr/>
        <p:txBody>
          <a:bodyPr/>
          <a:lstStyle/>
          <a:p>
            <a:r>
              <a:rPr lang="hr-HR" dirty="0" smtClean="0"/>
              <a:t>One-to-</a:t>
            </a:r>
            <a:r>
              <a:rPr lang="hr-HR" dirty="0" err="1" smtClean="0"/>
              <a:t>Many</a:t>
            </a:r>
            <a:r>
              <a:rPr lang="hr-HR" dirty="0" smtClean="0"/>
              <a:t> </a:t>
            </a:r>
            <a:r>
              <a:rPr lang="hr-HR" dirty="0" err="1" smtClean="0"/>
              <a:t>Relationship</a:t>
            </a:r>
            <a:endParaRPr lang="hr-HR" dirty="0" smtClean="0"/>
          </a:p>
          <a:p>
            <a:r>
              <a:rPr lang="hr-HR" dirty="0" err="1" smtClean="0"/>
              <a:t>Many</a:t>
            </a:r>
            <a:r>
              <a:rPr lang="hr-HR" dirty="0" smtClean="0"/>
              <a:t>-to-</a:t>
            </a:r>
            <a:r>
              <a:rPr lang="hr-HR" dirty="0" err="1" smtClean="0"/>
              <a:t>Many</a:t>
            </a:r>
            <a:r>
              <a:rPr lang="hr-HR" dirty="0" smtClean="0"/>
              <a:t> </a:t>
            </a:r>
            <a:r>
              <a:rPr lang="hr-HR" dirty="0" err="1" smtClean="0"/>
              <a:t>Relationship</a:t>
            </a:r>
            <a:endParaRPr lang="hr-HR" dirty="0" smtClean="0"/>
          </a:p>
          <a:p>
            <a:r>
              <a:rPr lang="hr-HR" dirty="0" smtClean="0"/>
              <a:t>One-to-One </a:t>
            </a:r>
            <a:r>
              <a:rPr lang="hr-HR" dirty="0" err="1" smtClean="0"/>
              <a:t>Relationship</a:t>
            </a:r>
            <a:endParaRPr lang="en-US" dirty="0"/>
          </a:p>
        </p:txBody>
      </p:sp>
    </p:spTree>
    <p:extLst>
      <p:ext uri="{BB962C8B-B14F-4D97-AF65-F5344CB8AC3E}">
        <p14:creationId xmlns:p14="http://schemas.microsoft.com/office/powerpoint/2010/main" val="239663684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2400" dirty="0" smtClean="0"/>
              <a:t>EF 6 </a:t>
            </a:r>
            <a:r>
              <a:rPr lang="hr-HR" sz="2400" dirty="0" err="1" smtClean="0"/>
              <a:t>Tools</a:t>
            </a:r>
            <a:r>
              <a:rPr lang="hr-HR" sz="2400" dirty="0" smtClean="0"/>
              <a:t> for VS 2012 &amp; 2013</a:t>
            </a:r>
            <a:endParaRPr lang="en-US" sz="2400"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www.microsoft.com/en-us/download/confirmation.aspx?id=40762</a:t>
            </a:r>
            <a:endParaRPr lang="hr-HR" dirty="0" smtClean="0"/>
          </a:p>
          <a:p>
            <a:endParaRPr lang="en-US" dirty="0"/>
          </a:p>
        </p:txBody>
      </p:sp>
    </p:spTree>
    <p:extLst>
      <p:ext uri="{BB962C8B-B14F-4D97-AF65-F5344CB8AC3E}">
        <p14:creationId xmlns:p14="http://schemas.microsoft.com/office/powerpoint/2010/main" val="28290308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Database</a:t>
            </a:r>
            <a:r>
              <a:rPr lang="hr-HR" dirty="0" smtClean="0"/>
              <a:t> </a:t>
            </a:r>
            <a:r>
              <a:rPr lang="hr-HR" dirty="0" err="1" smtClean="0"/>
              <a:t>first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existing database can be used</a:t>
            </a:r>
          </a:p>
          <a:p>
            <a:r>
              <a:rPr lang="en-US" dirty="0"/>
              <a:t>Code can be auto-generated.</a:t>
            </a:r>
          </a:p>
          <a:p>
            <a:r>
              <a:rPr lang="en-US" dirty="0"/>
              <a:t>Extensible using partial classes/ T4 templates</a:t>
            </a:r>
          </a:p>
          <a:p>
            <a:r>
              <a:rPr lang="en-US" dirty="0"/>
              <a:t>The developer can update the database manually</a:t>
            </a:r>
          </a:p>
          <a:p>
            <a:r>
              <a:rPr lang="en-US" dirty="0"/>
              <a:t>There is a very good designer, which sync with the underlining database</a:t>
            </a:r>
          </a:p>
          <a:p>
            <a:pPr marL="0" indent="0">
              <a:buNone/>
            </a:pPr>
            <a:endParaRPr lang="en-US" dirty="0"/>
          </a:p>
        </p:txBody>
      </p:sp>
    </p:spTree>
    <p:extLst>
      <p:ext uri="{BB962C8B-B14F-4D97-AF65-F5344CB8AC3E}">
        <p14:creationId xmlns:p14="http://schemas.microsoft.com/office/powerpoint/2010/main" val="423798058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Code</a:t>
            </a:r>
            <a:r>
              <a:rPr lang="hr-HR" dirty="0" smtClean="0"/>
              <a:t> </a:t>
            </a:r>
            <a:r>
              <a:rPr lang="hr-HR" dirty="0" err="1" smtClean="0"/>
              <a:t>first</a:t>
            </a:r>
            <a:endParaRPr lang="en-US" dirty="0"/>
          </a:p>
        </p:txBody>
      </p:sp>
      <p:sp>
        <p:nvSpPr>
          <p:cNvPr id="3" name="Content Placeholder 2"/>
          <p:cNvSpPr>
            <a:spLocks noGrp="1"/>
          </p:cNvSpPr>
          <p:nvPr>
            <p:ph idx="1"/>
          </p:nvPr>
        </p:nvSpPr>
        <p:spPr/>
        <p:txBody>
          <a:bodyPr/>
          <a:lstStyle/>
          <a:p>
            <a:r>
              <a:rPr lang="en-US" dirty="0"/>
              <a:t>There is full control of the model from the Code; no EDMX/designer</a:t>
            </a:r>
          </a:p>
          <a:p>
            <a:r>
              <a:rPr lang="en-US" dirty="0"/>
              <a:t>No manual intervention to DB is required</a:t>
            </a:r>
          </a:p>
          <a:p>
            <a:r>
              <a:rPr lang="en-US" dirty="0"/>
              <a:t>The database is used for data </a:t>
            </a:r>
            <a:r>
              <a:rPr lang="en-US" dirty="0" smtClean="0"/>
              <a:t>only</a:t>
            </a:r>
            <a:endParaRPr lang="hr-HR" dirty="0" smtClean="0"/>
          </a:p>
          <a:p>
            <a:r>
              <a:rPr lang="hr-HR" dirty="0" smtClean="0"/>
              <a:t>POCO </a:t>
            </a:r>
            <a:r>
              <a:rPr lang="hr-HR" dirty="0" err="1" smtClean="0"/>
              <a:t>Class</a:t>
            </a:r>
            <a:endParaRPr lang="hr-HR" dirty="0" smtClean="0"/>
          </a:p>
          <a:p>
            <a:pPr marL="0" indent="0">
              <a:buNone/>
            </a:pPr>
            <a:endParaRPr lang="en-US" dirty="0"/>
          </a:p>
        </p:txBody>
      </p:sp>
    </p:spTree>
    <p:extLst>
      <p:ext uri="{BB962C8B-B14F-4D97-AF65-F5344CB8AC3E}">
        <p14:creationId xmlns:p14="http://schemas.microsoft.com/office/powerpoint/2010/main" val="117489051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Model </a:t>
            </a:r>
            <a:r>
              <a:rPr lang="hr-HR" dirty="0" err="1" smtClean="0"/>
              <a:t>first</a:t>
            </a:r>
            <a:endParaRPr lang="en-US" dirty="0"/>
          </a:p>
        </p:txBody>
      </p:sp>
      <p:sp>
        <p:nvSpPr>
          <p:cNvPr id="3" name="Content Placeholder 2"/>
          <p:cNvSpPr>
            <a:spLocks noGrp="1"/>
          </p:cNvSpPr>
          <p:nvPr>
            <p:ph idx="1"/>
          </p:nvPr>
        </p:nvSpPr>
        <p:spPr/>
        <p:txBody>
          <a:bodyPr>
            <a:normAutofit lnSpcReduction="10000"/>
          </a:bodyPr>
          <a:lstStyle/>
          <a:p>
            <a:r>
              <a:rPr lang="en-US" dirty="0"/>
              <a:t>Good support with EDMX designer</a:t>
            </a:r>
          </a:p>
          <a:p>
            <a:r>
              <a:rPr lang="en-US" dirty="0"/>
              <a:t>We can visually create the database model</a:t>
            </a:r>
          </a:p>
          <a:p>
            <a:r>
              <a:rPr lang="en-US" dirty="0"/>
              <a:t>EF generates the Code and database script</a:t>
            </a:r>
          </a:p>
          <a:p>
            <a:r>
              <a:rPr lang="en-US" dirty="0"/>
              <a:t>Extensible through partial classes</a:t>
            </a:r>
          </a:p>
          <a:p>
            <a:r>
              <a:rPr lang="en-US" dirty="0"/>
              <a:t>We can modify the model and update the generated database</a:t>
            </a:r>
            <a:r>
              <a:rPr lang="en-US" dirty="0" smtClean="0"/>
              <a:t>.</a:t>
            </a:r>
            <a:endParaRPr lang="en-US" dirty="0"/>
          </a:p>
        </p:txBody>
      </p:sp>
    </p:spTree>
    <p:extLst>
      <p:ext uri="{BB962C8B-B14F-4D97-AF65-F5344CB8AC3E}">
        <p14:creationId xmlns:p14="http://schemas.microsoft.com/office/powerpoint/2010/main" val="104767705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2000" dirty="0" err="1" smtClean="0"/>
              <a:t>Code</a:t>
            </a:r>
            <a:r>
              <a:rPr lang="hr-HR" sz="2000" dirty="0" smtClean="0"/>
              <a:t> </a:t>
            </a:r>
            <a:r>
              <a:rPr lang="hr-HR" sz="2000" dirty="0" err="1" smtClean="0"/>
              <a:t>first</a:t>
            </a:r>
            <a:r>
              <a:rPr lang="hr-HR" sz="2000" dirty="0" smtClean="0"/>
              <a:t> </a:t>
            </a:r>
            <a:r>
              <a:rPr lang="hr-HR" sz="2000" dirty="0" err="1" smtClean="0"/>
              <a:t>from</a:t>
            </a:r>
            <a:r>
              <a:rPr lang="hr-HR" sz="2000" dirty="0" smtClean="0"/>
              <a:t> </a:t>
            </a:r>
            <a:r>
              <a:rPr lang="hr-HR" sz="2000" dirty="0" err="1" smtClean="0"/>
              <a:t>existing</a:t>
            </a:r>
            <a:r>
              <a:rPr lang="hr-HR" sz="2000" dirty="0" smtClean="0"/>
              <a:t> </a:t>
            </a:r>
            <a:r>
              <a:rPr lang="hr-HR" sz="2000" dirty="0" err="1" smtClean="0"/>
              <a:t>database</a:t>
            </a:r>
            <a:endParaRPr lang="en-US" sz="2000" dirty="0"/>
          </a:p>
        </p:txBody>
      </p:sp>
      <p:sp>
        <p:nvSpPr>
          <p:cNvPr id="3" name="Content Placeholder 2"/>
          <p:cNvSpPr>
            <a:spLocks noGrp="1"/>
          </p:cNvSpPr>
          <p:nvPr>
            <p:ph idx="1"/>
          </p:nvPr>
        </p:nvSpPr>
        <p:spPr/>
        <p:txBody>
          <a:bodyPr/>
          <a:lstStyle/>
          <a:p>
            <a:r>
              <a:rPr lang="hr-HR" dirty="0" smtClean="0"/>
              <a:t>POCO </a:t>
            </a:r>
            <a:r>
              <a:rPr lang="hr-HR" dirty="0" err="1" smtClean="0"/>
              <a:t>Classes</a:t>
            </a:r>
            <a:r>
              <a:rPr lang="hr-HR" dirty="0" smtClean="0"/>
              <a:t> </a:t>
            </a:r>
            <a:r>
              <a:rPr lang="hr-HR" dirty="0" err="1" smtClean="0"/>
              <a:t>from</a:t>
            </a:r>
            <a:r>
              <a:rPr lang="hr-HR" dirty="0" smtClean="0"/>
              <a:t> </a:t>
            </a:r>
            <a:r>
              <a:rPr lang="hr-HR" dirty="0" err="1" smtClean="0"/>
              <a:t>existing</a:t>
            </a:r>
            <a:r>
              <a:rPr lang="hr-HR" dirty="0" smtClean="0"/>
              <a:t> </a:t>
            </a:r>
            <a:r>
              <a:rPr lang="hr-HR" dirty="0" err="1" smtClean="0"/>
              <a:t>database</a:t>
            </a:r>
            <a:endParaRPr lang="en-US" dirty="0"/>
          </a:p>
        </p:txBody>
      </p:sp>
    </p:spTree>
    <p:extLst>
      <p:ext uri="{BB962C8B-B14F-4D97-AF65-F5344CB8AC3E}">
        <p14:creationId xmlns:p14="http://schemas.microsoft.com/office/powerpoint/2010/main" val="372888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3200" dirty="0" err="1" smtClean="0"/>
              <a:t>Which</a:t>
            </a:r>
            <a:r>
              <a:rPr lang="hr-HR" sz="3200" dirty="0" smtClean="0"/>
              <a:t> one to </a:t>
            </a:r>
            <a:r>
              <a:rPr lang="hr-HR" sz="3200" dirty="0" err="1" smtClean="0"/>
              <a:t>choose</a:t>
            </a:r>
            <a:r>
              <a:rPr lang="hr-HR" sz="3200" dirty="0" smtClean="0"/>
              <a:t>?</a:t>
            </a:r>
            <a:endParaRPr lang="en-US" sz="3200" dirty="0"/>
          </a:p>
        </p:txBody>
      </p:sp>
      <p:sp>
        <p:nvSpPr>
          <p:cNvPr id="3" name="Content Placeholder 2"/>
          <p:cNvSpPr>
            <a:spLocks noGrp="1"/>
          </p:cNvSpPr>
          <p:nvPr>
            <p:ph idx="1"/>
          </p:nvPr>
        </p:nvSpPr>
        <p:spPr/>
        <p:txBody>
          <a:bodyPr/>
          <a:lstStyle/>
          <a:p>
            <a:r>
              <a:rPr lang="hr-HR" dirty="0" err="1" smtClean="0"/>
              <a:t>It</a:t>
            </a:r>
            <a:r>
              <a:rPr lang="hr-HR" dirty="0" smtClean="0"/>
              <a:t> </a:t>
            </a:r>
            <a:r>
              <a:rPr lang="hr-HR" dirty="0" err="1" smtClean="0"/>
              <a:t>depends</a:t>
            </a:r>
            <a:r>
              <a:rPr lang="hr-HR" dirty="0" smtClean="0"/>
              <a:t> on </a:t>
            </a:r>
            <a:r>
              <a:rPr lang="hr-HR" dirty="0" err="1" smtClean="0"/>
              <a:t>you</a:t>
            </a:r>
            <a:r>
              <a:rPr lang="hr-HR" dirty="0" smtClean="0"/>
              <a:t>…</a:t>
            </a:r>
          </a:p>
        </p:txBody>
      </p:sp>
    </p:spTree>
    <p:extLst>
      <p:ext uri="{BB962C8B-B14F-4D97-AF65-F5344CB8AC3E}">
        <p14:creationId xmlns:p14="http://schemas.microsoft.com/office/powerpoint/2010/main" val="391558217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hr-HR" dirty="0" smtClean="0"/>
              <a:t>LINQ</a:t>
            </a:r>
            <a:endParaRPr lang="en-US" dirty="0"/>
          </a:p>
        </p:txBody>
      </p:sp>
    </p:spTree>
    <p:extLst>
      <p:ext uri="{BB962C8B-B14F-4D97-AF65-F5344CB8AC3E}">
        <p14:creationId xmlns:p14="http://schemas.microsoft.com/office/powerpoint/2010/main" val="208182387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Language-Integrated Query (LINQ</a:t>
            </a:r>
            <a:r>
              <a:rPr lang="en-US" dirty="0" smtClean="0"/>
              <a:t>)</a:t>
            </a:r>
            <a:endParaRPr lang="hr-HR" dirty="0" smtClean="0"/>
          </a:p>
          <a:p>
            <a:r>
              <a:rPr lang="hr-HR" dirty="0"/>
              <a:t>S</a:t>
            </a:r>
            <a:r>
              <a:rPr lang="en-US" dirty="0" smtClean="0"/>
              <a:t>et </a:t>
            </a:r>
            <a:r>
              <a:rPr lang="en-US" dirty="0"/>
              <a:t>of features </a:t>
            </a:r>
            <a:r>
              <a:rPr lang="en-US" dirty="0" smtClean="0"/>
              <a:t>that </a:t>
            </a:r>
            <a:r>
              <a:rPr lang="en-US" dirty="0"/>
              <a:t>extends powerful query capabilities to the language syntax of C# and Visual Basic. </a:t>
            </a:r>
          </a:p>
        </p:txBody>
      </p:sp>
      <p:sp>
        <p:nvSpPr>
          <p:cNvPr id="4" name="Title 3"/>
          <p:cNvSpPr>
            <a:spLocks noGrp="1"/>
          </p:cNvSpPr>
          <p:nvPr>
            <p:ph type="title"/>
          </p:nvPr>
        </p:nvSpPr>
        <p:spPr/>
        <p:txBody>
          <a:bodyPr/>
          <a:lstStyle/>
          <a:p>
            <a:r>
              <a:rPr lang="hr-HR" dirty="0" smtClean="0"/>
              <a:t>LINQ</a:t>
            </a:r>
            <a:endParaRPr lang="en-US" dirty="0"/>
          </a:p>
        </p:txBody>
      </p:sp>
    </p:spTree>
    <p:extLst>
      <p:ext uri="{BB962C8B-B14F-4D97-AF65-F5344CB8AC3E}">
        <p14:creationId xmlns:p14="http://schemas.microsoft.com/office/powerpoint/2010/main" val="209790981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Three</a:t>
            </a:r>
            <a:r>
              <a:rPr lang="hr-HR" dirty="0" smtClean="0"/>
              <a:t> </a:t>
            </a:r>
            <a:r>
              <a:rPr lang="hr-HR" dirty="0" err="1" smtClean="0"/>
              <a:t>parts</a:t>
            </a:r>
            <a:endParaRPr lang="en-US" dirty="0"/>
          </a:p>
        </p:txBody>
      </p:sp>
      <p:sp>
        <p:nvSpPr>
          <p:cNvPr id="3" name="Content Placeholder 2"/>
          <p:cNvSpPr>
            <a:spLocks noGrp="1"/>
          </p:cNvSpPr>
          <p:nvPr>
            <p:ph idx="1"/>
          </p:nvPr>
        </p:nvSpPr>
        <p:spPr/>
        <p:txBody>
          <a:bodyPr>
            <a:normAutofit/>
          </a:bodyPr>
          <a:lstStyle/>
          <a:p>
            <a:r>
              <a:rPr lang="en-US" dirty="0"/>
              <a:t>All LINQ query operations consist of three distinct actions:</a:t>
            </a:r>
          </a:p>
          <a:p>
            <a:pPr lvl="1"/>
            <a:r>
              <a:rPr lang="en-US" dirty="0"/>
              <a:t>Obtain the data source.</a:t>
            </a:r>
          </a:p>
          <a:p>
            <a:pPr lvl="1"/>
            <a:r>
              <a:rPr lang="en-US" dirty="0"/>
              <a:t>Create the query.</a:t>
            </a:r>
          </a:p>
          <a:p>
            <a:pPr lvl="1"/>
            <a:r>
              <a:rPr lang="en-US" dirty="0"/>
              <a:t>Execute the query</a:t>
            </a:r>
            <a:r>
              <a:rPr lang="en-US" dirty="0" smtClean="0"/>
              <a:t>.</a:t>
            </a:r>
            <a:endParaRPr lang="en-US" dirty="0"/>
          </a:p>
        </p:txBody>
      </p:sp>
    </p:spTree>
    <p:extLst>
      <p:ext uri="{BB962C8B-B14F-4D97-AF65-F5344CB8AC3E}">
        <p14:creationId xmlns:p14="http://schemas.microsoft.com/office/powerpoint/2010/main" val="152362058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Vidjeli smo…</a:t>
            </a:r>
            <a:endParaRPr lang="en-US" dirty="0"/>
          </a:p>
        </p:txBody>
      </p:sp>
      <p:sp>
        <p:nvSpPr>
          <p:cNvPr id="3" name="Content Placeholder 2"/>
          <p:cNvSpPr>
            <a:spLocks noGrp="1"/>
          </p:cNvSpPr>
          <p:nvPr>
            <p:ph idx="1"/>
          </p:nvPr>
        </p:nvSpPr>
        <p:spPr/>
        <p:txBody>
          <a:bodyPr/>
          <a:lstStyle/>
          <a:p>
            <a:r>
              <a:rPr lang="hr-HR" dirty="0" smtClean="0"/>
              <a:t>Tipovi aplikacija</a:t>
            </a:r>
          </a:p>
          <a:p>
            <a:r>
              <a:rPr lang="hr-HR" dirty="0" smtClean="0"/>
              <a:t>Metode razvoja softverskog </a:t>
            </a:r>
            <a:r>
              <a:rPr lang="hr-HR" dirty="0" err="1" smtClean="0"/>
              <a:t>proizvoda+ALM</a:t>
            </a:r>
            <a:r>
              <a:rPr lang="hr-HR" dirty="0" smtClean="0"/>
              <a:t> u Microsoft alatima</a:t>
            </a:r>
          </a:p>
          <a:p>
            <a:r>
              <a:rPr lang="hr-HR" dirty="0" smtClean="0"/>
              <a:t>C#</a:t>
            </a:r>
          </a:p>
          <a:p>
            <a:r>
              <a:rPr lang="hr-HR" dirty="0" smtClean="0"/>
              <a:t>Baze podataka</a:t>
            </a:r>
            <a:endParaRPr lang="en-US" dirty="0"/>
          </a:p>
        </p:txBody>
      </p:sp>
    </p:spTree>
    <p:extLst>
      <p:ext uri="{BB962C8B-B14F-4D97-AF65-F5344CB8AC3E}">
        <p14:creationId xmlns:p14="http://schemas.microsoft.com/office/powerpoint/2010/main" val="963679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Three</a:t>
            </a:r>
            <a:r>
              <a:rPr lang="hr-HR" dirty="0" smtClean="0"/>
              <a:t> </a:t>
            </a:r>
            <a:r>
              <a:rPr lang="hr-HR" dirty="0" err="1" smtClean="0"/>
              <a:t>parts</a:t>
            </a:r>
            <a:endParaRPr lang="en-US" dirty="0"/>
          </a:p>
        </p:txBody>
      </p:sp>
      <p:sp>
        <p:nvSpPr>
          <p:cNvPr id="3" name="Content Placeholder 2"/>
          <p:cNvSpPr>
            <a:spLocks noGrp="1"/>
          </p:cNvSpPr>
          <p:nvPr>
            <p:ph idx="1"/>
          </p:nvPr>
        </p:nvSpPr>
        <p:spPr/>
        <p:txBody>
          <a:bodyPr>
            <a:normAutofit fontScale="40000" lnSpcReduction="20000"/>
          </a:bodyPr>
          <a:lstStyle/>
          <a:p>
            <a:r>
              <a:rPr lang="en-US" dirty="0"/>
              <a:t>//  1. Data source. </a:t>
            </a:r>
          </a:p>
          <a:p>
            <a:r>
              <a:rPr lang="en-US" dirty="0"/>
              <a:t>        </a:t>
            </a:r>
            <a:r>
              <a:rPr lang="en-US" dirty="0" err="1"/>
              <a:t>int</a:t>
            </a:r>
            <a:r>
              <a:rPr lang="en-US" dirty="0"/>
              <a:t>[] numbers = new </a:t>
            </a:r>
            <a:r>
              <a:rPr lang="en-US" dirty="0" err="1"/>
              <a:t>int</a:t>
            </a:r>
            <a:r>
              <a:rPr lang="en-US" dirty="0"/>
              <a:t>[7] { 0, 1, 2, 3, 4, 5, 6 };</a:t>
            </a:r>
          </a:p>
          <a:p>
            <a:endParaRPr lang="en-US" dirty="0"/>
          </a:p>
          <a:p>
            <a:r>
              <a:rPr lang="en-US" dirty="0"/>
              <a:t>        // 2. Query creation. </a:t>
            </a:r>
          </a:p>
          <a:p>
            <a:r>
              <a:rPr lang="en-US" dirty="0"/>
              <a:t>        // </a:t>
            </a:r>
            <a:r>
              <a:rPr lang="en-US" dirty="0" err="1"/>
              <a:t>numQuery</a:t>
            </a:r>
            <a:r>
              <a:rPr lang="en-US" dirty="0"/>
              <a:t> is an </a:t>
            </a:r>
            <a:r>
              <a:rPr lang="en-US" dirty="0" err="1"/>
              <a:t>IEnumerable</a:t>
            </a:r>
            <a:r>
              <a:rPr lang="en-US" dirty="0"/>
              <a:t>&lt;</a:t>
            </a:r>
            <a:r>
              <a:rPr lang="en-US" dirty="0" err="1"/>
              <a:t>int</a:t>
            </a:r>
            <a:r>
              <a:rPr lang="en-US" dirty="0"/>
              <a:t>&gt; </a:t>
            </a:r>
          </a:p>
          <a:p>
            <a:r>
              <a:rPr lang="en-US" dirty="0"/>
              <a:t>        </a:t>
            </a:r>
            <a:r>
              <a:rPr lang="en-US" dirty="0" err="1"/>
              <a:t>var</a:t>
            </a:r>
            <a:r>
              <a:rPr lang="en-US" dirty="0"/>
              <a:t> </a:t>
            </a:r>
            <a:r>
              <a:rPr lang="en-US" dirty="0" err="1"/>
              <a:t>numQuery</a:t>
            </a:r>
            <a:r>
              <a:rPr lang="en-US" dirty="0"/>
              <a:t> =</a:t>
            </a:r>
          </a:p>
          <a:p>
            <a:r>
              <a:rPr lang="en-US" dirty="0"/>
              <a:t>            from </a:t>
            </a:r>
            <a:r>
              <a:rPr lang="en-US" dirty="0" err="1"/>
              <a:t>num</a:t>
            </a:r>
            <a:r>
              <a:rPr lang="en-US" dirty="0"/>
              <a:t> in numbers</a:t>
            </a:r>
          </a:p>
          <a:p>
            <a:r>
              <a:rPr lang="en-US" dirty="0"/>
              <a:t>            where (</a:t>
            </a:r>
            <a:r>
              <a:rPr lang="en-US" dirty="0" err="1"/>
              <a:t>num</a:t>
            </a:r>
            <a:r>
              <a:rPr lang="en-US" dirty="0"/>
              <a:t> % 2) == 0</a:t>
            </a:r>
          </a:p>
          <a:p>
            <a:r>
              <a:rPr lang="en-US" dirty="0"/>
              <a:t>            select </a:t>
            </a:r>
            <a:r>
              <a:rPr lang="en-US" dirty="0" err="1"/>
              <a:t>num</a:t>
            </a:r>
            <a:r>
              <a:rPr lang="en-US" dirty="0"/>
              <a:t>;</a:t>
            </a:r>
          </a:p>
          <a:p>
            <a:endParaRPr lang="en-US" dirty="0"/>
          </a:p>
          <a:p>
            <a:r>
              <a:rPr lang="en-US" dirty="0"/>
              <a:t>        // 3. Query execution. </a:t>
            </a:r>
          </a:p>
          <a:p>
            <a:r>
              <a:rPr lang="en-US" dirty="0"/>
              <a:t>        </a:t>
            </a:r>
            <a:r>
              <a:rPr lang="en-US" dirty="0" err="1"/>
              <a:t>foreach</a:t>
            </a:r>
            <a:r>
              <a:rPr lang="en-US" dirty="0"/>
              <a:t> (</a:t>
            </a:r>
            <a:r>
              <a:rPr lang="en-US" dirty="0" err="1"/>
              <a:t>int</a:t>
            </a:r>
            <a:r>
              <a:rPr lang="en-US" dirty="0"/>
              <a:t> </a:t>
            </a:r>
            <a:r>
              <a:rPr lang="en-US" dirty="0" err="1"/>
              <a:t>num</a:t>
            </a:r>
            <a:r>
              <a:rPr lang="en-US" dirty="0"/>
              <a:t> in </a:t>
            </a:r>
            <a:r>
              <a:rPr lang="en-US" dirty="0" err="1"/>
              <a:t>numQuery</a:t>
            </a:r>
            <a:r>
              <a:rPr lang="en-US" dirty="0"/>
              <a:t>)</a:t>
            </a:r>
          </a:p>
          <a:p>
            <a:r>
              <a:rPr lang="en-US" dirty="0"/>
              <a:t>        {</a:t>
            </a:r>
          </a:p>
          <a:p>
            <a:r>
              <a:rPr lang="en-US" dirty="0"/>
              <a:t>            </a:t>
            </a:r>
            <a:r>
              <a:rPr lang="en-US" dirty="0" err="1"/>
              <a:t>Console.Write</a:t>
            </a:r>
            <a:r>
              <a:rPr lang="en-US" dirty="0"/>
              <a:t>("{0,1} ", </a:t>
            </a:r>
            <a:r>
              <a:rPr lang="en-US" dirty="0" err="1"/>
              <a:t>num</a:t>
            </a:r>
            <a:r>
              <a:rPr lang="en-US" dirty="0"/>
              <a:t>);</a:t>
            </a:r>
          </a:p>
          <a:p>
            <a:r>
              <a:rPr lang="en-US" dirty="0"/>
              <a:t>        }</a:t>
            </a:r>
          </a:p>
        </p:txBody>
      </p:sp>
    </p:spTree>
    <p:extLst>
      <p:ext uri="{BB962C8B-B14F-4D97-AF65-F5344CB8AC3E}">
        <p14:creationId xmlns:p14="http://schemas.microsoft.com/office/powerpoint/2010/main" val="74534849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The</a:t>
            </a:r>
            <a:r>
              <a:rPr lang="hr-HR" dirty="0" smtClean="0"/>
              <a:t> Data </a:t>
            </a:r>
            <a:r>
              <a:rPr lang="hr-HR" dirty="0" err="1" smtClean="0"/>
              <a:t>Source</a:t>
            </a:r>
            <a:endParaRPr lang="en-US" dirty="0"/>
          </a:p>
        </p:txBody>
      </p:sp>
      <p:sp>
        <p:nvSpPr>
          <p:cNvPr id="3" name="Content Placeholder 2"/>
          <p:cNvSpPr>
            <a:spLocks noGrp="1"/>
          </p:cNvSpPr>
          <p:nvPr>
            <p:ph idx="1"/>
          </p:nvPr>
        </p:nvSpPr>
        <p:spPr/>
        <p:txBody>
          <a:bodyPr/>
          <a:lstStyle/>
          <a:p>
            <a:r>
              <a:rPr lang="en-US" dirty="0"/>
              <a:t>Types that support </a:t>
            </a:r>
            <a:r>
              <a:rPr lang="en-US" dirty="0" err="1"/>
              <a:t>IEnumerable</a:t>
            </a:r>
            <a:r>
              <a:rPr lang="en-US" dirty="0"/>
              <a:t>&lt;T&gt; or a derived interface such as the generic </a:t>
            </a:r>
            <a:r>
              <a:rPr lang="en-US" dirty="0" err="1"/>
              <a:t>IQueryable</a:t>
            </a:r>
            <a:r>
              <a:rPr lang="en-US" dirty="0"/>
              <a:t>&lt;T&gt; are called </a:t>
            </a:r>
            <a:r>
              <a:rPr lang="en-US" dirty="0" err="1"/>
              <a:t>queryable</a:t>
            </a:r>
            <a:r>
              <a:rPr lang="en-US" dirty="0"/>
              <a:t> </a:t>
            </a:r>
            <a:r>
              <a:rPr lang="en-US" dirty="0" smtClean="0"/>
              <a:t>types</a:t>
            </a:r>
            <a:endParaRPr lang="hr-HR" dirty="0" smtClean="0"/>
          </a:p>
        </p:txBody>
      </p:sp>
    </p:spTree>
    <p:extLst>
      <p:ext uri="{BB962C8B-B14F-4D97-AF65-F5344CB8AC3E}">
        <p14:creationId xmlns:p14="http://schemas.microsoft.com/office/powerpoint/2010/main" val="75569876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The</a:t>
            </a:r>
            <a:r>
              <a:rPr lang="hr-HR" dirty="0" smtClean="0"/>
              <a:t> </a:t>
            </a:r>
            <a:r>
              <a:rPr lang="hr-HR" dirty="0" err="1" smtClean="0"/>
              <a:t>Query</a:t>
            </a:r>
            <a:endParaRPr lang="en-US" dirty="0"/>
          </a:p>
        </p:txBody>
      </p:sp>
      <p:sp>
        <p:nvSpPr>
          <p:cNvPr id="3" name="Content Placeholder 2"/>
          <p:cNvSpPr>
            <a:spLocks noGrp="1"/>
          </p:cNvSpPr>
          <p:nvPr>
            <p:ph idx="1"/>
          </p:nvPr>
        </p:nvSpPr>
        <p:spPr/>
        <p:txBody>
          <a:bodyPr>
            <a:normAutofit lnSpcReduction="10000"/>
          </a:bodyPr>
          <a:lstStyle/>
          <a:p>
            <a:r>
              <a:rPr lang="en-US" dirty="0"/>
              <a:t>The query specifies what information to retrieve from the data source or </a:t>
            </a:r>
            <a:r>
              <a:rPr lang="en-US" dirty="0" smtClean="0"/>
              <a:t>sources</a:t>
            </a:r>
            <a:endParaRPr lang="hr-HR" dirty="0" smtClean="0"/>
          </a:p>
          <a:p>
            <a:r>
              <a:rPr lang="hr-HR" dirty="0"/>
              <a:t>Q</a:t>
            </a:r>
            <a:r>
              <a:rPr lang="en-US" dirty="0" err="1" smtClean="0"/>
              <a:t>uery</a:t>
            </a:r>
            <a:r>
              <a:rPr lang="en-US" dirty="0" smtClean="0"/>
              <a:t> </a:t>
            </a:r>
            <a:r>
              <a:rPr lang="en-US" dirty="0"/>
              <a:t>also specifies how that information should be sorted, grouped, and shaped before it is </a:t>
            </a:r>
            <a:r>
              <a:rPr lang="en-US" dirty="0" smtClean="0"/>
              <a:t>returned</a:t>
            </a:r>
            <a:endParaRPr lang="hr-HR" dirty="0" smtClean="0"/>
          </a:p>
          <a:p>
            <a:r>
              <a:rPr lang="en-US" dirty="0"/>
              <a:t>The query expression contains three clauses: </a:t>
            </a:r>
            <a:r>
              <a:rPr lang="en-US" b="1" dirty="0"/>
              <a:t>from</a:t>
            </a:r>
            <a:r>
              <a:rPr lang="en-US" dirty="0"/>
              <a:t>, </a:t>
            </a:r>
            <a:r>
              <a:rPr lang="en-US" b="1" dirty="0"/>
              <a:t>where</a:t>
            </a:r>
            <a:r>
              <a:rPr lang="en-US" dirty="0"/>
              <a:t> and </a:t>
            </a:r>
            <a:r>
              <a:rPr lang="en-US" b="1" dirty="0"/>
              <a:t>select</a:t>
            </a:r>
            <a:endParaRPr lang="en-US" dirty="0"/>
          </a:p>
        </p:txBody>
      </p:sp>
    </p:spTree>
    <p:extLst>
      <p:ext uri="{BB962C8B-B14F-4D97-AF65-F5344CB8AC3E}">
        <p14:creationId xmlns:p14="http://schemas.microsoft.com/office/powerpoint/2010/main" val="374993070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D</a:t>
            </a:r>
            <a:r>
              <a:rPr lang="en-US" dirty="0" err="1" smtClean="0"/>
              <a:t>eferred</a:t>
            </a:r>
            <a:r>
              <a:rPr lang="en-US" dirty="0" smtClean="0"/>
              <a:t> </a:t>
            </a:r>
            <a:r>
              <a:rPr lang="en-US" dirty="0"/>
              <a:t>execution</a:t>
            </a:r>
          </a:p>
        </p:txBody>
      </p:sp>
      <p:sp>
        <p:nvSpPr>
          <p:cNvPr id="3" name="Content Placeholder 2"/>
          <p:cNvSpPr>
            <a:spLocks noGrp="1"/>
          </p:cNvSpPr>
          <p:nvPr>
            <p:ph idx="1"/>
          </p:nvPr>
        </p:nvSpPr>
        <p:spPr/>
        <p:txBody>
          <a:bodyPr/>
          <a:lstStyle/>
          <a:p>
            <a:r>
              <a:rPr lang="en-US" dirty="0"/>
              <a:t>query variable itself only stores the query </a:t>
            </a:r>
            <a:r>
              <a:rPr lang="en-US" dirty="0" smtClean="0"/>
              <a:t>commands</a:t>
            </a:r>
            <a:endParaRPr lang="hr-HR" dirty="0" smtClean="0"/>
          </a:p>
          <a:p>
            <a:r>
              <a:rPr lang="en-US" dirty="0"/>
              <a:t>The actual execution of the query is deferred until you iterate over the query variable in a </a:t>
            </a:r>
            <a:r>
              <a:rPr lang="en-US" b="1" dirty="0" err="1"/>
              <a:t>foreach</a:t>
            </a:r>
            <a:r>
              <a:rPr lang="en-US" dirty="0"/>
              <a:t> statement</a:t>
            </a:r>
            <a:endParaRPr lang="en-US" dirty="0"/>
          </a:p>
        </p:txBody>
      </p:sp>
    </p:spTree>
    <p:extLst>
      <p:ext uri="{BB962C8B-B14F-4D97-AF65-F5344CB8AC3E}">
        <p14:creationId xmlns:p14="http://schemas.microsoft.com/office/powerpoint/2010/main" val="373720790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2400" dirty="0" err="1" smtClean="0"/>
              <a:t>Forcing</a:t>
            </a:r>
            <a:r>
              <a:rPr lang="hr-HR" sz="2400" dirty="0" smtClean="0"/>
              <a:t> </a:t>
            </a:r>
            <a:r>
              <a:rPr lang="hr-HR" sz="2400" dirty="0" err="1" smtClean="0"/>
              <a:t>Immediate</a:t>
            </a:r>
            <a:r>
              <a:rPr lang="hr-HR" sz="2400" dirty="0" smtClean="0"/>
              <a:t> </a:t>
            </a:r>
            <a:r>
              <a:rPr lang="hr-HR" sz="2400" dirty="0" err="1" smtClean="0"/>
              <a:t>Execution</a:t>
            </a:r>
            <a:endParaRPr lang="en-US" sz="2400" dirty="0"/>
          </a:p>
        </p:txBody>
      </p:sp>
      <p:sp>
        <p:nvSpPr>
          <p:cNvPr id="3" name="Content Placeholder 2"/>
          <p:cNvSpPr>
            <a:spLocks noGrp="1"/>
          </p:cNvSpPr>
          <p:nvPr>
            <p:ph idx="1"/>
          </p:nvPr>
        </p:nvSpPr>
        <p:spPr/>
        <p:txBody>
          <a:bodyPr>
            <a:normAutofit fontScale="92500" lnSpcReduction="20000"/>
          </a:bodyPr>
          <a:lstStyle/>
          <a:p>
            <a:r>
              <a:rPr lang="en-US" dirty="0"/>
              <a:t>Examples of such queries are </a:t>
            </a:r>
            <a:r>
              <a:rPr lang="en-US" b="1" dirty="0"/>
              <a:t>Count</a:t>
            </a:r>
            <a:r>
              <a:rPr lang="en-US" dirty="0"/>
              <a:t>, </a:t>
            </a:r>
            <a:r>
              <a:rPr lang="en-US" b="1" dirty="0"/>
              <a:t>Max</a:t>
            </a:r>
            <a:r>
              <a:rPr lang="en-US" dirty="0"/>
              <a:t>, </a:t>
            </a:r>
            <a:r>
              <a:rPr lang="en-US" b="1" dirty="0"/>
              <a:t>Average</a:t>
            </a:r>
            <a:r>
              <a:rPr lang="en-US" dirty="0"/>
              <a:t>, and </a:t>
            </a:r>
            <a:r>
              <a:rPr lang="en-US" b="1" dirty="0"/>
              <a:t>First</a:t>
            </a:r>
            <a:r>
              <a:rPr lang="en-US" dirty="0"/>
              <a:t>. These execute without an explicit </a:t>
            </a:r>
            <a:r>
              <a:rPr lang="en-US" b="1" dirty="0" err="1"/>
              <a:t>foreach</a:t>
            </a:r>
            <a:r>
              <a:rPr lang="en-US" dirty="0"/>
              <a:t> statement because the query itself must use </a:t>
            </a:r>
            <a:r>
              <a:rPr lang="en-US" b="1" dirty="0" err="1"/>
              <a:t>foreach</a:t>
            </a:r>
            <a:r>
              <a:rPr lang="en-US" dirty="0"/>
              <a:t> in order to return a result</a:t>
            </a:r>
            <a:r>
              <a:rPr lang="en-US" dirty="0" smtClean="0"/>
              <a:t>.</a:t>
            </a:r>
            <a:endParaRPr lang="hr-HR" dirty="0" smtClean="0"/>
          </a:p>
          <a:p>
            <a:r>
              <a:rPr lang="hr-HR" dirty="0" err="1" smtClean="0"/>
              <a:t>That</a:t>
            </a:r>
            <a:r>
              <a:rPr lang="hr-HR" dirty="0" smtClean="0"/>
              <a:t> </a:t>
            </a:r>
            <a:r>
              <a:rPr lang="en-US" dirty="0" smtClean="0"/>
              <a:t>these </a:t>
            </a:r>
            <a:r>
              <a:rPr lang="en-US" dirty="0"/>
              <a:t>types of queries return a single value, not an </a:t>
            </a:r>
            <a:r>
              <a:rPr lang="en-US" b="1" dirty="0" err="1"/>
              <a:t>IEnumerable</a:t>
            </a:r>
            <a:r>
              <a:rPr lang="en-US" dirty="0"/>
              <a:t> collection</a:t>
            </a:r>
            <a:r>
              <a:rPr lang="en-US" dirty="0" smtClean="0"/>
              <a:t>.</a:t>
            </a:r>
            <a:endParaRPr lang="hr-HR" dirty="0" smtClean="0"/>
          </a:p>
          <a:p>
            <a:r>
              <a:rPr lang="hr-HR" dirty="0" err="1" smtClean="0"/>
              <a:t>ToList</a:t>
            </a:r>
            <a:r>
              <a:rPr lang="hr-HR" dirty="0" smtClean="0"/>
              <a:t>&lt;T&gt;, </a:t>
            </a:r>
            <a:r>
              <a:rPr lang="hr-HR" dirty="0" err="1" smtClean="0"/>
              <a:t>ToArray</a:t>
            </a:r>
            <a:r>
              <a:rPr lang="hr-HR" dirty="0" smtClean="0"/>
              <a:t>&lt;T&gt;</a:t>
            </a:r>
            <a:endParaRPr lang="en-US" dirty="0"/>
          </a:p>
        </p:txBody>
      </p:sp>
    </p:spTree>
    <p:extLst>
      <p:ext uri="{BB962C8B-B14F-4D97-AF65-F5344CB8AC3E}">
        <p14:creationId xmlns:p14="http://schemas.microsoft.com/office/powerpoint/2010/main" val="90332317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LINQ vs SQL</a:t>
            </a:r>
            <a:endParaRPr lang="en-US" dirty="0"/>
          </a:p>
        </p:txBody>
      </p:sp>
      <p:sp>
        <p:nvSpPr>
          <p:cNvPr id="3" name="Content Placeholder 2"/>
          <p:cNvSpPr>
            <a:spLocks noGrp="1"/>
          </p:cNvSpPr>
          <p:nvPr>
            <p:ph idx="1"/>
          </p:nvPr>
        </p:nvSpPr>
        <p:spPr/>
        <p:txBody>
          <a:bodyPr/>
          <a:lstStyle/>
          <a:p>
            <a:pPr marL="0" indent="0">
              <a:buNone/>
            </a:pPr>
            <a:r>
              <a:rPr lang="en-US" dirty="0"/>
              <a:t>SELECT UPPER(Name)</a:t>
            </a:r>
          </a:p>
          <a:p>
            <a:pPr marL="0" indent="0">
              <a:buNone/>
            </a:pPr>
            <a:r>
              <a:rPr lang="en-US" dirty="0"/>
              <a:t>FROM Customer</a:t>
            </a:r>
          </a:p>
          <a:p>
            <a:pPr marL="0" indent="0">
              <a:buNone/>
            </a:pPr>
            <a:r>
              <a:rPr lang="en-US" dirty="0"/>
              <a:t>WHERE Name LIKE 'A%'</a:t>
            </a:r>
          </a:p>
          <a:p>
            <a:pPr marL="0" indent="0">
              <a:buNone/>
            </a:pPr>
            <a:r>
              <a:rPr lang="en-US" dirty="0"/>
              <a:t>ORDER BY Name</a:t>
            </a:r>
          </a:p>
          <a:p>
            <a:pPr marL="0" indent="0">
              <a:buNone/>
            </a:pPr>
            <a:endParaRPr lang="en-US" dirty="0"/>
          </a:p>
        </p:txBody>
      </p:sp>
    </p:spTree>
    <p:extLst>
      <p:ext uri="{BB962C8B-B14F-4D97-AF65-F5344CB8AC3E}">
        <p14:creationId xmlns:p14="http://schemas.microsoft.com/office/powerpoint/2010/main" val="2866154898"/>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LINQ vs SQL</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SELECT UPPER(Name) FROM</a:t>
            </a:r>
          </a:p>
          <a:p>
            <a:pPr marL="0" indent="0">
              <a:buNone/>
            </a:pPr>
            <a:r>
              <a:rPr lang="en-US" dirty="0"/>
              <a:t>(</a:t>
            </a:r>
          </a:p>
          <a:p>
            <a:pPr marL="0" indent="0">
              <a:buNone/>
            </a:pPr>
            <a:r>
              <a:rPr lang="en-US" dirty="0"/>
              <a:t>   SELECT *, RN = </a:t>
            </a:r>
            <a:r>
              <a:rPr lang="en-US" dirty="0" err="1"/>
              <a:t>row_number</a:t>
            </a:r>
            <a:r>
              <a:rPr lang="en-US" dirty="0"/>
              <a:t>()</a:t>
            </a:r>
          </a:p>
          <a:p>
            <a:pPr marL="0" indent="0">
              <a:buNone/>
            </a:pPr>
            <a:r>
              <a:rPr lang="en-US" dirty="0"/>
              <a:t>   OVER (ORDER BY Name)</a:t>
            </a:r>
          </a:p>
          <a:p>
            <a:pPr marL="0" indent="0">
              <a:buNone/>
            </a:pPr>
            <a:r>
              <a:rPr lang="en-US" dirty="0"/>
              <a:t>   FROM Customer</a:t>
            </a:r>
          </a:p>
          <a:p>
            <a:pPr marL="0" indent="0">
              <a:buNone/>
            </a:pPr>
            <a:r>
              <a:rPr lang="en-US" dirty="0"/>
              <a:t>   WHERE Name LIKE 'A%'</a:t>
            </a:r>
          </a:p>
          <a:p>
            <a:pPr marL="0" indent="0">
              <a:buNone/>
            </a:pPr>
            <a:r>
              <a:rPr lang="en-US" dirty="0"/>
              <a:t>) A</a:t>
            </a:r>
          </a:p>
          <a:p>
            <a:pPr marL="0" indent="0">
              <a:buNone/>
            </a:pPr>
            <a:r>
              <a:rPr lang="en-US" dirty="0"/>
              <a:t>WHERE RN BETWEEN 21 AND 30</a:t>
            </a:r>
          </a:p>
          <a:p>
            <a:pPr marL="0" indent="0">
              <a:buNone/>
            </a:pPr>
            <a:r>
              <a:rPr lang="en-US" dirty="0"/>
              <a:t>ORDER BY Name</a:t>
            </a:r>
          </a:p>
          <a:p>
            <a:pPr marL="0" indent="0">
              <a:buNone/>
            </a:pPr>
            <a:endParaRPr lang="en-US" dirty="0"/>
          </a:p>
        </p:txBody>
      </p:sp>
    </p:spTree>
    <p:extLst>
      <p:ext uri="{BB962C8B-B14F-4D97-AF65-F5344CB8AC3E}">
        <p14:creationId xmlns:p14="http://schemas.microsoft.com/office/powerpoint/2010/main" val="427083708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LINQ vs SQL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var</a:t>
            </a:r>
            <a:r>
              <a:rPr lang="en-US" dirty="0"/>
              <a:t> query =</a:t>
            </a:r>
          </a:p>
          <a:p>
            <a:pPr marL="0" indent="0">
              <a:buNone/>
            </a:pPr>
            <a:r>
              <a:rPr lang="en-US" dirty="0"/>
              <a:t>   from c in </a:t>
            </a:r>
            <a:r>
              <a:rPr lang="en-US" dirty="0" err="1"/>
              <a:t>db.Customers</a:t>
            </a:r>
            <a:endParaRPr lang="en-US" dirty="0"/>
          </a:p>
          <a:p>
            <a:pPr marL="0" indent="0">
              <a:buNone/>
            </a:pPr>
            <a:r>
              <a:rPr lang="en-US" dirty="0"/>
              <a:t>   where </a:t>
            </a:r>
            <a:r>
              <a:rPr lang="en-US" dirty="0" err="1"/>
              <a:t>c.Name.StartsWith</a:t>
            </a:r>
            <a:r>
              <a:rPr lang="en-US" dirty="0"/>
              <a:t> ("A")</a:t>
            </a:r>
          </a:p>
          <a:p>
            <a:pPr marL="0" indent="0">
              <a:buNone/>
            </a:pPr>
            <a:r>
              <a:rPr lang="en-US" dirty="0"/>
              <a:t>   </a:t>
            </a:r>
            <a:r>
              <a:rPr lang="en-US" dirty="0" err="1"/>
              <a:t>orderby</a:t>
            </a:r>
            <a:r>
              <a:rPr lang="en-US" dirty="0"/>
              <a:t> </a:t>
            </a:r>
            <a:r>
              <a:rPr lang="en-US" dirty="0" err="1"/>
              <a:t>c.Name</a:t>
            </a:r>
            <a:endParaRPr lang="en-US" dirty="0"/>
          </a:p>
          <a:p>
            <a:pPr marL="0" indent="0">
              <a:buNone/>
            </a:pPr>
            <a:r>
              <a:rPr lang="en-US" dirty="0"/>
              <a:t>   select </a:t>
            </a:r>
            <a:r>
              <a:rPr lang="en-US" dirty="0" err="1"/>
              <a:t>c.Name.ToUpper</a:t>
            </a:r>
            <a:r>
              <a:rPr lang="en-US" dirty="0"/>
              <a:t>();</a:t>
            </a:r>
          </a:p>
          <a:p>
            <a:pPr marL="0" indent="0">
              <a:buNone/>
            </a:pPr>
            <a:endParaRPr lang="en-US" dirty="0"/>
          </a:p>
          <a:p>
            <a:pPr marL="0" indent="0">
              <a:buNone/>
            </a:pPr>
            <a:r>
              <a:rPr lang="en-US" dirty="0" err="1"/>
              <a:t>var</a:t>
            </a:r>
            <a:r>
              <a:rPr lang="en-US" dirty="0"/>
              <a:t> </a:t>
            </a:r>
            <a:r>
              <a:rPr lang="en-US" dirty="0" err="1"/>
              <a:t>thirdPage</a:t>
            </a:r>
            <a:r>
              <a:rPr lang="en-US" dirty="0"/>
              <a:t> = </a:t>
            </a:r>
            <a:r>
              <a:rPr lang="en-US" dirty="0" err="1"/>
              <a:t>query.Skip</a:t>
            </a:r>
            <a:r>
              <a:rPr lang="en-US" dirty="0"/>
              <a:t>(20).Take(10);</a:t>
            </a:r>
          </a:p>
          <a:p>
            <a:pPr marL="0" indent="0">
              <a:buNone/>
            </a:pPr>
            <a:endParaRPr lang="en-US" dirty="0"/>
          </a:p>
        </p:txBody>
      </p:sp>
    </p:spTree>
    <p:extLst>
      <p:ext uri="{BB962C8B-B14F-4D97-AF65-F5344CB8AC3E}">
        <p14:creationId xmlns:p14="http://schemas.microsoft.com/office/powerpoint/2010/main" val="337574671"/>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LINQ vs SQL</a:t>
            </a:r>
            <a:endParaRPr lang="en-US" dirty="0"/>
          </a:p>
        </p:txBody>
      </p:sp>
      <p:sp>
        <p:nvSpPr>
          <p:cNvPr id="3" name="Content Placeholder 2"/>
          <p:cNvSpPr>
            <a:spLocks noGrp="1"/>
          </p:cNvSpPr>
          <p:nvPr>
            <p:ph idx="1"/>
          </p:nvPr>
        </p:nvSpPr>
        <p:spPr/>
        <p:txBody>
          <a:bodyPr/>
          <a:lstStyle/>
          <a:p>
            <a:pPr marL="0" indent="0">
              <a:buNone/>
            </a:pPr>
            <a:r>
              <a:rPr lang="en-US" dirty="0"/>
              <a:t>from p in </a:t>
            </a:r>
            <a:r>
              <a:rPr lang="en-US" dirty="0" err="1"/>
              <a:t>db.Purchases</a:t>
            </a:r>
            <a:endParaRPr lang="en-US" dirty="0"/>
          </a:p>
          <a:p>
            <a:pPr marL="0" indent="0">
              <a:buNone/>
            </a:pPr>
            <a:r>
              <a:rPr lang="en-US" dirty="0"/>
              <a:t>where </a:t>
            </a:r>
            <a:r>
              <a:rPr lang="en-US" dirty="0" err="1"/>
              <a:t>p.Customer.Address.State</a:t>
            </a:r>
            <a:r>
              <a:rPr lang="en-US" dirty="0"/>
              <a:t> == "WA" || </a:t>
            </a:r>
            <a:r>
              <a:rPr lang="en-US" dirty="0" err="1"/>
              <a:t>p.Customer</a:t>
            </a:r>
            <a:r>
              <a:rPr lang="en-US" dirty="0"/>
              <a:t> == null</a:t>
            </a:r>
          </a:p>
          <a:p>
            <a:pPr marL="0" indent="0">
              <a:buNone/>
            </a:pPr>
            <a:r>
              <a:rPr lang="en-US" dirty="0"/>
              <a:t>where </a:t>
            </a:r>
            <a:r>
              <a:rPr lang="en-US" dirty="0" err="1"/>
              <a:t>p.PurchaseItems.Sum</a:t>
            </a:r>
            <a:r>
              <a:rPr lang="en-US" dirty="0"/>
              <a:t> (pi =&gt; </a:t>
            </a:r>
            <a:r>
              <a:rPr lang="en-US" dirty="0" err="1"/>
              <a:t>pi.SaleAmount</a:t>
            </a:r>
            <a:r>
              <a:rPr lang="en-US" dirty="0"/>
              <a:t>) &gt; 1000</a:t>
            </a:r>
          </a:p>
          <a:p>
            <a:pPr marL="0" indent="0">
              <a:buNone/>
            </a:pPr>
            <a:r>
              <a:rPr lang="en-US" dirty="0"/>
              <a:t>select p</a:t>
            </a:r>
          </a:p>
          <a:p>
            <a:pPr marL="0" indent="0">
              <a:buNone/>
            </a:pPr>
            <a:endParaRPr lang="en-US" dirty="0"/>
          </a:p>
        </p:txBody>
      </p:sp>
    </p:spTree>
    <p:extLst>
      <p:ext uri="{BB962C8B-B14F-4D97-AF65-F5344CB8AC3E}">
        <p14:creationId xmlns:p14="http://schemas.microsoft.com/office/powerpoint/2010/main" val="200363425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LINQ vs SQL</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SELECT p.*</a:t>
            </a:r>
          </a:p>
          <a:p>
            <a:pPr marL="0" indent="0">
              <a:buNone/>
            </a:pPr>
            <a:r>
              <a:rPr lang="en-US" dirty="0"/>
              <a:t>FROM Purchase p</a:t>
            </a:r>
          </a:p>
          <a:p>
            <a:pPr marL="0" indent="0">
              <a:buNone/>
            </a:pPr>
            <a:r>
              <a:rPr lang="en-US" dirty="0"/>
              <a:t>    LEFT OUTER JOIN </a:t>
            </a:r>
          </a:p>
          <a:p>
            <a:pPr marL="0" indent="0">
              <a:buNone/>
            </a:pPr>
            <a:r>
              <a:rPr lang="en-US" dirty="0"/>
              <a:t>        Customer c INNER JOIN Address a ON </a:t>
            </a:r>
            <a:r>
              <a:rPr lang="en-US" dirty="0" err="1"/>
              <a:t>c.AddressID</a:t>
            </a:r>
            <a:r>
              <a:rPr lang="en-US" dirty="0"/>
              <a:t> = a.ID</a:t>
            </a:r>
          </a:p>
          <a:p>
            <a:pPr marL="0" indent="0">
              <a:buNone/>
            </a:pPr>
            <a:r>
              <a:rPr lang="en-US" dirty="0"/>
              <a:t>    ON </a:t>
            </a:r>
            <a:r>
              <a:rPr lang="en-US" dirty="0" err="1"/>
              <a:t>p.CustomerID</a:t>
            </a:r>
            <a:r>
              <a:rPr lang="en-US" dirty="0"/>
              <a:t> = c.ID	</a:t>
            </a:r>
          </a:p>
          <a:p>
            <a:pPr marL="0" indent="0">
              <a:buNone/>
            </a:pPr>
            <a:r>
              <a:rPr lang="en-US" dirty="0"/>
              <a:t>WHERE</a:t>
            </a:r>
          </a:p>
          <a:p>
            <a:pPr marL="0" indent="0">
              <a:buNone/>
            </a:pPr>
            <a:r>
              <a:rPr lang="en-US" dirty="0"/>
              <a:t>   (</a:t>
            </a:r>
            <a:r>
              <a:rPr lang="en-US" dirty="0" err="1"/>
              <a:t>a.State</a:t>
            </a:r>
            <a:r>
              <a:rPr lang="en-US" dirty="0"/>
              <a:t> = 'WA' || </a:t>
            </a:r>
            <a:r>
              <a:rPr lang="en-US" dirty="0" err="1"/>
              <a:t>p.CustomerID</a:t>
            </a:r>
            <a:r>
              <a:rPr lang="en-US" dirty="0"/>
              <a:t> IS NULL)</a:t>
            </a:r>
          </a:p>
          <a:p>
            <a:pPr marL="0" indent="0">
              <a:buNone/>
            </a:pPr>
            <a:r>
              <a:rPr lang="en-US" dirty="0"/>
              <a:t>    AND p.ID in</a:t>
            </a:r>
          </a:p>
          <a:p>
            <a:pPr marL="0" indent="0">
              <a:buNone/>
            </a:pPr>
            <a:r>
              <a:rPr lang="en-US" dirty="0"/>
              <a:t>    (</a:t>
            </a:r>
          </a:p>
          <a:p>
            <a:pPr marL="0" indent="0">
              <a:buNone/>
            </a:pPr>
            <a:r>
              <a:rPr lang="en-US" dirty="0"/>
              <a:t>        SELECT </a:t>
            </a:r>
            <a:r>
              <a:rPr lang="en-US" dirty="0" err="1"/>
              <a:t>PurchaseID</a:t>
            </a:r>
            <a:r>
              <a:rPr lang="en-US" dirty="0"/>
              <a:t> FROM </a:t>
            </a:r>
            <a:r>
              <a:rPr lang="en-US" dirty="0" err="1"/>
              <a:t>PurchaseItem</a:t>
            </a:r>
            <a:endParaRPr lang="en-US" dirty="0"/>
          </a:p>
          <a:p>
            <a:pPr marL="0" indent="0">
              <a:buNone/>
            </a:pPr>
            <a:r>
              <a:rPr lang="en-US" dirty="0"/>
              <a:t>        GROUP BY </a:t>
            </a:r>
            <a:r>
              <a:rPr lang="en-US" dirty="0" err="1"/>
              <a:t>PurchaseID</a:t>
            </a:r>
            <a:r>
              <a:rPr lang="en-US" dirty="0"/>
              <a:t> HAVING SUM (</a:t>
            </a:r>
            <a:r>
              <a:rPr lang="en-US" dirty="0" err="1"/>
              <a:t>SaleAmount</a:t>
            </a:r>
            <a:r>
              <a:rPr lang="en-US" dirty="0"/>
              <a:t>) &gt; 1000</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97647064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Agenda</a:t>
            </a:r>
            <a:endParaRPr lang="hr-HR" dirty="0"/>
          </a:p>
        </p:txBody>
      </p:sp>
      <p:sp>
        <p:nvSpPr>
          <p:cNvPr id="3" name="Content Placeholder 2"/>
          <p:cNvSpPr>
            <a:spLocks noGrp="1"/>
          </p:cNvSpPr>
          <p:nvPr>
            <p:ph idx="1"/>
          </p:nvPr>
        </p:nvSpPr>
        <p:spPr/>
        <p:txBody>
          <a:bodyPr/>
          <a:lstStyle/>
          <a:p>
            <a:pPr marL="514350" indent="-514350">
              <a:buAutoNum type="arabicParenR"/>
            </a:pPr>
            <a:r>
              <a:rPr lang="hr-HR" dirty="0" err="1" smtClean="0"/>
              <a:t>Entity</a:t>
            </a:r>
            <a:r>
              <a:rPr lang="hr-HR" dirty="0" smtClean="0"/>
              <a:t> Framework</a:t>
            </a:r>
          </a:p>
          <a:p>
            <a:pPr marL="514350" indent="-514350">
              <a:buAutoNum type="arabicParenR"/>
            </a:pPr>
            <a:r>
              <a:rPr lang="hr-HR" dirty="0" smtClean="0"/>
              <a:t>LINQ</a:t>
            </a:r>
          </a:p>
          <a:p>
            <a:pPr marL="514350" indent="-514350">
              <a:buAutoNum type="arabicParenR"/>
            </a:pPr>
            <a:r>
              <a:rPr lang="hr-HR" dirty="0" smtClean="0"/>
              <a:t>EF+LINQ Demo(s)</a:t>
            </a:r>
          </a:p>
          <a:p>
            <a:pPr marL="514350" indent="-514350">
              <a:buAutoNum type="arabicParenR"/>
            </a:pPr>
            <a:endParaRPr lang="hr-HR" dirty="0"/>
          </a:p>
        </p:txBody>
      </p:sp>
    </p:spTree>
    <p:extLst>
      <p:ext uri="{BB962C8B-B14F-4D97-AF65-F5344CB8AC3E}">
        <p14:creationId xmlns:p14="http://schemas.microsoft.com/office/powerpoint/2010/main" val="4137519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t>When not to use LINQ for querying databases</a:t>
            </a:r>
            <a:br>
              <a:rPr lang="en-US" sz="1600" dirty="0"/>
            </a:br>
            <a:endParaRPr lang="en-US" sz="1600" dirty="0"/>
          </a:p>
        </p:txBody>
      </p:sp>
      <p:sp>
        <p:nvSpPr>
          <p:cNvPr id="3" name="Content Placeholder 2"/>
          <p:cNvSpPr>
            <a:spLocks noGrp="1"/>
          </p:cNvSpPr>
          <p:nvPr>
            <p:ph idx="1"/>
          </p:nvPr>
        </p:nvSpPr>
        <p:spPr/>
        <p:txBody>
          <a:bodyPr/>
          <a:lstStyle/>
          <a:p>
            <a:r>
              <a:rPr lang="en-US" dirty="0"/>
              <a:t>Hand-tweaked queries (especially with optimization or locking hints)</a:t>
            </a:r>
          </a:p>
          <a:p>
            <a:r>
              <a:rPr lang="en-US" dirty="0"/>
              <a:t>Queries that involve selecting into temporary tables, then querying those tables</a:t>
            </a:r>
          </a:p>
          <a:p>
            <a:pPr marL="0" indent="0">
              <a:buNone/>
            </a:pPr>
            <a:endParaRPr lang="en-US" dirty="0"/>
          </a:p>
        </p:txBody>
      </p:sp>
    </p:spTree>
    <p:extLst>
      <p:ext uri="{BB962C8B-B14F-4D97-AF65-F5344CB8AC3E}">
        <p14:creationId xmlns:p14="http://schemas.microsoft.com/office/powerpoint/2010/main" val="1995958992"/>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r-HR" dirty="0" err="1" smtClean="0"/>
              <a:t>Query</a:t>
            </a:r>
            <a:r>
              <a:rPr lang="hr-HR" dirty="0" smtClean="0"/>
              <a:t> </a:t>
            </a:r>
            <a:r>
              <a:rPr lang="hr-HR" dirty="0" err="1" smtClean="0"/>
              <a:t>syntax</a:t>
            </a:r>
            <a:r>
              <a:rPr lang="hr-HR" dirty="0" smtClean="0"/>
              <a:t> vs </a:t>
            </a:r>
            <a:r>
              <a:rPr lang="hr-HR" dirty="0" err="1" smtClean="0"/>
              <a:t>Method</a:t>
            </a:r>
            <a:r>
              <a:rPr lang="hr-HR" dirty="0" smtClean="0"/>
              <a:t> </a:t>
            </a:r>
            <a:r>
              <a:rPr lang="hr-HR" dirty="0" err="1" smtClean="0"/>
              <a:t>syntax</a:t>
            </a:r>
            <a:endParaRPr lang="en-US" dirty="0"/>
          </a:p>
        </p:txBody>
      </p:sp>
      <p:sp>
        <p:nvSpPr>
          <p:cNvPr id="5" name="Content Placeholder 4"/>
          <p:cNvSpPr>
            <a:spLocks noGrp="1"/>
          </p:cNvSpPr>
          <p:nvPr>
            <p:ph sz="half" idx="1"/>
          </p:nvPr>
        </p:nvSpPr>
        <p:spPr/>
        <p:txBody>
          <a:bodyPr>
            <a:normAutofit fontScale="92500" lnSpcReduction="10000"/>
          </a:bodyPr>
          <a:lstStyle/>
          <a:p>
            <a:r>
              <a:rPr lang="en-US" dirty="0"/>
              <a:t> </a:t>
            </a:r>
            <a:r>
              <a:rPr lang="en-US" dirty="0" err="1"/>
              <a:t>IEnumerable</a:t>
            </a:r>
            <a:r>
              <a:rPr lang="en-US" dirty="0"/>
              <a:t>&lt;</a:t>
            </a:r>
            <a:r>
              <a:rPr lang="en-US" dirty="0" err="1"/>
              <a:t>int</a:t>
            </a:r>
            <a:r>
              <a:rPr lang="en-US" dirty="0"/>
              <a:t>&gt; numQuery1 =</a:t>
            </a:r>
          </a:p>
          <a:p>
            <a:r>
              <a:rPr lang="en-US" dirty="0"/>
              <a:t>                from </a:t>
            </a:r>
            <a:r>
              <a:rPr lang="en-US" dirty="0" err="1"/>
              <a:t>num</a:t>
            </a:r>
            <a:r>
              <a:rPr lang="en-US" dirty="0"/>
              <a:t> in numbers</a:t>
            </a:r>
          </a:p>
          <a:p>
            <a:r>
              <a:rPr lang="en-US" dirty="0"/>
              <a:t>                where </a:t>
            </a:r>
            <a:r>
              <a:rPr lang="en-US" dirty="0" err="1"/>
              <a:t>num</a:t>
            </a:r>
            <a:r>
              <a:rPr lang="en-US" dirty="0"/>
              <a:t> % 2 == 0</a:t>
            </a:r>
          </a:p>
          <a:p>
            <a:r>
              <a:rPr lang="en-US" dirty="0"/>
              <a:t>                </a:t>
            </a:r>
            <a:r>
              <a:rPr lang="en-US" dirty="0" err="1"/>
              <a:t>orderby</a:t>
            </a:r>
            <a:r>
              <a:rPr lang="en-US" dirty="0"/>
              <a:t> </a:t>
            </a:r>
            <a:r>
              <a:rPr lang="en-US" dirty="0" err="1"/>
              <a:t>num</a:t>
            </a:r>
            <a:endParaRPr lang="en-US" dirty="0"/>
          </a:p>
          <a:p>
            <a:r>
              <a:rPr lang="en-US" dirty="0"/>
              <a:t>                select </a:t>
            </a:r>
            <a:r>
              <a:rPr lang="en-US" dirty="0" err="1"/>
              <a:t>num</a:t>
            </a:r>
            <a:r>
              <a:rPr lang="en-US" dirty="0"/>
              <a:t>;</a:t>
            </a:r>
          </a:p>
        </p:txBody>
      </p:sp>
      <p:sp>
        <p:nvSpPr>
          <p:cNvPr id="6" name="Content Placeholder 5"/>
          <p:cNvSpPr>
            <a:spLocks noGrp="1"/>
          </p:cNvSpPr>
          <p:nvPr>
            <p:ph sz="half" idx="2"/>
          </p:nvPr>
        </p:nvSpPr>
        <p:spPr/>
        <p:txBody>
          <a:bodyPr>
            <a:normAutofit fontScale="92500" lnSpcReduction="10000"/>
          </a:bodyPr>
          <a:lstStyle/>
          <a:p>
            <a:r>
              <a:rPr lang="pt-BR" dirty="0"/>
              <a:t>IEnumerable&lt;int&gt; numQuery2 = numbers.Where(num =&gt; num % 2 == 0).OrderBy(n =&gt; n);</a:t>
            </a:r>
          </a:p>
          <a:p>
            <a:endParaRPr lang="en-US" dirty="0"/>
          </a:p>
        </p:txBody>
      </p:sp>
    </p:spTree>
    <p:extLst>
      <p:ext uri="{BB962C8B-B14F-4D97-AF65-F5344CB8AC3E}">
        <p14:creationId xmlns:p14="http://schemas.microsoft.com/office/powerpoint/2010/main" val="1838595788"/>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hr-HR" dirty="0" smtClean="0"/>
              <a:t>Demo</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1713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Q &amp; A</a:t>
            </a:r>
            <a:endParaRPr lang="en-US" dirty="0"/>
          </a:p>
        </p:txBody>
      </p:sp>
      <p:sp>
        <p:nvSpPr>
          <p:cNvPr id="3" name="Content Placeholder 2"/>
          <p:cNvSpPr>
            <a:spLocks noGrp="1"/>
          </p:cNvSpPr>
          <p:nvPr>
            <p:ph idx="1"/>
          </p:nvPr>
        </p:nvSpPr>
        <p:spPr>
          <a:xfrm>
            <a:off x="467544" y="1851670"/>
            <a:ext cx="8229600" cy="1515616"/>
          </a:xfrm>
        </p:spPr>
        <p:txBody>
          <a:bodyPr>
            <a:normAutofit lnSpcReduction="10000"/>
          </a:bodyPr>
          <a:lstStyle/>
          <a:p>
            <a:pPr marL="0" indent="0" algn="ctr">
              <a:buNone/>
            </a:pPr>
            <a:r>
              <a:rPr lang="hr-HR" sz="9600" dirty="0" smtClean="0"/>
              <a:t>?</a:t>
            </a:r>
            <a:endParaRPr lang="en-US" sz="9600" dirty="0"/>
          </a:p>
        </p:txBody>
      </p:sp>
    </p:spTree>
    <p:extLst>
      <p:ext uri="{BB962C8B-B14F-4D97-AF65-F5344CB8AC3E}">
        <p14:creationId xmlns:p14="http://schemas.microsoft.com/office/powerpoint/2010/main" val="3668484155"/>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What’s</a:t>
            </a:r>
            <a:r>
              <a:rPr lang="hr-HR" dirty="0" smtClean="0"/>
              <a:t> </a:t>
            </a:r>
            <a:r>
              <a:rPr lang="hr-HR" dirty="0" err="1" smtClean="0"/>
              <a:t>next</a:t>
            </a:r>
            <a:r>
              <a:rPr lang="hr-HR" dirty="0" smtClean="0"/>
              <a:t>?</a:t>
            </a:r>
            <a:endParaRPr lang="en-US" dirty="0"/>
          </a:p>
        </p:txBody>
      </p:sp>
      <p:sp>
        <p:nvSpPr>
          <p:cNvPr id="3" name="Content Placeholder 2"/>
          <p:cNvSpPr>
            <a:spLocks noGrp="1"/>
          </p:cNvSpPr>
          <p:nvPr>
            <p:ph idx="1"/>
          </p:nvPr>
        </p:nvSpPr>
        <p:spPr/>
        <p:txBody>
          <a:bodyPr>
            <a:normAutofit/>
          </a:bodyPr>
          <a:lstStyle/>
          <a:p>
            <a:r>
              <a:rPr lang="hr-HR" dirty="0" smtClean="0"/>
              <a:t>6.12. – </a:t>
            </a:r>
            <a:r>
              <a:rPr lang="en-US" dirty="0" err="1"/>
              <a:t>Programiranje</a:t>
            </a:r>
            <a:r>
              <a:rPr lang="en-US" dirty="0"/>
              <a:t> </a:t>
            </a:r>
            <a:r>
              <a:rPr lang="en-US" dirty="0" err="1"/>
              <a:t>i</a:t>
            </a:r>
            <a:r>
              <a:rPr lang="en-US" dirty="0"/>
              <a:t> </a:t>
            </a:r>
            <a:r>
              <a:rPr lang="en-US" dirty="0" err="1"/>
              <a:t>testiranje</a:t>
            </a:r>
            <a:r>
              <a:rPr lang="en-US" dirty="0"/>
              <a:t> </a:t>
            </a:r>
            <a:r>
              <a:rPr lang="en-US" dirty="0" err="1"/>
              <a:t>softverskog</a:t>
            </a:r>
            <a:r>
              <a:rPr lang="en-US" dirty="0"/>
              <a:t> </a:t>
            </a:r>
            <a:r>
              <a:rPr lang="en-US" dirty="0" err="1"/>
              <a:t>proizvoda</a:t>
            </a:r>
            <a:r>
              <a:rPr lang="hr-HR" dirty="0" smtClean="0"/>
              <a:t>, Denis Sušac (Mono)</a:t>
            </a:r>
            <a:endParaRPr lang="hr-HR" dirty="0" smtClean="0"/>
          </a:p>
          <a:p>
            <a:pPr lvl="1"/>
            <a:r>
              <a:rPr lang="en-US" dirty="0" err="1"/>
              <a:t>Radionica</a:t>
            </a:r>
            <a:r>
              <a:rPr lang="en-US" dirty="0"/>
              <a:t>: </a:t>
            </a:r>
            <a:r>
              <a:rPr lang="hr-HR" dirty="0" smtClean="0"/>
              <a:t>Odabir tehnologija</a:t>
            </a:r>
            <a:endParaRPr lang="hr-HR" dirty="0"/>
          </a:p>
          <a:p>
            <a:pPr marL="342900" lvl="1" indent="-342900">
              <a:buFont typeface="Arial" panose="020B0604020202020204" pitchFamily="34" charset="0"/>
              <a:buChar char="•"/>
            </a:pPr>
            <a:r>
              <a:rPr lang="hr-HR" dirty="0" smtClean="0"/>
              <a:t>10.12. </a:t>
            </a:r>
            <a:r>
              <a:rPr lang="hr-HR" dirty="0" smtClean="0"/>
              <a:t>– WCF servisi, REST servisi, Načini povezivanja i komunikacije klijenta i servisa, Leo </a:t>
            </a:r>
            <a:r>
              <a:rPr lang="hr-HR" dirty="0" err="1" smtClean="0"/>
              <a:t>Tot</a:t>
            </a:r>
            <a:r>
              <a:rPr lang="hr-HR" dirty="0" smtClean="0"/>
              <a:t> </a:t>
            </a:r>
            <a:r>
              <a:rPr lang="hr-HR" dirty="0" smtClean="0"/>
              <a:t>(MSP)</a:t>
            </a:r>
            <a:endParaRPr lang="hr-HR" dirty="0"/>
          </a:p>
          <a:p>
            <a:pPr marL="0" indent="0">
              <a:buNone/>
            </a:pPr>
            <a:endParaRPr lang="hr-HR" dirty="0"/>
          </a:p>
          <a:p>
            <a:pPr marL="457200" lvl="1" indent="0">
              <a:buNone/>
            </a:pPr>
            <a:endParaRPr lang="hr-HR" dirty="0"/>
          </a:p>
        </p:txBody>
      </p:sp>
      <p:sp>
        <p:nvSpPr>
          <p:cNvPr id="9" name="Rectangle 3"/>
          <p:cNvSpPr>
            <a:spLocks noChangeArrowheads="1"/>
          </p:cNvSpPr>
          <p:nvPr/>
        </p:nvSpPr>
        <p:spPr bwMode="auto">
          <a:xfrm>
            <a:off x="457200" y="3984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9947408"/>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niOkvir 6"/>
          <p:cNvSpPr txBox="1"/>
          <p:nvPr/>
        </p:nvSpPr>
        <p:spPr>
          <a:xfrm>
            <a:off x="113752" y="1851670"/>
            <a:ext cx="8712968" cy="1447832"/>
          </a:xfrm>
          <a:prstGeom prst="rect">
            <a:avLst/>
          </a:prstGeom>
          <a:noFill/>
        </p:spPr>
        <p:txBody>
          <a:bodyPr wrap="square" rtlCol="0">
            <a:spAutoFit/>
          </a:bodyPr>
          <a:lstStyle/>
          <a:p>
            <a:pPr algn="ctr">
              <a:lnSpc>
                <a:spcPct val="120000"/>
              </a:lnSpc>
            </a:pPr>
            <a:r>
              <a:rPr lang="hr-HR" sz="4800" dirty="0" err="1" smtClean="0">
                <a:solidFill>
                  <a:schemeClr val="tx1">
                    <a:lumMod val="65000"/>
                    <a:lumOff val="35000"/>
                  </a:schemeClr>
                </a:solidFill>
                <a:latin typeface="Segoe UI" panose="020B0502040204020203" pitchFamily="34" charset="0"/>
                <a:cs typeface="Segoe UI" panose="020B0502040204020203" pitchFamily="34" charset="0"/>
              </a:rPr>
              <a:t>Thank</a:t>
            </a:r>
            <a:r>
              <a:rPr lang="hr-HR" sz="4800" dirty="0" smtClean="0">
                <a:solidFill>
                  <a:schemeClr val="tx1">
                    <a:lumMod val="65000"/>
                    <a:lumOff val="35000"/>
                  </a:schemeClr>
                </a:solidFill>
                <a:latin typeface="Segoe UI" panose="020B0502040204020203" pitchFamily="34" charset="0"/>
                <a:cs typeface="Segoe UI" panose="020B0502040204020203" pitchFamily="34" charset="0"/>
              </a:rPr>
              <a:t> </a:t>
            </a:r>
            <a:r>
              <a:rPr lang="hr-HR" sz="4800" dirty="0" err="1" smtClean="0">
                <a:solidFill>
                  <a:schemeClr val="tx1">
                    <a:lumMod val="65000"/>
                    <a:lumOff val="35000"/>
                  </a:schemeClr>
                </a:solidFill>
                <a:latin typeface="Segoe UI" panose="020B0502040204020203" pitchFamily="34" charset="0"/>
                <a:cs typeface="Segoe UI" panose="020B0502040204020203" pitchFamily="34" charset="0"/>
              </a:rPr>
              <a:t>you</a:t>
            </a:r>
            <a:r>
              <a:rPr lang="hr-HR" sz="4800" dirty="0" smtClean="0">
                <a:solidFill>
                  <a:schemeClr val="tx1">
                    <a:lumMod val="65000"/>
                    <a:lumOff val="35000"/>
                  </a:schemeClr>
                </a:solidFill>
                <a:latin typeface="Segoe UI" panose="020B0502040204020203" pitchFamily="34" charset="0"/>
                <a:cs typeface="Segoe UI" panose="020B0502040204020203" pitchFamily="34" charset="0"/>
              </a:rPr>
              <a:t>!</a:t>
            </a:r>
          </a:p>
          <a:p>
            <a:pPr algn="ctr">
              <a:lnSpc>
                <a:spcPct val="120000"/>
              </a:lnSpc>
            </a:pPr>
            <a:r>
              <a:rPr lang="hr-HR" sz="2800" dirty="0" smtClean="0">
                <a:solidFill>
                  <a:schemeClr val="tx1">
                    <a:lumMod val="65000"/>
                    <a:lumOff val="35000"/>
                  </a:schemeClr>
                </a:solidFill>
                <a:latin typeface="Segoe UI" panose="020B0502040204020203" pitchFamily="34" charset="0"/>
                <a:cs typeface="Segoe UI" panose="020B0502040204020203" pitchFamily="34" charset="0"/>
              </a:rPr>
              <a:t>ivan.markovic@studentpartner.com</a:t>
            </a:r>
            <a:endParaRPr lang="hr-HR" sz="2800" u="sng" dirty="0" smtClean="0">
              <a:solidFill>
                <a:srgbClr val="9ABF00"/>
              </a:solidFill>
              <a:latin typeface="Segoe UI" panose="020B0502040204020203" pitchFamily="34" charset="0"/>
              <a:cs typeface="Segoe UI" panose="020B0502040204020203" pitchFamily="34" charset="0"/>
            </a:endParaRPr>
          </a:p>
        </p:txBody>
      </p:sp>
      <p:sp>
        <p:nvSpPr>
          <p:cNvPr id="6" name="Rectangle 5"/>
          <p:cNvSpPr/>
          <p:nvPr/>
        </p:nvSpPr>
        <p:spPr>
          <a:xfrm>
            <a:off x="7004564" y="4227934"/>
            <a:ext cx="2139436" cy="504056"/>
          </a:xfrm>
          <a:prstGeom prst="rect">
            <a:avLst/>
          </a:prstGeom>
          <a:solidFill>
            <a:srgbClr val="9AB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8846" y="4290021"/>
            <a:ext cx="1547874" cy="379881"/>
          </a:xfrm>
          <a:prstGeom prst="rect">
            <a:avLst/>
          </a:prstGeom>
        </p:spPr>
      </p:pic>
      <p:sp>
        <p:nvSpPr>
          <p:cNvPr id="10" name="Rectangle 9"/>
          <p:cNvSpPr/>
          <p:nvPr/>
        </p:nvSpPr>
        <p:spPr>
          <a:xfrm>
            <a:off x="27072" y="196536"/>
            <a:ext cx="4108376" cy="1080120"/>
          </a:xfrm>
          <a:prstGeom prst="rect">
            <a:avLst/>
          </a:prstGeom>
          <a:solidFill>
            <a:srgbClr val="9AB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858" y="329581"/>
            <a:ext cx="3316874" cy="814031"/>
          </a:xfrm>
          <a:prstGeom prst="rect">
            <a:avLst/>
          </a:prstGeom>
        </p:spPr>
      </p:pic>
    </p:spTree>
    <p:extLst>
      <p:ext uri="{BB962C8B-B14F-4D97-AF65-F5344CB8AC3E}">
        <p14:creationId xmlns:p14="http://schemas.microsoft.com/office/powerpoint/2010/main" val="389153973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r-HR" dirty="0" err="1" smtClean="0"/>
              <a:t>Entity</a:t>
            </a:r>
            <a:r>
              <a:rPr lang="hr-HR" dirty="0" smtClean="0"/>
              <a:t> </a:t>
            </a:r>
            <a:r>
              <a:rPr lang="hr-HR" dirty="0" err="1" smtClean="0"/>
              <a:t>framework</a:t>
            </a:r>
            <a:endParaRPr lang="en-US" dirty="0"/>
          </a:p>
        </p:txBody>
      </p:sp>
    </p:spTree>
    <p:extLst>
      <p:ext uri="{BB962C8B-B14F-4D97-AF65-F5344CB8AC3E}">
        <p14:creationId xmlns:p14="http://schemas.microsoft.com/office/powerpoint/2010/main" val="251409425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2800" dirty="0" err="1" smtClean="0"/>
              <a:t>What</a:t>
            </a:r>
            <a:r>
              <a:rPr lang="hr-HR" sz="2800" dirty="0" smtClean="0"/>
              <a:t> </a:t>
            </a:r>
            <a:r>
              <a:rPr lang="hr-HR" sz="2800" dirty="0" err="1" smtClean="0"/>
              <a:t>is</a:t>
            </a:r>
            <a:r>
              <a:rPr lang="hr-HR" sz="2800" dirty="0" smtClean="0"/>
              <a:t> </a:t>
            </a:r>
            <a:r>
              <a:rPr lang="hr-HR" sz="2800" dirty="0" err="1" smtClean="0"/>
              <a:t>Entity</a:t>
            </a:r>
            <a:r>
              <a:rPr lang="hr-HR" sz="2800" dirty="0" smtClean="0"/>
              <a:t> Framework?</a:t>
            </a:r>
            <a:endParaRPr lang="en-US" sz="2800" dirty="0"/>
          </a:p>
        </p:txBody>
      </p:sp>
      <p:sp>
        <p:nvSpPr>
          <p:cNvPr id="3" name="Content Placeholder 2"/>
          <p:cNvSpPr>
            <a:spLocks noGrp="1"/>
          </p:cNvSpPr>
          <p:nvPr>
            <p:ph idx="1"/>
          </p:nvPr>
        </p:nvSpPr>
        <p:spPr/>
        <p:txBody>
          <a:bodyPr/>
          <a:lstStyle/>
          <a:p>
            <a:r>
              <a:rPr lang="en-US" dirty="0"/>
              <a:t>Entity framework is an Object/Relational Mapping (O/RM) </a:t>
            </a:r>
            <a:r>
              <a:rPr lang="en-US" dirty="0" smtClean="0"/>
              <a:t>framework</a:t>
            </a:r>
            <a:endParaRPr lang="hr-HR" dirty="0" smtClean="0"/>
          </a:p>
          <a:p>
            <a:r>
              <a:rPr lang="hr-HR" dirty="0"/>
              <a:t>A</a:t>
            </a:r>
            <a:r>
              <a:rPr lang="en-US" dirty="0" err="1" smtClean="0"/>
              <a:t>utomated</a:t>
            </a:r>
            <a:r>
              <a:rPr lang="en-US" dirty="0" smtClean="0"/>
              <a:t> </a:t>
            </a:r>
            <a:r>
              <a:rPr lang="en-US" dirty="0"/>
              <a:t>mechanism for accessing &amp; storing the data in the database</a:t>
            </a:r>
          </a:p>
        </p:txBody>
      </p:sp>
    </p:spTree>
    <p:extLst>
      <p:ext uri="{BB962C8B-B14F-4D97-AF65-F5344CB8AC3E}">
        <p14:creationId xmlns:p14="http://schemas.microsoft.com/office/powerpoint/2010/main" val="224658946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What</a:t>
            </a:r>
            <a:r>
              <a:rPr lang="hr-HR" dirty="0" smtClean="0"/>
              <a:t> </a:t>
            </a:r>
            <a:r>
              <a:rPr lang="hr-HR" dirty="0" err="1" smtClean="0"/>
              <a:t>is</a:t>
            </a:r>
            <a:r>
              <a:rPr lang="hr-HR" dirty="0" smtClean="0"/>
              <a:t> ORM?</a:t>
            </a:r>
            <a:endParaRPr lang="en-US" dirty="0"/>
          </a:p>
        </p:txBody>
      </p:sp>
      <p:sp>
        <p:nvSpPr>
          <p:cNvPr id="3" name="Content Placeholder 2"/>
          <p:cNvSpPr>
            <a:spLocks noGrp="1"/>
          </p:cNvSpPr>
          <p:nvPr>
            <p:ph idx="1"/>
          </p:nvPr>
        </p:nvSpPr>
        <p:spPr/>
        <p:txBody>
          <a:bodyPr/>
          <a:lstStyle/>
          <a:p>
            <a:r>
              <a:rPr lang="en-US" dirty="0"/>
              <a:t>ORM is a tool for storing data from domain objects to relational </a:t>
            </a:r>
            <a:r>
              <a:rPr lang="en-US" dirty="0" smtClean="0"/>
              <a:t>database</a:t>
            </a:r>
            <a:r>
              <a:rPr lang="hr-HR" dirty="0" smtClean="0"/>
              <a:t> (</a:t>
            </a:r>
            <a:r>
              <a:rPr lang="hr-HR" dirty="0" err="1" smtClean="0"/>
              <a:t>like</a:t>
            </a:r>
            <a:r>
              <a:rPr lang="hr-HR" dirty="0" smtClean="0"/>
              <a:t> MS SQL Server)</a:t>
            </a:r>
          </a:p>
          <a:p>
            <a:r>
              <a:rPr lang="en-US" dirty="0"/>
              <a:t>O/RM includes three main parts: Domain class objects, Relational database objects and Mapping </a:t>
            </a:r>
            <a:r>
              <a:rPr lang="en-US" dirty="0" smtClean="0"/>
              <a:t>information</a:t>
            </a:r>
            <a:endParaRPr lang="hr-HR" dirty="0" smtClean="0"/>
          </a:p>
          <a:p>
            <a:endParaRPr lang="hr-HR" dirty="0" smtClean="0"/>
          </a:p>
          <a:p>
            <a:endParaRPr lang="en-US" dirty="0"/>
          </a:p>
        </p:txBody>
      </p:sp>
    </p:spTree>
    <p:extLst>
      <p:ext uri="{BB962C8B-B14F-4D97-AF65-F5344CB8AC3E}">
        <p14:creationId xmlns:p14="http://schemas.microsoft.com/office/powerpoint/2010/main" val="340834052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err="1" smtClean="0"/>
              <a:t>Why</a:t>
            </a:r>
            <a:r>
              <a:rPr lang="hr-HR" dirty="0" smtClean="0"/>
              <a:t> ORM?</a:t>
            </a:r>
            <a:endParaRPr lang="en-US" dirty="0"/>
          </a:p>
        </p:txBody>
      </p:sp>
      <p:sp>
        <p:nvSpPr>
          <p:cNvPr id="3" name="Content Placeholder 2"/>
          <p:cNvSpPr>
            <a:spLocks noGrp="1"/>
          </p:cNvSpPr>
          <p:nvPr>
            <p:ph idx="1"/>
          </p:nvPr>
        </p:nvSpPr>
        <p:spPr/>
        <p:txBody>
          <a:bodyPr/>
          <a:lstStyle/>
          <a:p>
            <a:r>
              <a:rPr lang="en-US" dirty="0"/>
              <a:t>ORM allows us to keep our database design separate from our domain class </a:t>
            </a:r>
            <a:r>
              <a:rPr lang="en-US" dirty="0" smtClean="0"/>
              <a:t>design</a:t>
            </a:r>
            <a:endParaRPr lang="hr-HR" dirty="0" smtClean="0"/>
          </a:p>
          <a:p>
            <a:r>
              <a:rPr lang="en-US" dirty="0"/>
              <a:t>This makes the application maintainable and extendable</a:t>
            </a:r>
          </a:p>
        </p:txBody>
      </p:sp>
    </p:spTree>
    <p:extLst>
      <p:ext uri="{BB962C8B-B14F-4D97-AF65-F5344CB8AC3E}">
        <p14:creationId xmlns:p14="http://schemas.microsoft.com/office/powerpoint/2010/main" val="170227242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2400" dirty="0" smtClean="0"/>
              <a:t>ORM vs </a:t>
            </a:r>
            <a:r>
              <a:rPr lang="hr-HR" sz="2400" dirty="0" err="1" smtClean="0"/>
              <a:t>Traditional</a:t>
            </a:r>
            <a:r>
              <a:rPr lang="hr-HR" sz="2400" dirty="0" smtClean="0"/>
              <a:t> Data Access </a:t>
            </a:r>
            <a:r>
              <a:rPr lang="hr-HR" sz="2400" dirty="0" err="1" smtClean="0"/>
              <a:t>Techniques</a:t>
            </a:r>
            <a:endParaRPr lang="en-US" sz="2400" dirty="0"/>
          </a:p>
        </p:txBody>
      </p:sp>
      <p:sp>
        <p:nvSpPr>
          <p:cNvPr id="3" name="Content Placeholder 2"/>
          <p:cNvSpPr>
            <a:spLocks noGrp="1"/>
          </p:cNvSpPr>
          <p:nvPr>
            <p:ph idx="1"/>
          </p:nvPr>
        </p:nvSpPr>
        <p:spPr/>
        <p:txBody>
          <a:bodyPr/>
          <a:lstStyle/>
          <a:p>
            <a:r>
              <a:rPr lang="en-US" dirty="0"/>
              <a:t>ORM often reduces the amount of code that needs to be </a:t>
            </a:r>
            <a:r>
              <a:rPr lang="en-US" dirty="0" smtClean="0"/>
              <a:t>written</a:t>
            </a:r>
            <a:endParaRPr lang="hr-HR" dirty="0" smtClean="0"/>
          </a:p>
          <a:p>
            <a:r>
              <a:rPr lang="hr-HR" dirty="0"/>
              <a:t>H</a:t>
            </a:r>
            <a:r>
              <a:rPr lang="en-US" dirty="0" err="1" smtClean="0"/>
              <a:t>igh</a:t>
            </a:r>
            <a:r>
              <a:rPr lang="en-US" dirty="0" smtClean="0"/>
              <a:t> </a:t>
            </a:r>
            <a:r>
              <a:rPr lang="en-US" dirty="0"/>
              <a:t>level of abstraction obscuring what is actually happening in the implementation code</a:t>
            </a:r>
          </a:p>
        </p:txBody>
      </p:sp>
    </p:spTree>
    <p:extLst>
      <p:ext uri="{BB962C8B-B14F-4D97-AF65-F5344CB8AC3E}">
        <p14:creationId xmlns:p14="http://schemas.microsoft.com/office/powerpoint/2010/main" val="268993577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z="2400" dirty="0" err="1" smtClean="0"/>
              <a:t>Entity</a:t>
            </a:r>
            <a:r>
              <a:rPr lang="hr-HR" sz="2400" dirty="0" smtClean="0"/>
              <a:t> Framework </a:t>
            </a:r>
            <a:r>
              <a:rPr lang="hr-HR" sz="2400" dirty="0" err="1" smtClean="0"/>
              <a:t>Architecture</a:t>
            </a:r>
            <a:endParaRPr lang="en-US" sz="2400" dirty="0"/>
          </a:p>
        </p:txBody>
      </p:sp>
      <p:pic>
        <p:nvPicPr>
          <p:cNvPr id="1026" name="Picture 2" descr="http://www.entityframeworktutorial.net/Images/EF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131590"/>
            <a:ext cx="5940144" cy="360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68314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ma sustava Office">
  <a:themeElements>
    <a:clrScheme name="Custom 1">
      <a:dk1>
        <a:srgbClr val="595959"/>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2190</TotalTime>
  <Words>856</Words>
  <Application>Microsoft Office PowerPoint</Application>
  <PresentationFormat>On-screen Show (16:9)</PresentationFormat>
  <Paragraphs>172</Paragraphs>
  <Slides>35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Segoe UI</vt:lpstr>
      <vt:lpstr>Segoe UI Light</vt:lpstr>
      <vt:lpstr>Tema sustava Office</vt:lpstr>
      <vt:lpstr>PowerPoint Presentation</vt:lpstr>
      <vt:lpstr>Vidjeli smo…</vt:lpstr>
      <vt:lpstr>Agenda</vt:lpstr>
      <vt:lpstr>Entity framework</vt:lpstr>
      <vt:lpstr>What is Entity Framework?</vt:lpstr>
      <vt:lpstr>What is ORM?</vt:lpstr>
      <vt:lpstr>Why ORM?</vt:lpstr>
      <vt:lpstr>ORM vs Traditional Data Access Techniques</vt:lpstr>
      <vt:lpstr>Entity Framework Architecture</vt:lpstr>
      <vt:lpstr>SQL Relationships</vt:lpstr>
      <vt:lpstr>EF 6 Tools for VS 2012 &amp; 2013</vt:lpstr>
      <vt:lpstr>Database first</vt:lpstr>
      <vt:lpstr>Code first</vt:lpstr>
      <vt:lpstr>Model first</vt:lpstr>
      <vt:lpstr>Code first from existing database</vt:lpstr>
      <vt:lpstr>Which one to choose?</vt:lpstr>
      <vt:lpstr>LINQ</vt:lpstr>
      <vt:lpstr>LINQ</vt:lpstr>
      <vt:lpstr>Three parts</vt:lpstr>
      <vt:lpstr>Three parts</vt:lpstr>
      <vt:lpstr>The Data Source</vt:lpstr>
      <vt:lpstr>The Query</vt:lpstr>
      <vt:lpstr>Deferred execution</vt:lpstr>
      <vt:lpstr>Forcing Immediate Execution</vt:lpstr>
      <vt:lpstr>LINQ vs SQL</vt:lpstr>
      <vt:lpstr>LINQ vs SQL</vt:lpstr>
      <vt:lpstr>LINQ vs SQL</vt:lpstr>
      <vt:lpstr>LINQ vs SQL</vt:lpstr>
      <vt:lpstr>LINQ vs SQL</vt:lpstr>
      <vt:lpstr>When not to use LINQ for querying databases </vt:lpstr>
      <vt:lpstr>Query syntax vs Method syntax</vt:lpstr>
      <vt:lpstr>Demo</vt:lpstr>
      <vt:lpstr>Q &amp; A</vt:lpstr>
      <vt:lpstr>What’s next?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Networks with the OSI Model</dc:title>
  <dc:creator>Tomislav Stanković</dc:creator>
  <cp:lastModifiedBy>Ivan Marković / SPAN d.o.o.</cp:lastModifiedBy>
  <cp:revision>154</cp:revision>
  <dcterms:created xsi:type="dcterms:W3CDTF">2014-01-07T15:40:15Z</dcterms:created>
  <dcterms:modified xsi:type="dcterms:W3CDTF">2014-12-03T15:20:31Z</dcterms:modified>
</cp:coreProperties>
</file>