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98" r:id="rId3"/>
    <p:sldId id="297" r:id="rId4"/>
    <p:sldId id="288" r:id="rId5"/>
    <p:sldId id="270" r:id="rId6"/>
    <p:sldId id="272" r:id="rId7"/>
    <p:sldId id="275" r:id="rId8"/>
    <p:sldId id="274" r:id="rId9"/>
    <p:sldId id="277" r:id="rId10"/>
    <p:sldId id="278" r:id="rId11"/>
    <p:sldId id="281" r:id="rId12"/>
    <p:sldId id="282" r:id="rId13"/>
    <p:sldId id="283" r:id="rId14"/>
    <p:sldId id="284" r:id="rId15"/>
    <p:sldId id="289" r:id="rId16"/>
    <p:sldId id="280" r:id="rId17"/>
    <p:sldId id="296" r:id="rId18"/>
    <p:sldId id="287" r:id="rId19"/>
    <p:sldId id="321" r:id="rId20"/>
    <p:sldId id="285" r:id="rId21"/>
    <p:sldId id="286" r:id="rId22"/>
    <p:sldId id="305" r:id="rId23"/>
    <p:sldId id="290" r:id="rId24"/>
    <p:sldId id="291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293" r:id="rId34"/>
    <p:sldId id="322" r:id="rId35"/>
    <p:sldId id="299" r:id="rId36"/>
    <p:sldId id="300" r:id="rId37"/>
    <p:sldId id="302" r:id="rId38"/>
    <p:sldId id="315" r:id="rId39"/>
    <p:sldId id="317" r:id="rId40"/>
    <p:sldId id="303" r:id="rId41"/>
    <p:sldId id="304" r:id="rId42"/>
    <p:sldId id="319" r:id="rId43"/>
    <p:sldId id="320" r:id="rId44"/>
    <p:sldId id="273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75B2D7-2393-4556-8BD5-15D7BE530157}">
          <p14:sldIdLst>
            <p14:sldId id="257"/>
            <p14:sldId id="298"/>
            <p14:sldId id="297"/>
            <p14:sldId id="288"/>
            <p14:sldId id="270"/>
            <p14:sldId id="272"/>
            <p14:sldId id="275"/>
            <p14:sldId id="274"/>
            <p14:sldId id="277"/>
            <p14:sldId id="278"/>
            <p14:sldId id="281"/>
            <p14:sldId id="282"/>
            <p14:sldId id="283"/>
            <p14:sldId id="284"/>
            <p14:sldId id="289"/>
            <p14:sldId id="280"/>
            <p14:sldId id="296"/>
            <p14:sldId id="287"/>
            <p14:sldId id="321"/>
            <p14:sldId id="285"/>
            <p14:sldId id="286"/>
            <p14:sldId id="305"/>
            <p14:sldId id="290"/>
            <p14:sldId id="291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293"/>
            <p14:sldId id="322"/>
            <p14:sldId id="299"/>
            <p14:sldId id="300"/>
            <p14:sldId id="302"/>
            <p14:sldId id="315"/>
            <p14:sldId id="317"/>
            <p14:sldId id="303"/>
            <p14:sldId id="304"/>
            <p14:sldId id="319"/>
            <p14:sldId id="32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Marković" initials="IM" lastIdx="1" clrIdx="0">
    <p:extLst>
      <p:ext uri="{19B8F6BF-5375-455C-9EA6-DF929625EA0E}">
        <p15:presenceInfo xmlns:p15="http://schemas.microsoft.com/office/powerpoint/2012/main" userId="153626c11fe4c2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76" autoAdjust="0"/>
    <p:restoredTop sz="75949" autoAdjust="0"/>
  </p:normalViewPr>
  <p:slideViewPr>
    <p:cSldViewPr>
      <p:cViewPr varScale="1">
        <p:scale>
          <a:sx n="74" d="100"/>
          <a:sy n="74" d="100"/>
        </p:scale>
        <p:origin x="15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B959E-AA98-4406-A037-577BFE6D5E9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3_3" csCatId="accent3" phldr="1"/>
      <dgm:spPr/>
    </dgm:pt>
    <dgm:pt modelId="{67069657-8611-4D24-8741-7B83AB21326A}">
      <dgm:prSet phldrT="[Text]"/>
      <dgm:spPr/>
      <dgm:t>
        <a:bodyPr/>
        <a:lstStyle/>
        <a:p>
          <a:r>
            <a:rPr lang="hr-HR" dirty="0" smtClean="0"/>
            <a:t>2010</a:t>
          </a:r>
          <a:endParaRPr lang="hr-HR" dirty="0"/>
        </a:p>
      </dgm:t>
    </dgm:pt>
    <dgm:pt modelId="{3608192A-5E44-4A61-A9ED-DF80277FA29A}" type="parTrans" cxnId="{59D9E3B1-9003-416B-9550-66400D26CDAC}">
      <dgm:prSet/>
      <dgm:spPr/>
      <dgm:t>
        <a:bodyPr/>
        <a:lstStyle/>
        <a:p>
          <a:endParaRPr lang="hr-HR"/>
        </a:p>
      </dgm:t>
    </dgm:pt>
    <dgm:pt modelId="{69D52B09-336C-4DC5-99E1-FD1844F71CCB}" type="sibTrans" cxnId="{59D9E3B1-9003-416B-9550-66400D26CDAC}">
      <dgm:prSet/>
      <dgm:spPr/>
      <dgm:t>
        <a:bodyPr/>
        <a:lstStyle/>
        <a:p>
          <a:endParaRPr lang="hr-HR"/>
        </a:p>
      </dgm:t>
    </dgm:pt>
    <dgm:pt modelId="{16BBC29A-11FF-41E5-AEA3-F111B208F255}">
      <dgm:prSet phldrT="[Text]"/>
      <dgm:spPr/>
      <dgm:t>
        <a:bodyPr/>
        <a:lstStyle/>
        <a:p>
          <a:r>
            <a:rPr lang="hr-HR" dirty="0" smtClean="0"/>
            <a:t>2011</a:t>
          </a:r>
          <a:endParaRPr lang="hr-HR" dirty="0"/>
        </a:p>
      </dgm:t>
    </dgm:pt>
    <dgm:pt modelId="{CDD35118-A39B-4045-9C60-3FF0A0C45DF2}" type="parTrans" cxnId="{17D4D31E-2DBC-49B7-A888-255CD8C8155C}">
      <dgm:prSet/>
      <dgm:spPr/>
      <dgm:t>
        <a:bodyPr/>
        <a:lstStyle/>
        <a:p>
          <a:endParaRPr lang="hr-HR"/>
        </a:p>
      </dgm:t>
    </dgm:pt>
    <dgm:pt modelId="{5B7BD1E9-4713-4059-9841-6BE44B62DD3D}" type="sibTrans" cxnId="{17D4D31E-2DBC-49B7-A888-255CD8C8155C}">
      <dgm:prSet/>
      <dgm:spPr/>
      <dgm:t>
        <a:bodyPr/>
        <a:lstStyle/>
        <a:p>
          <a:endParaRPr lang="hr-HR"/>
        </a:p>
      </dgm:t>
    </dgm:pt>
    <dgm:pt modelId="{D770F17D-CABF-419D-9D9A-61D339E3BCA7}">
      <dgm:prSet phldrT="[Text]"/>
      <dgm:spPr/>
      <dgm:t>
        <a:bodyPr/>
        <a:lstStyle/>
        <a:p>
          <a:r>
            <a:rPr lang="hr-HR" dirty="0" smtClean="0"/>
            <a:t>2012</a:t>
          </a:r>
          <a:endParaRPr lang="hr-HR" dirty="0"/>
        </a:p>
      </dgm:t>
    </dgm:pt>
    <dgm:pt modelId="{A01D20BE-B464-4D08-BC6B-1504DA32B7FD}" type="parTrans" cxnId="{A2E50EA4-9D2A-4E78-8061-DAF1E6783899}">
      <dgm:prSet/>
      <dgm:spPr/>
      <dgm:t>
        <a:bodyPr/>
        <a:lstStyle/>
        <a:p>
          <a:endParaRPr lang="hr-HR"/>
        </a:p>
      </dgm:t>
    </dgm:pt>
    <dgm:pt modelId="{4ED8DAB8-F8E1-4470-8F15-2CDB390D5B66}" type="sibTrans" cxnId="{A2E50EA4-9D2A-4E78-8061-DAF1E6783899}">
      <dgm:prSet/>
      <dgm:spPr/>
      <dgm:t>
        <a:bodyPr/>
        <a:lstStyle/>
        <a:p>
          <a:endParaRPr lang="hr-HR"/>
        </a:p>
      </dgm:t>
    </dgm:pt>
    <dgm:pt modelId="{10842293-E4FB-4083-8005-EAD70831E079}" type="pres">
      <dgm:prSet presAssocID="{D40B959E-AA98-4406-A037-577BFE6D5E94}" presName="Name0" presStyleCnt="0">
        <dgm:presLayoutVars>
          <dgm:dir/>
          <dgm:resizeHandles val="exact"/>
        </dgm:presLayoutVars>
      </dgm:prSet>
      <dgm:spPr/>
    </dgm:pt>
    <dgm:pt modelId="{FA9A6A63-41B0-405A-AEA1-043422C65BE4}" type="pres">
      <dgm:prSet presAssocID="{67069657-8611-4D24-8741-7B83AB21326A}" presName="composite" presStyleCnt="0"/>
      <dgm:spPr/>
    </dgm:pt>
    <dgm:pt modelId="{EEED748D-05B6-4B87-81C5-540C8699C2AD}" type="pres">
      <dgm:prSet presAssocID="{67069657-8611-4D24-8741-7B83AB21326A}" presName="bgChev" presStyleLbl="node1" presStyleIdx="0" presStyleCnt="3"/>
      <dgm:spPr/>
    </dgm:pt>
    <dgm:pt modelId="{8299B077-70B6-4F9B-9426-B02FF681A3D6}" type="pres">
      <dgm:prSet presAssocID="{67069657-8611-4D24-8741-7B83AB21326A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7AB879BF-EC4A-413C-B450-643DAF0F54E7}" type="pres">
      <dgm:prSet presAssocID="{69D52B09-336C-4DC5-99E1-FD1844F71CCB}" presName="compositeSpace" presStyleCnt="0"/>
      <dgm:spPr/>
    </dgm:pt>
    <dgm:pt modelId="{EC981620-36D7-4DDA-8CDA-85F10DEAC37D}" type="pres">
      <dgm:prSet presAssocID="{16BBC29A-11FF-41E5-AEA3-F111B208F255}" presName="composite" presStyleCnt="0"/>
      <dgm:spPr/>
    </dgm:pt>
    <dgm:pt modelId="{49407A5E-B08E-43E7-A4EB-8D691810B9A6}" type="pres">
      <dgm:prSet presAssocID="{16BBC29A-11FF-41E5-AEA3-F111B208F255}" presName="bgChev" presStyleLbl="node1" presStyleIdx="1" presStyleCnt="3"/>
      <dgm:spPr/>
    </dgm:pt>
    <dgm:pt modelId="{B5B743AA-A82E-4234-B278-4C0DD2D5A3D3}" type="pres">
      <dgm:prSet presAssocID="{16BBC29A-11FF-41E5-AEA3-F111B208F255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3EC05F05-C873-49B0-8A76-B8651CA1FE8E}" type="pres">
      <dgm:prSet presAssocID="{5B7BD1E9-4713-4059-9841-6BE44B62DD3D}" presName="compositeSpace" presStyleCnt="0"/>
      <dgm:spPr/>
    </dgm:pt>
    <dgm:pt modelId="{CB794A9C-502D-46F2-9600-877540A73A36}" type="pres">
      <dgm:prSet presAssocID="{D770F17D-CABF-419D-9D9A-61D339E3BCA7}" presName="composite" presStyleCnt="0"/>
      <dgm:spPr/>
    </dgm:pt>
    <dgm:pt modelId="{BABECD35-9ADD-48D1-81B5-91606C5F4F07}" type="pres">
      <dgm:prSet presAssocID="{D770F17D-CABF-419D-9D9A-61D339E3BCA7}" presName="bgChev" presStyleLbl="node1" presStyleIdx="2" presStyleCnt="3"/>
      <dgm:spPr/>
    </dgm:pt>
    <dgm:pt modelId="{08CE13CB-1F3E-4BFE-ABAB-43A958FCEB15}" type="pres">
      <dgm:prSet presAssocID="{D770F17D-CABF-419D-9D9A-61D339E3BCA7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59D9E3B1-9003-416B-9550-66400D26CDAC}" srcId="{D40B959E-AA98-4406-A037-577BFE6D5E94}" destId="{67069657-8611-4D24-8741-7B83AB21326A}" srcOrd="0" destOrd="0" parTransId="{3608192A-5E44-4A61-A9ED-DF80277FA29A}" sibTransId="{69D52B09-336C-4DC5-99E1-FD1844F71CCB}"/>
    <dgm:cxn modelId="{35EEDBDB-1982-4AF9-8114-109270D52FC2}" type="presOf" srcId="{16BBC29A-11FF-41E5-AEA3-F111B208F255}" destId="{B5B743AA-A82E-4234-B278-4C0DD2D5A3D3}" srcOrd="0" destOrd="0" presId="urn:microsoft.com/office/officeart/2005/8/layout/chevronAccent+Icon"/>
    <dgm:cxn modelId="{17D4D31E-2DBC-49B7-A888-255CD8C8155C}" srcId="{D40B959E-AA98-4406-A037-577BFE6D5E94}" destId="{16BBC29A-11FF-41E5-AEA3-F111B208F255}" srcOrd="1" destOrd="0" parTransId="{CDD35118-A39B-4045-9C60-3FF0A0C45DF2}" sibTransId="{5B7BD1E9-4713-4059-9841-6BE44B62DD3D}"/>
    <dgm:cxn modelId="{A2E50EA4-9D2A-4E78-8061-DAF1E6783899}" srcId="{D40B959E-AA98-4406-A037-577BFE6D5E94}" destId="{D770F17D-CABF-419D-9D9A-61D339E3BCA7}" srcOrd="2" destOrd="0" parTransId="{A01D20BE-B464-4D08-BC6B-1504DA32B7FD}" sibTransId="{4ED8DAB8-F8E1-4470-8F15-2CDB390D5B66}"/>
    <dgm:cxn modelId="{BF92D0AC-AB55-4A27-97AB-FD7C3242A5EC}" type="presOf" srcId="{67069657-8611-4D24-8741-7B83AB21326A}" destId="{8299B077-70B6-4F9B-9426-B02FF681A3D6}" srcOrd="0" destOrd="0" presId="urn:microsoft.com/office/officeart/2005/8/layout/chevronAccent+Icon"/>
    <dgm:cxn modelId="{586C085B-5565-4C76-B418-FAAF7F148353}" type="presOf" srcId="{D770F17D-CABF-419D-9D9A-61D339E3BCA7}" destId="{08CE13CB-1F3E-4BFE-ABAB-43A958FCEB15}" srcOrd="0" destOrd="0" presId="urn:microsoft.com/office/officeart/2005/8/layout/chevronAccent+Icon"/>
    <dgm:cxn modelId="{712FC288-BCC2-447E-AFAC-D5039FC9CF92}" type="presOf" srcId="{D40B959E-AA98-4406-A037-577BFE6D5E94}" destId="{10842293-E4FB-4083-8005-EAD70831E079}" srcOrd="0" destOrd="0" presId="urn:microsoft.com/office/officeart/2005/8/layout/chevronAccent+Icon"/>
    <dgm:cxn modelId="{AF434309-85B8-4695-A95C-52BA71A4569E}" type="presParOf" srcId="{10842293-E4FB-4083-8005-EAD70831E079}" destId="{FA9A6A63-41B0-405A-AEA1-043422C65BE4}" srcOrd="0" destOrd="0" presId="urn:microsoft.com/office/officeart/2005/8/layout/chevronAccent+Icon"/>
    <dgm:cxn modelId="{C811BC4F-96FA-410E-AB29-AA39CBD30410}" type="presParOf" srcId="{FA9A6A63-41B0-405A-AEA1-043422C65BE4}" destId="{EEED748D-05B6-4B87-81C5-540C8699C2AD}" srcOrd="0" destOrd="0" presId="urn:microsoft.com/office/officeart/2005/8/layout/chevronAccent+Icon"/>
    <dgm:cxn modelId="{844BBE6C-166B-4853-B0CB-D92B35417BE9}" type="presParOf" srcId="{FA9A6A63-41B0-405A-AEA1-043422C65BE4}" destId="{8299B077-70B6-4F9B-9426-B02FF681A3D6}" srcOrd="1" destOrd="0" presId="urn:microsoft.com/office/officeart/2005/8/layout/chevronAccent+Icon"/>
    <dgm:cxn modelId="{4D211AF0-C5E2-44D0-A1F1-140594439B6C}" type="presParOf" srcId="{10842293-E4FB-4083-8005-EAD70831E079}" destId="{7AB879BF-EC4A-413C-B450-643DAF0F54E7}" srcOrd="1" destOrd="0" presId="urn:microsoft.com/office/officeart/2005/8/layout/chevronAccent+Icon"/>
    <dgm:cxn modelId="{775F7665-998C-46DD-85FE-D46D3700A52B}" type="presParOf" srcId="{10842293-E4FB-4083-8005-EAD70831E079}" destId="{EC981620-36D7-4DDA-8CDA-85F10DEAC37D}" srcOrd="2" destOrd="0" presId="urn:microsoft.com/office/officeart/2005/8/layout/chevronAccent+Icon"/>
    <dgm:cxn modelId="{10970805-B839-442E-9F09-CA5D16D0DC1A}" type="presParOf" srcId="{EC981620-36D7-4DDA-8CDA-85F10DEAC37D}" destId="{49407A5E-B08E-43E7-A4EB-8D691810B9A6}" srcOrd="0" destOrd="0" presId="urn:microsoft.com/office/officeart/2005/8/layout/chevronAccent+Icon"/>
    <dgm:cxn modelId="{D56CD6B1-C2C4-4076-9E70-FBA9AB10CEC6}" type="presParOf" srcId="{EC981620-36D7-4DDA-8CDA-85F10DEAC37D}" destId="{B5B743AA-A82E-4234-B278-4C0DD2D5A3D3}" srcOrd="1" destOrd="0" presId="urn:microsoft.com/office/officeart/2005/8/layout/chevronAccent+Icon"/>
    <dgm:cxn modelId="{C5299693-5892-4AC3-9AD5-FA68E997E86E}" type="presParOf" srcId="{10842293-E4FB-4083-8005-EAD70831E079}" destId="{3EC05F05-C873-49B0-8A76-B8651CA1FE8E}" srcOrd="3" destOrd="0" presId="urn:microsoft.com/office/officeart/2005/8/layout/chevronAccent+Icon"/>
    <dgm:cxn modelId="{43C528E1-E2F1-404E-A74D-D580DA11F666}" type="presParOf" srcId="{10842293-E4FB-4083-8005-EAD70831E079}" destId="{CB794A9C-502D-46F2-9600-877540A73A36}" srcOrd="4" destOrd="0" presId="urn:microsoft.com/office/officeart/2005/8/layout/chevronAccent+Icon"/>
    <dgm:cxn modelId="{182DC8C9-7F24-4176-A949-532378BE56D3}" type="presParOf" srcId="{CB794A9C-502D-46F2-9600-877540A73A36}" destId="{BABECD35-9ADD-48D1-81B5-91606C5F4F07}" srcOrd="0" destOrd="0" presId="urn:microsoft.com/office/officeart/2005/8/layout/chevronAccent+Icon"/>
    <dgm:cxn modelId="{4168DEC0-5C54-4272-A236-31A36158D734}" type="presParOf" srcId="{CB794A9C-502D-46F2-9600-877540A73A36}" destId="{08CE13CB-1F3E-4BFE-ABAB-43A958FCEB1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D748D-05B6-4B87-81C5-540C8699C2AD}">
      <dsp:nvSpPr>
        <dsp:cNvPr id="0" name=""/>
        <dsp:cNvSpPr/>
      </dsp:nvSpPr>
      <dsp:spPr>
        <a:xfrm>
          <a:off x="793" y="23256"/>
          <a:ext cx="1992947" cy="769277"/>
        </a:xfrm>
        <a:prstGeom prst="chevron">
          <a:avLst>
            <a:gd name="adj" fmla="val 4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9B077-70B6-4F9B-9426-B02FF681A3D6}">
      <dsp:nvSpPr>
        <dsp:cNvPr id="0" name=""/>
        <dsp:cNvSpPr/>
      </dsp:nvSpPr>
      <dsp:spPr>
        <a:xfrm>
          <a:off x="532246" y="215576"/>
          <a:ext cx="1682933" cy="769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400" kern="1200" dirty="0" smtClean="0"/>
            <a:t>2010</a:t>
          </a:r>
          <a:endParaRPr lang="hr-HR" sz="2400" kern="1200" dirty="0"/>
        </a:p>
      </dsp:txBody>
      <dsp:txXfrm>
        <a:off x="554777" y="238107"/>
        <a:ext cx="1637871" cy="724215"/>
      </dsp:txXfrm>
    </dsp:sp>
    <dsp:sp modelId="{49407A5E-B08E-43E7-A4EB-8D691810B9A6}">
      <dsp:nvSpPr>
        <dsp:cNvPr id="0" name=""/>
        <dsp:cNvSpPr/>
      </dsp:nvSpPr>
      <dsp:spPr>
        <a:xfrm>
          <a:off x="2277182" y="23256"/>
          <a:ext cx="1992947" cy="769277"/>
        </a:xfrm>
        <a:prstGeom prst="chevron">
          <a:avLst>
            <a:gd name="adj" fmla="val 40000"/>
          </a:avLst>
        </a:prstGeom>
        <a:solidFill>
          <a:schemeClr val="accent3">
            <a:shade val="80000"/>
            <a:hueOff val="109454"/>
            <a:satOff val="-716"/>
            <a:lumOff val="12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743AA-A82E-4234-B278-4C0DD2D5A3D3}">
      <dsp:nvSpPr>
        <dsp:cNvPr id="0" name=""/>
        <dsp:cNvSpPr/>
      </dsp:nvSpPr>
      <dsp:spPr>
        <a:xfrm>
          <a:off x="2808635" y="215576"/>
          <a:ext cx="1682933" cy="769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109454"/>
              <a:satOff val="-716"/>
              <a:lumOff val="12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400" kern="1200" dirty="0" smtClean="0"/>
            <a:t>2011</a:t>
          </a:r>
          <a:endParaRPr lang="hr-HR" sz="2400" kern="1200" dirty="0"/>
        </a:p>
      </dsp:txBody>
      <dsp:txXfrm>
        <a:off x="2831166" y="238107"/>
        <a:ext cx="1637871" cy="724215"/>
      </dsp:txXfrm>
    </dsp:sp>
    <dsp:sp modelId="{BABECD35-9ADD-48D1-81B5-91606C5F4F07}">
      <dsp:nvSpPr>
        <dsp:cNvPr id="0" name=""/>
        <dsp:cNvSpPr/>
      </dsp:nvSpPr>
      <dsp:spPr>
        <a:xfrm>
          <a:off x="4553572" y="23256"/>
          <a:ext cx="1992947" cy="769277"/>
        </a:xfrm>
        <a:prstGeom prst="chevron">
          <a:avLst>
            <a:gd name="adj" fmla="val 40000"/>
          </a:avLst>
        </a:prstGeom>
        <a:solidFill>
          <a:schemeClr val="accent3">
            <a:shade val="80000"/>
            <a:hueOff val="218907"/>
            <a:satOff val="-1431"/>
            <a:lumOff val="245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E13CB-1F3E-4BFE-ABAB-43A958FCEB15}">
      <dsp:nvSpPr>
        <dsp:cNvPr id="0" name=""/>
        <dsp:cNvSpPr/>
      </dsp:nvSpPr>
      <dsp:spPr>
        <a:xfrm>
          <a:off x="5085024" y="215576"/>
          <a:ext cx="1682933" cy="769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218907"/>
              <a:satOff val="-1431"/>
              <a:lumOff val="245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400" kern="1200" dirty="0" smtClean="0"/>
            <a:t>2012</a:t>
          </a:r>
          <a:endParaRPr lang="hr-HR" sz="2400" kern="1200" dirty="0"/>
        </a:p>
      </dsp:txBody>
      <dsp:txXfrm>
        <a:off x="5107555" y="238107"/>
        <a:ext cx="1637871" cy="724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9994C-E15D-4C26-9F63-15B8C6BB2177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7BB05-02E2-4F3A-814B-3ED6B944E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1C9C8-82BF-4D33-A618-4C01AB7907ED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7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5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4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3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31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1C9C8-82BF-4D33-A618-4C01AB7907ED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7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1C9C8-82BF-4D33-A618-4C01AB7907ED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7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1C9C8-82BF-4D33-A618-4C01AB7907ED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7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1C9C8-82BF-4D33-A618-4C01AB7907ED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6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1C9C8-82BF-4D33-A618-4C01AB7907ED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7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1C9C8-82BF-4D33-A618-4C01AB7907ED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81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004564" y="4227933"/>
            <a:ext cx="2139436" cy="504056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6" y="4290021"/>
            <a:ext cx="1547874" cy="37988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0" y="289099"/>
            <a:ext cx="4428000" cy="691009"/>
          </a:xfrm>
          <a:prstGeom prst="rect">
            <a:avLst/>
          </a:prstGeom>
          <a:solidFill>
            <a:srgbClr val="9AB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463463"/>
            <a:ext cx="4320496" cy="3422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hr-HR" dirty="0" smtClean="0"/>
              <a:t>Uredite stil naslova matrice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en-US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4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en-US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A176-3BCC-494C-B823-B080DD7D054F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7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tCzqugFn_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ualstudio.com/en-us/products/visual-studio-express-vs.aspx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84212"/>
            <a:ext cx="3779912" cy="1491594"/>
          </a:xfrm>
          <a:prstGeom prst="rect">
            <a:avLst/>
          </a:prstGeom>
          <a:solidFill>
            <a:srgbClr val="9AB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2" y="1732499"/>
            <a:ext cx="2600325" cy="638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6056" y="3435846"/>
            <a:ext cx="3779912" cy="1491594"/>
          </a:xfrm>
          <a:prstGeom prst="rect">
            <a:avLst/>
          </a:prstGeom>
          <a:solidFill>
            <a:srgbClr val="9AB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93846" y="3473565"/>
            <a:ext cx="37621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Ivan Marković</a:t>
            </a:r>
          </a:p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MSP Lead</a:t>
            </a:r>
          </a:p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Developer at SPAN d.o.o.</a:t>
            </a:r>
          </a:p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ivan.markovic@studentpartner.com</a:t>
            </a:r>
            <a:endParaRPr lang="hr-H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70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Sentinel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u="sng" dirty="0" smtClean="0"/>
              <a:t>2006</a:t>
            </a:r>
            <a:r>
              <a:rPr lang="hr-HR" dirty="0" smtClean="0"/>
              <a:t> Lockheed Martin wins software contract</a:t>
            </a:r>
          </a:p>
          <a:p>
            <a:pPr marL="0" indent="0">
              <a:buNone/>
            </a:pPr>
            <a:r>
              <a:rPr lang="hr-HR" dirty="0" smtClean="0"/>
              <a:t>The </a:t>
            </a:r>
            <a:r>
              <a:rPr lang="hr-HR" b="1" dirty="0" smtClean="0"/>
              <a:t>NEW</a:t>
            </a:r>
            <a:r>
              <a:rPr lang="hr-HR" dirty="0" smtClean="0"/>
              <a:t> Plan:</a:t>
            </a:r>
          </a:p>
          <a:p>
            <a:r>
              <a:rPr lang="hr-HR" dirty="0" smtClean="0"/>
              <a:t>4 phases</a:t>
            </a:r>
          </a:p>
          <a:p>
            <a:r>
              <a:rPr lang="hr-HR" dirty="0" smtClean="0"/>
              <a:t>$450m</a:t>
            </a:r>
          </a:p>
          <a:p>
            <a:r>
              <a:rPr lang="hr-HR" dirty="0" smtClean="0"/>
              <a:t>6 years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656885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Sentinel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Really hopeful this time</a:t>
            </a:r>
            <a:endParaRPr lang="hr-HR" dirty="0"/>
          </a:p>
        </p:txBody>
      </p:sp>
      <p:pic>
        <p:nvPicPr>
          <p:cNvPr id="1026" name="Picture 2" descr="http://nbcprofootballtalk.files.wordpress.com/2014/09/alg-resize-robert-mueller-jpg.jpg?w=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75" y="1851670"/>
            <a:ext cx="3206849" cy="241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13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Sentinel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u="sng" dirty="0" smtClean="0"/>
              <a:t>2010</a:t>
            </a:r>
          </a:p>
          <a:p>
            <a:r>
              <a:rPr lang="hr-HR" dirty="0" smtClean="0"/>
              <a:t>1.5 phase done</a:t>
            </a:r>
          </a:p>
          <a:p>
            <a:r>
              <a:rPr lang="hr-HR" dirty="0" smtClean="0"/>
              <a:t>$421m spent</a:t>
            </a:r>
          </a:p>
          <a:p>
            <a:r>
              <a:rPr lang="hr-HR" dirty="0" smtClean="0"/>
              <a:t>2 years remain</a:t>
            </a:r>
          </a:p>
        </p:txBody>
      </p:sp>
    </p:spTree>
    <p:extLst>
      <p:ext uri="{BB962C8B-B14F-4D97-AF65-F5344CB8AC3E}">
        <p14:creationId xmlns:p14="http://schemas.microsoft.com/office/powerpoint/2010/main" val="2038634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Sentinel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They need another $351m and 6 years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2050" name="Picture 2" descr="http://www.familysecuritymatters.org/imgLib/20130619_robert_mueller_fbi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7" y="1851670"/>
            <a:ext cx="4416425" cy="29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231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Sentinel Scrums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049094"/>
              </p:ext>
            </p:extLst>
          </p:nvPr>
        </p:nvGraphicFramePr>
        <p:xfrm>
          <a:off x="936120" y="1059582"/>
          <a:ext cx="6768752" cy="1008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1640" y="2355726"/>
            <a:ext cx="1872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Jeff Johnson</a:t>
            </a:r>
          </a:p>
          <a:p>
            <a:r>
              <a:rPr lang="hr-HR" dirty="0" smtClean="0"/>
              <a:t>Chad Fulghram</a:t>
            </a:r>
          </a:p>
          <a:p>
            <a:endParaRPr lang="hr-HR" dirty="0"/>
          </a:p>
          <a:p>
            <a:r>
              <a:rPr lang="hr-HR" dirty="0" smtClean="0"/>
              <a:t>FBI cancels contract with external software vendors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2355726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Software complete- Dec 2011</a:t>
            </a:r>
          </a:p>
          <a:p>
            <a:endParaRPr lang="hr-HR" dirty="0"/>
          </a:p>
          <a:p>
            <a:r>
              <a:rPr lang="hr-HR" dirty="0" smtClean="0"/>
              <a:t>$30m spent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6076572" y="2355726"/>
            <a:ext cx="2311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All field tests passed and complete- May ‘12</a:t>
            </a:r>
          </a:p>
          <a:p>
            <a:endParaRPr lang="hr-HR" dirty="0"/>
          </a:p>
          <a:p>
            <a:r>
              <a:rPr lang="hr-HR" dirty="0" smtClean="0"/>
              <a:t>Long wait for proprietary hardware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38408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Agile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3000" b="1" dirty="0" smtClean="0"/>
              <a:t>Individuals and interactions </a:t>
            </a:r>
            <a:r>
              <a:rPr lang="hr-HR" sz="1900" dirty="0" smtClean="0"/>
              <a:t>over processes and tools</a:t>
            </a:r>
          </a:p>
          <a:p>
            <a:pPr marL="0" indent="0">
              <a:buNone/>
            </a:pPr>
            <a:r>
              <a:rPr lang="hr-HR" sz="3000" b="1" dirty="0" smtClean="0"/>
              <a:t>Working software </a:t>
            </a:r>
            <a:r>
              <a:rPr lang="hr-HR" sz="1900" dirty="0" smtClean="0"/>
              <a:t>over comprehensive documentation</a:t>
            </a:r>
          </a:p>
          <a:p>
            <a:pPr marL="0" indent="0">
              <a:buNone/>
            </a:pPr>
            <a:r>
              <a:rPr lang="hr-HR" sz="3000" b="1" dirty="0" smtClean="0"/>
              <a:t>Customer collaboration </a:t>
            </a:r>
            <a:r>
              <a:rPr lang="hr-HR" sz="1900" dirty="0" smtClean="0"/>
              <a:t>over contract negotiation</a:t>
            </a:r>
          </a:p>
          <a:p>
            <a:pPr marL="0" indent="0">
              <a:buNone/>
            </a:pPr>
            <a:r>
              <a:rPr lang="hr-HR" sz="3000" b="1" dirty="0" smtClean="0"/>
              <a:t>Responding to change </a:t>
            </a:r>
            <a:r>
              <a:rPr lang="hr-HR" sz="1900" dirty="0" smtClean="0"/>
              <a:t>over following a plan</a:t>
            </a:r>
            <a:endParaRPr lang="hr-HR" sz="1900" dirty="0"/>
          </a:p>
        </p:txBody>
      </p:sp>
    </p:spTree>
    <p:extLst>
      <p:ext uri="{BB962C8B-B14F-4D97-AF65-F5344CB8AC3E}">
        <p14:creationId xmlns:p14="http://schemas.microsoft.com/office/powerpoint/2010/main" val="4231966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1510"/>
            <a:ext cx="4427984" cy="691009"/>
          </a:xfrm>
          <a:prstGeom prst="rect">
            <a:avLst/>
          </a:prstGeom>
          <a:solidFill>
            <a:srgbClr val="9ABF0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Waterfall development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564" y="4227934"/>
            <a:ext cx="2139436" cy="504056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6" y="4290021"/>
            <a:ext cx="1547874" cy="379881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490400"/>
            <a:ext cx="4040188" cy="2963466"/>
          </a:xfrm>
        </p:spPr>
        <p:txBody>
          <a:bodyPr>
            <a:normAutofit/>
          </a:bodyPr>
          <a:lstStyle/>
          <a:p>
            <a:pPr marL="285750" indent="-285750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/>
          <a:lstStyle/>
          <a:p>
            <a:r>
              <a:rPr lang="hr-HR" dirty="0" smtClean="0"/>
              <a:t>Pros</a:t>
            </a:r>
            <a:endParaRPr lang="hr-HR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/>
          <a:p>
            <a:r>
              <a:rPr lang="hr-HR" dirty="0" smtClean="0"/>
              <a:t>Clear plan/clear vision</a:t>
            </a:r>
          </a:p>
          <a:p>
            <a:r>
              <a:rPr lang="hr-HR" dirty="0" smtClean="0"/>
              <a:t>Accurately estimate timetable and budgets</a:t>
            </a:r>
          </a:p>
          <a:p>
            <a:r>
              <a:rPr lang="hr-HR" dirty="0" smtClean="0"/>
              <a:t>Plan oriented -&gt; More secure</a:t>
            </a:r>
            <a:endParaRPr lang="hr-H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/>
          <a:lstStyle/>
          <a:p>
            <a:r>
              <a:rPr lang="hr-HR" dirty="0" smtClean="0"/>
              <a:t>Cons</a:t>
            </a:r>
            <a:endParaRPr lang="hr-HR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/>
          <a:p>
            <a:r>
              <a:rPr lang="hr-HR" dirty="0" smtClean="0"/>
              <a:t>Rigid</a:t>
            </a:r>
          </a:p>
          <a:p>
            <a:r>
              <a:rPr lang="hr-HR" dirty="0" smtClean="0"/>
              <a:t>Inflexible</a:t>
            </a:r>
          </a:p>
          <a:p>
            <a:r>
              <a:rPr lang="hr-HR" dirty="0" smtClean="0"/>
              <a:t>Problem with late testing and feedback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13193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Agile development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67544" y="1275606"/>
            <a:ext cx="4041775" cy="4810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b="1" dirty="0" smtClean="0"/>
              <a:t>Pros</a:t>
            </a:r>
            <a:endParaRPr lang="hr-HR" b="1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317693" y="1275606"/>
            <a:ext cx="4041775" cy="481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dirty="0" smtClean="0"/>
              <a:t>Cons</a:t>
            </a:r>
            <a:endParaRPr lang="hr-HR" b="1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67545" y="1720838"/>
            <a:ext cx="3168352" cy="2435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Flexible, adaptive</a:t>
            </a:r>
          </a:p>
          <a:p>
            <a:r>
              <a:rPr lang="hr-HR" dirty="0" smtClean="0"/>
              <a:t>No clearly defined end-goals</a:t>
            </a:r>
          </a:p>
          <a:p>
            <a:r>
              <a:rPr lang="hr-HR" dirty="0" smtClean="0"/>
              <a:t>Collaboration</a:t>
            </a:r>
          </a:p>
          <a:p>
            <a:r>
              <a:rPr lang="hr-HR" dirty="0" smtClean="0"/>
              <a:t>Feedback</a:t>
            </a:r>
            <a:endParaRPr lang="hr-HR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296908" y="1635646"/>
            <a:ext cx="4257712" cy="243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hr-HR" sz="3000" dirty="0"/>
              <a:t>Lack of structure</a:t>
            </a:r>
          </a:p>
          <a:p>
            <a:pPr>
              <a:lnSpc>
                <a:spcPct val="110000"/>
              </a:lnSpc>
            </a:pPr>
            <a:r>
              <a:rPr lang="hr-HR" sz="3000" dirty="0"/>
              <a:t>Quite time consuming (customer involvment)</a:t>
            </a:r>
          </a:p>
          <a:p>
            <a:pPr>
              <a:lnSpc>
                <a:spcPct val="110000"/>
              </a:lnSpc>
            </a:pPr>
            <a:r>
              <a:rPr lang="hr-HR" sz="3000" dirty="0"/>
              <a:t>Possible person </a:t>
            </a:r>
            <a:r>
              <a:rPr lang="hr-HR" sz="3000" dirty="0" smtClean="0"/>
              <a:t>drop is problem</a:t>
            </a:r>
            <a:endParaRPr lang="hr-HR" sz="3000" dirty="0"/>
          </a:p>
        </p:txBody>
      </p:sp>
    </p:spTree>
    <p:extLst>
      <p:ext uri="{BB962C8B-B14F-4D97-AF65-F5344CB8AC3E}">
        <p14:creationId xmlns:p14="http://schemas.microsoft.com/office/powerpoint/2010/main" val="34936180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Waterfall vs Agile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 </a:t>
            </a:r>
            <a:endParaRPr lang="hr-HR" dirty="0"/>
          </a:p>
        </p:txBody>
      </p:sp>
      <p:pic>
        <p:nvPicPr>
          <p:cNvPr id="3074" name="Picture 2" descr="http://greenlinesystems.com/wp-content/uploads/2012/01/ag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5650607" cy="361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93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Scrum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Agenda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hr-HR" dirty="0" smtClean="0"/>
              <a:t>Waterfall </a:t>
            </a:r>
            <a:r>
              <a:rPr lang="hr-HR" dirty="0" err="1" smtClean="0"/>
              <a:t>or</a:t>
            </a:r>
            <a:r>
              <a:rPr lang="hr-HR" dirty="0" smtClean="0"/>
              <a:t> </a:t>
            </a:r>
            <a:r>
              <a:rPr lang="hr-HR" dirty="0" err="1" smtClean="0"/>
              <a:t>Agile</a:t>
            </a:r>
            <a:endParaRPr lang="hr-HR" dirty="0" smtClean="0"/>
          </a:p>
          <a:p>
            <a:pPr marL="514350" indent="-514350">
              <a:buAutoNum type="arabicParenR"/>
            </a:pPr>
            <a:r>
              <a:rPr lang="hr-HR" dirty="0" err="1" smtClean="0"/>
              <a:t>Scrum</a:t>
            </a:r>
            <a:endParaRPr lang="hr-HR" dirty="0" smtClean="0"/>
          </a:p>
          <a:p>
            <a:pPr marL="514350" indent="-514350">
              <a:buAutoNum type="arabicParenR"/>
            </a:pPr>
            <a:r>
              <a:rPr lang="hr-HR" dirty="0" smtClean="0"/>
              <a:t>ALM</a:t>
            </a:r>
          </a:p>
          <a:p>
            <a:pPr marL="514350" indent="-514350">
              <a:buAutoNum type="arabicParenR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7519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Scrum is..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 framework for Agile software development</a:t>
            </a:r>
          </a:p>
          <a:p>
            <a:r>
              <a:rPr lang="hr-HR" dirty="0" smtClean="0"/>
              <a:t>A set of rules</a:t>
            </a:r>
          </a:p>
          <a:p>
            <a:r>
              <a:rPr lang="hr-HR" dirty="0" smtClean="0"/>
              <a:t>Easy to learn</a:t>
            </a:r>
          </a:p>
          <a:p>
            <a:r>
              <a:rPr lang="hr-HR" dirty="0" smtClean="0"/>
              <a:t>Difficult to master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146464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Scrum is used for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Managing the work of: small teams, large organizations, everything in between</a:t>
            </a:r>
          </a:p>
          <a:p>
            <a:r>
              <a:rPr lang="hr-HR" dirty="0" smtClean="0"/>
              <a:t>Fixed-price work</a:t>
            </a:r>
          </a:p>
          <a:p>
            <a:r>
              <a:rPr lang="hr-HR" dirty="0" smtClean="0"/>
              <a:t>Developing software of every type imaginable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1244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Scrum</a:t>
            </a:r>
            <a:endParaRPr lang="hr-H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7614"/>
            <a:ext cx="5758819" cy="267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953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Sprints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sr-Latn-RS" dirty="0"/>
              <a:t>Scrum projects make progress in a series of </a:t>
            </a:r>
            <a:r>
              <a:rPr lang="ja-JP" altLang="en-US" dirty="0"/>
              <a:t>“</a:t>
            </a:r>
            <a:r>
              <a:rPr lang="en-US" altLang="ja-JP" dirty="0"/>
              <a:t>sprints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sr-Latn-RS" dirty="0" smtClean="0"/>
              <a:t>Typical </a:t>
            </a:r>
            <a:r>
              <a:rPr lang="en-US" altLang="sr-Latn-RS" dirty="0"/>
              <a:t>duration is 2–4 weeks or a calendar month at most</a:t>
            </a:r>
          </a:p>
          <a:p>
            <a:r>
              <a:rPr lang="en-US" altLang="sr-Latn-RS" dirty="0"/>
              <a:t>A constant duration leads to a better rhythm</a:t>
            </a:r>
          </a:p>
          <a:p>
            <a:r>
              <a:rPr lang="en-US" altLang="sr-Latn-RS" dirty="0"/>
              <a:t>Product is designed, coded, and tested during the sprint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769048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Roles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Product owner</a:t>
            </a:r>
          </a:p>
          <a:p>
            <a:r>
              <a:rPr lang="hr-HR" dirty="0" smtClean="0"/>
              <a:t>Scrum Development team (3-9 people)</a:t>
            </a:r>
          </a:p>
          <a:p>
            <a:r>
              <a:rPr lang="hr-HR" dirty="0" smtClean="0"/>
              <a:t>Scrum Master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112982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Development team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5-9 people</a:t>
            </a:r>
          </a:p>
          <a:p>
            <a:r>
              <a:rPr lang="hr-HR" dirty="0" smtClean="0"/>
              <a:t>Programmers, testers, user expirience designers, etc.</a:t>
            </a:r>
          </a:p>
          <a:p>
            <a:r>
              <a:rPr lang="hr-HR" dirty="0" smtClean="0"/>
              <a:t>Teams are self-organizing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199209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Ceremonies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Sprint planning</a:t>
            </a:r>
          </a:p>
          <a:p>
            <a:r>
              <a:rPr lang="hr-HR" dirty="0" smtClean="0"/>
              <a:t>Sprint review</a:t>
            </a:r>
          </a:p>
          <a:p>
            <a:r>
              <a:rPr lang="hr-HR" dirty="0" smtClean="0"/>
              <a:t>Sprint retrospective</a:t>
            </a:r>
          </a:p>
          <a:p>
            <a:r>
              <a:rPr lang="hr-HR" dirty="0" smtClean="0"/>
              <a:t>Daily scrum meeting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079272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Sprint planning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98500">
              <a:lnSpc>
                <a:spcPct val="80000"/>
              </a:lnSpc>
              <a:buFont typeface="Lucida Grande" charset="0"/>
              <a:buChar char="•"/>
              <a:defRPr/>
            </a:pPr>
            <a:r>
              <a:rPr lang="en-US" sz="3100" dirty="0">
                <a:sym typeface="Gill Sans" charset="0"/>
              </a:rPr>
              <a:t>Team selects items from the product backlog </a:t>
            </a:r>
            <a:r>
              <a:rPr lang="hr-HR" sz="3100" dirty="0" smtClean="0">
                <a:sym typeface="Gill Sans" charset="0"/>
              </a:rPr>
              <a:t>    </a:t>
            </a:r>
            <a:r>
              <a:rPr lang="en-US" sz="3100" dirty="0" smtClean="0">
                <a:sym typeface="Gill Sans" charset="0"/>
              </a:rPr>
              <a:t>they </a:t>
            </a:r>
            <a:r>
              <a:rPr lang="en-US" sz="3100" dirty="0">
                <a:sym typeface="Gill Sans" charset="0"/>
              </a:rPr>
              <a:t>can commit to completing</a:t>
            </a:r>
          </a:p>
          <a:p>
            <a:pPr marL="698500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3100" dirty="0">
                <a:sym typeface="Gill Sans" charset="0"/>
              </a:rPr>
              <a:t>Sprint backlog is created</a:t>
            </a:r>
          </a:p>
          <a:p>
            <a:pPr marL="1041400" lvl="1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2700" dirty="0">
                <a:sym typeface="Gill Sans" charset="0"/>
              </a:rPr>
              <a:t>Tasks are identified and each is estimated (1-16 hours)</a:t>
            </a:r>
          </a:p>
          <a:p>
            <a:pPr marL="1041400" lvl="1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2700" dirty="0">
                <a:sym typeface="Gill Sans" charset="0"/>
              </a:rPr>
              <a:t>Collaboratively, not done alone by the </a:t>
            </a:r>
            <a:r>
              <a:rPr lang="en-US" sz="2700" dirty="0" err="1">
                <a:sym typeface="Gill Sans" charset="0"/>
              </a:rPr>
              <a:t>ScrumMaster</a:t>
            </a:r>
            <a:endParaRPr lang="en-US" sz="2700" dirty="0">
              <a:sym typeface="Gill Sans" charset="0"/>
            </a:endParaRPr>
          </a:p>
          <a:p>
            <a:pPr marL="698500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3100" dirty="0">
                <a:sym typeface="Gill Sans" charset="0"/>
              </a:rPr>
              <a:t>High-level design is considered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05614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The daily scrum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98500">
              <a:lnSpc>
                <a:spcPct val="80000"/>
              </a:lnSpc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Parameters</a:t>
            </a:r>
          </a:p>
          <a:p>
            <a:pPr marL="1041400" lvl="1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Daily</a:t>
            </a:r>
          </a:p>
          <a:p>
            <a:pPr marL="1041400" lvl="1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15-minutes</a:t>
            </a:r>
          </a:p>
          <a:p>
            <a:pPr marL="1041400" lvl="1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Stand-up</a:t>
            </a:r>
          </a:p>
          <a:p>
            <a:pPr marL="698500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Not for problem solving</a:t>
            </a:r>
          </a:p>
          <a:p>
            <a:pPr marL="1041400" lvl="1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Whole world is invited</a:t>
            </a:r>
          </a:p>
          <a:p>
            <a:pPr marL="1041400" lvl="1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Only team members, </a:t>
            </a:r>
            <a:r>
              <a:rPr lang="en-US" dirty="0" err="1">
                <a:sym typeface="Gill Sans" charset="0"/>
              </a:rPr>
              <a:t>ScrumMaster</a:t>
            </a:r>
            <a:r>
              <a:rPr lang="en-US" dirty="0">
                <a:sym typeface="Gill Sans" charset="0"/>
              </a:rPr>
              <a:t>, product owner, can talk</a:t>
            </a:r>
          </a:p>
          <a:p>
            <a:pPr marL="698500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Helps avoid other unnecessary meetings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805742"/>
            <a:ext cx="3089335" cy="23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5199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The daily scrum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What did you do yesterday?</a:t>
            </a:r>
          </a:p>
          <a:p>
            <a:r>
              <a:rPr lang="hr-HR" dirty="0" smtClean="0"/>
              <a:t>What will you do today?</a:t>
            </a:r>
          </a:p>
          <a:p>
            <a:r>
              <a:rPr lang="hr-HR" dirty="0" smtClean="0"/>
              <a:t>Is anything in your way?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560678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Waterfall or Agile</a:t>
            </a:r>
            <a:endParaRPr lang="hr-H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346627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The sprint review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98500">
              <a:lnSpc>
                <a:spcPct val="80000"/>
              </a:lnSpc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Team presents what it accomplished during the sprint</a:t>
            </a:r>
          </a:p>
          <a:p>
            <a:pPr marL="698500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Typically takes the form of a demo of new features or underlying architecture</a:t>
            </a:r>
          </a:p>
          <a:p>
            <a:pPr marL="698500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Informal</a:t>
            </a:r>
          </a:p>
          <a:p>
            <a:pPr marL="1041400" lvl="1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2-hour prep time rule</a:t>
            </a:r>
          </a:p>
          <a:p>
            <a:pPr marL="1041400" lvl="1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No slides</a:t>
            </a:r>
          </a:p>
          <a:p>
            <a:pPr marL="698500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Whole team participates</a:t>
            </a:r>
          </a:p>
          <a:p>
            <a:pPr marL="698500">
              <a:lnSpc>
                <a:spcPct val="80000"/>
              </a:lnSpc>
              <a:spcBef>
                <a:spcPts val="1500"/>
              </a:spcBef>
              <a:buFont typeface="Lucida Grande" charset="0"/>
              <a:buChar char="•"/>
              <a:defRPr/>
            </a:pPr>
            <a:r>
              <a:rPr lang="en-US" dirty="0">
                <a:sym typeface="Gill Sans" charset="0"/>
              </a:rPr>
              <a:t>Invite the world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899223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Sprint retrospective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98500">
              <a:lnSpc>
                <a:spcPct val="80000"/>
              </a:lnSpc>
            </a:pPr>
            <a:r>
              <a:rPr lang="en-US" altLang="sr-Latn-RS" dirty="0"/>
              <a:t>Periodically take a look at what is and is not working</a:t>
            </a:r>
          </a:p>
          <a:p>
            <a:pPr marL="698500">
              <a:lnSpc>
                <a:spcPct val="80000"/>
              </a:lnSpc>
              <a:spcBef>
                <a:spcPts val="1300"/>
              </a:spcBef>
            </a:pPr>
            <a:r>
              <a:rPr lang="en-US" altLang="sr-Latn-RS" dirty="0"/>
              <a:t>Typically 15–30 minutes</a:t>
            </a:r>
          </a:p>
          <a:p>
            <a:pPr marL="698500">
              <a:lnSpc>
                <a:spcPct val="80000"/>
              </a:lnSpc>
              <a:spcBef>
                <a:spcPts val="1300"/>
              </a:spcBef>
            </a:pPr>
            <a:r>
              <a:rPr lang="en-US" altLang="sr-Latn-RS" dirty="0"/>
              <a:t>Done after every sprint</a:t>
            </a:r>
          </a:p>
          <a:p>
            <a:pPr marL="698500">
              <a:lnSpc>
                <a:spcPct val="80000"/>
              </a:lnSpc>
              <a:spcBef>
                <a:spcPts val="1300"/>
              </a:spcBef>
            </a:pPr>
            <a:r>
              <a:rPr lang="en-US" altLang="sr-Latn-RS" dirty="0"/>
              <a:t>Whole team participates</a:t>
            </a:r>
          </a:p>
          <a:p>
            <a:pPr marL="1041400" lvl="1">
              <a:lnSpc>
                <a:spcPct val="80000"/>
              </a:lnSpc>
              <a:spcBef>
                <a:spcPts val="1300"/>
              </a:spcBef>
            </a:pPr>
            <a:r>
              <a:rPr lang="en-US" altLang="sr-Latn-RS" dirty="0" err="1"/>
              <a:t>ScrumMaster</a:t>
            </a:r>
            <a:endParaRPr lang="en-US" altLang="sr-Latn-RS" dirty="0"/>
          </a:p>
          <a:p>
            <a:pPr marL="1041400" lvl="1">
              <a:lnSpc>
                <a:spcPct val="80000"/>
              </a:lnSpc>
              <a:spcBef>
                <a:spcPts val="1300"/>
              </a:spcBef>
            </a:pPr>
            <a:r>
              <a:rPr lang="en-US" altLang="sr-Latn-RS" dirty="0"/>
              <a:t>Product owner</a:t>
            </a:r>
          </a:p>
          <a:p>
            <a:pPr marL="1041400" lvl="1">
              <a:lnSpc>
                <a:spcPct val="80000"/>
              </a:lnSpc>
              <a:spcBef>
                <a:spcPts val="1300"/>
              </a:spcBef>
            </a:pPr>
            <a:r>
              <a:rPr lang="en-US" altLang="sr-Latn-RS" dirty="0"/>
              <a:t>Team</a:t>
            </a:r>
          </a:p>
          <a:p>
            <a:pPr marL="1041400" lvl="1">
              <a:lnSpc>
                <a:spcPct val="80000"/>
              </a:lnSpc>
              <a:spcBef>
                <a:spcPts val="1300"/>
              </a:spcBef>
            </a:pPr>
            <a:r>
              <a:rPr lang="en-US" altLang="sr-Latn-RS" dirty="0"/>
              <a:t>Possibly customers and others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837792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Artifacts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Product backlog</a:t>
            </a:r>
          </a:p>
          <a:p>
            <a:r>
              <a:rPr lang="hr-HR" dirty="0" smtClean="0"/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9065923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Product backlog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7571184" cy="3463032"/>
          </a:xfrm>
        </p:spPr>
        <p:txBody>
          <a:bodyPr>
            <a:normAutofit/>
          </a:bodyPr>
          <a:lstStyle/>
          <a:p>
            <a:pPr marL="549275" indent="-295275">
              <a:lnSpc>
                <a:spcPct val="80000"/>
              </a:lnSpc>
              <a:buFont typeface="Lucida Grande" charset="0"/>
              <a:buChar char="•"/>
              <a:tabLst>
                <a:tab pos="1187450" algn="l"/>
              </a:tabLst>
              <a:defRPr/>
            </a:pPr>
            <a:r>
              <a:rPr lang="en-US" sz="2000" dirty="0">
                <a:sym typeface="Gill Sans" charset="0"/>
              </a:rPr>
              <a:t>The requirements</a:t>
            </a:r>
          </a:p>
          <a:p>
            <a:pPr marL="549275" indent="-295275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tabLst>
                <a:tab pos="1187450" algn="l"/>
              </a:tabLst>
              <a:defRPr/>
            </a:pPr>
            <a:r>
              <a:rPr lang="en-US" sz="2000" dirty="0">
                <a:sym typeface="Gill Sans" charset="0"/>
              </a:rPr>
              <a:t>A list of all desired work on the project</a:t>
            </a:r>
          </a:p>
          <a:p>
            <a:pPr marL="549275" indent="-295275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tabLst>
                <a:tab pos="1187450" algn="l"/>
              </a:tabLst>
              <a:defRPr/>
            </a:pPr>
            <a:r>
              <a:rPr lang="en-US" sz="2000" dirty="0">
                <a:sym typeface="Gill Sans" charset="0"/>
              </a:rPr>
              <a:t>Ideally expressed such that each item has value to the users or customers of the product </a:t>
            </a:r>
          </a:p>
          <a:p>
            <a:pPr marL="549275" indent="-295275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tabLst>
                <a:tab pos="1187450" algn="l"/>
              </a:tabLst>
              <a:defRPr/>
            </a:pPr>
            <a:r>
              <a:rPr lang="en-US" sz="2000" dirty="0">
                <a:sym typeface="Gill Sans" charset="0"/>
              </a:rPr>
              <a:t>Prioritized by the product owner</a:t>
            </a:r>
          </a:p>
          <a:p>
            <a:pPr marL="549275" indent="-295275">
              <a:lnSpc>
                <a:spcPct val="80000"/>
              </a:lnSpc>
              <a:spcBef>
                <a:spcPts val="1400"/>
              </a:spcBef>
              <a:buFont typeface="Lucida Grande" charset="0"/>
              <a:buChar char="•"/>
              <a:tabLst>
                <a:tab pos="1187450" algn="l"/>
              </a:tabLst>
              <a:defRPr/>
            </a:pPr>
            <a:r>
              <a:rPr lang="en-US" sz="2000" dirty="0">
                <a:sym typeface="Gill Sans" charset="0"/>
              </a:rPr>
              <a:t>Reprioritized at the start of each sprint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43758"/>
            <a:ext cx="2652419" cy="10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2411760" y="3939902"/>
            <a:ext cx="2363638" cy="91020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hr-HR" sz="1400" dirty="0" smtClean="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   </a:t>
            </a:r>
            <a:r>
              <a:rPr lang="en-US" sz="1400" dirty="0" smtClean="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This </a:t>
            </a:r>
            <a:r>
              <a:rPr lang="en-US" sz="1400" dirty="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is the product backlog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4797102" y="3447214"/>
            <a:ext cx="1368152" cy="792088"/>
          </a:xfrm>
          <a:prstGeom prst="line">
            <a:avLst/>
          </a:prstGeom>
          <a:noFill/>
          <a:ln w="38100">
            <a:solidFill>
              <a:srgbClr val="033F7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9797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 err="1" smtClean="0"/>
              <a:t>Developer</a:t>
            </a:r>
            <a:r>
              <a:rPr lang="hr-HR" sz="2400" dirty="0" smtClean="0"/>
              <a:t> vs Project Manager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11710"/>
            <a:ext cx="8229600" cy="939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www.youtube.com/watch?v=ptCzqugFn_w</a:t>
            </a:r>
            <a:endParaRPr lang="hr-H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ALM</a:t>
            </a:r>
            <a:endParaRPr lang="hr-H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Microsoft ALM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41229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What is ALM?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 smtClean="0"/>
              <a:t>ALM = Application Lifecycle Management</a:t>
            </a:r>
          </a:p>
          <a:p>
            <a:r>
              <a:rPr lang="hr-HR" dirty="0" smtClean="0"/>
              <a:t>Microsoft’s view of ALM</a:t>
            </a:r>
          </a:p>
          <a:p>
            <a:pPr lvl="1"/>
            <a:r>
              <a:rPr lang="hr-HR" dirty="0" smtClean="0"/>
              <a:t>Plan and Track</a:t>
            </a:r>
          </a:p>
          <a:p>
            <a:pPr lvl="1"/>
            <a:r>
              <a:rPr lang="hr-HR" dirty="0" smtClean="0"/>
              <a:t>Design</a:t>
            </a:r>
          </a:p>
          <a:p>
            <a:pPr lvl="1"/>
            <a:r>
              <a:rPr lang="hr-HR" dirty="0" smtClean="0"/>
              <a:t>Develop</a:t>
            </a:r>
          </a:p>
          <a:p>
            <a:pPr lvl="1"/>
            <a:r>
              <a:rPr lang="hr-HR" dirty="0" smtClean="0"/>
              <a:t>Automated Build</a:t>
            </a:r>
          </a:p>
          <a:p>
            <a:pPr lvl="1"/>
            <a:r>
              <a:rPr lang="hr-HR" dirty="0" smtClean="0"/>
              <a:t>Testing</a:t>
            </a:r>
          </a:p>
          <a:p>
            <a:pPr lvl="1"/>
            <a:r>
              <a:rPr lang="hr-HR" dirty="0" smtClean="0"/>
              <a:t>Test Lab Management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9988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Visual Studio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</a:t>
            </a:r>
            <a:r>
              <a:rPr lang="hr-HR" dirty="0" smtClean="0"/>
              <a:t>ntegrated </a:t>
            </a:r>
            <a:r>
              <a:rPr lang="hr-HR" dirty="0"/>
              <a:t>development environments (</a:t>
            </a:r>
            <a:r>
              <a:rPr lang="hr-HR" dirty="0" smtClean="0"/>
              <a:t>IDE)</a:t>
            </a:r>
          </a:p>
          <a:p>
            <a:r>
              <a:rPr lang="hr-HR" dirty="0" smtClean="0"/>
              <a:t>Visual Studio Express – free</a:t>
            </a:r>
          </a:p>
          <a:p>
            <a:pPr marL="0" indent="0">
              <a:buNone/>
            </a:pPr>
            <a:r>
              <a:rPr lang="hr-HR" dirty="0">
                <a:hlinkClick r:id="rId2"/>
              </a:rPr>
              <a:t>http://</a:t>
            </a:r>
            <a:r>
              <a:rPr lang="hr-HR" dirty="0" smtClean="0">
                <a:hlinkClick r:id="rId2"/>
              </a:rPr>
              <a:t>www.visualstudio.com/en-us/products/visual-studio-express-vs.aspx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01136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 dirty="0" smtClean="0"/>
              <a:t>Team Foundation Server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Version Control</a:t>
            </a:r>
          </a:p>
          <a:p>
            <a:r>
              <a:rPr lang="hr-HR" dirty="0" smtClean="0"/>
              <a:t>Agile Planning &amp; Collaboration</a:t>
            </a:r>
          </a:p>
          <a:p>
            <a:r>
              <a:rPr lang="hr-HR" dirty="0" smtClean="0"/>
              <a:t>Build</a:t>
            </a:r>
          </a:p>
          <a:p>
            <a:r>
              <a:rPr lang="hr-HR" dirty="0" smtClean="0"/>
              <a:t>Test Case Management</a:t>
            </a:r>
          </a:p>
          <a:p>
            <a:r>
              <a:rPr lang="hr-HR" dirty="0" smtClean="0"/>
              <a:t>Reporting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22770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 smtClean="0"/>
              <a:t>Team Foundation Version Control vs GIT</a:t>
            </a:r>
            <a:endParaRPr lang="hr-HR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55875"/>
              </p:ext>
            </p:extLst>
          </p:nvPr>
        </p:nvGraphicFramePr>
        <p:xfrm>
          <a:off x="467544" y="1131590"/>
          <a:ext cx="82296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6968"/>
                <a:gridCol w="1224136"/>
                <a:gridCol w="1378496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TFS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Save</a:t>
                      </a:r>
                      <a:r>
                        <a:rPr lang="hr-HR" baseline="0" dirty="0" smtClean="0"/>
                        <a:t> </a:t>
                      </a:r>
                      <a:r>
                        <a:rPr lang="hr-HR" baseline="0" dirty="0" err="1" smtClean="0"/>
                        <a:t>source</a:t>
                      </a:r>
                      <a:r>
                        <a:rPr lang="hr-HR" baseline="0" dirty="0" smtClean="0"/>
                        <a:t> </a:t>
                      </a:r>
                      <a:r>
                        <a:rPr lang="hr-HR" baseline="0" dirty="0" err="1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Version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Offline</a:t>
                      </a:r>
                      <a:r>
                        <a:rPr lang="hr-HR" baseline="0" dirty="0" smtClean="0"/>
                        <a:t> </a:t>
                      </a:r>
                      <a:r>
                        <a:rPr lang="hr-HR" baseline="0" dirty="0" err="1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GUI </a:t>
                      </a:r>
                      <a:r>
                        <a:rPr lang="hr-HR" dirty="0" err="1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Analytics</a:t>
                      </a:r>
                      <a:r>
                        <a:rPr lang="hr-HR" baseline="0" dirty="0" smtClean="0"/>
                        <a:t> </a:t>
                      </a:r>
                      <a:r>
                        <a:rPr lang="hr-HR" baseline="0" dirty="0" err="1" smtClean="0"/>
                        <a:t>and</a:t>
                      </a:r>
                      <a:r>
                        <a:rPr lang="hr-HR" baseline="0" dirty="0" smtClean="0"/>
                        <a:t> </a:t>
                      </a:r>
                      <a:r>
                        <a:rPr lang="hr-HR" baseline="0" dirty="0" err="1" smtClean="0"/>
                        <a:t>charting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½</a:t>
                      </a:r>
                      <a:r>
                        <a:rPr lang="hr-HR" baseline="0" dirty="0" smtClean="0"/>
                        <a:t> </a:t>
                      </a:r>
                      <a:r>
                        <a:rPr lang="hr-HR" baseline="0" dirty="0" err="1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10 </a:t>
                      </a:r>
                      <a:r>
                        <a:rPr lang="hr-HR" dirty="0" err="1" smtClean="0"/>
                        <a:t>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$$$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4269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 dirty="0" smtClean="0"/>
              <a:t>Methodology vs framework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 </a:t>
            </a:r>
            <a:r>
              <a:rPr lang="en-US" b="1" dirty="0"/>
              <a:t>methodology</a:t>
            </a:r>
            <a:r>
              <a:rPr lang="en-US" dirty="0"/>
              <a:t> is a set of principles, tools and practices which can be used to guide processes to achieve a particular goal</a:t>
            </a:r>
            <a:r>
              <a:rPr lang="en-US" dirty="0" smtClean="0"/>
              <a:t>.</a:t>
            </a:r>
            <a:endParaRPr lang="hr-HR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A </a:t>
            </a:r>
            <a:r>
              <a:rPr lang="en-US" b="1" dirty="0"/>
              <a:t>framework</a:t>
            </a:r>
            <a:r>
              <a:rPr lang="en-US" dirty="0"/>
              <a:t> is a loose but incomplete structure which leaves room for other practices and tools to be included but provides much of the process required.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89353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Visual Studio Online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</a:t>
            </a:r>
            <a:r>
              <a:rPr lang="en-US" dirty="0" err="1" smtClean="0"/>
              <a:t>ased</a:t>
            </a:r>
            <a:r>
              <a:rPr lang="en-US" dirty="0" smtClean="0"/>
              <a:t> </a:t>
            </a:r>
            <a:r>
              <a:rPr lang="en-US" dirty="0"/>
              <a:t>on the capabilities of Team Foundation </a:t>
            </a:r>
            <a:r>
              <a:rPr lang="en-US" dirty="0" smtClean="0"/>
              <a:t>Server</a:t>
            </a:r>
            <a:endParaRPr lang="hr-HR" dirty="0" smtClean="0"/>
          </a:p>
          <a:p>
            <a:r>
              <a:rPr lang="hr-HR" dirty="0" smtClean="0"/>
              <a:t>5 users FREE (VS Online Basic)</a:t>
            </a:r>
          </a:p>
          <a:p>
            <a:r>
              <a:rPr lang="hr-HR" dirty="0" smtClean="0"/>
              <a:t>$20 per additional user, per month</a:t>
            </a:r>
          </a:p>
          <a:p>
            <a:r>
              <a:rPr lang="hr-HR" dirty="0"/>
              <a:t>A</a:t>
            </a:r>
            <a:r>
              <a:rPr lang="en-US" dirty="0" err="1" smtClean="0"/>
              <a:t>ccess</a:t>
            </a:r>
            <a:r>
              <a:rPr lang="en-US" dirty="0" smtClean="0"/>
              <a:t> </a:t>
            </a:r>
            <a:r>
              <a:rPr lang="en-US" dirty="0"/>
              <a:t>your code from anywhere 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21927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 smtClean="0"/>
              <a:t>VS </a:t>
            </a:r>
            <a:r>
              <a:rPr lang="hr-HR" sz="2400" dirty="0" err="1" smtClean="0"/>
              <a:t>Online+TFS+VS+Power</a:t>
            </a:r>
            <a:r>
              <a:rPr lang="hr-HR" sz="2400" dirty="0" smtClean="0"/>
              <a:t> </a:t>
            </a:r>
            <a:r>
              <a:rPr lang="hr-HR" sz="2400" dirty="0" err="1" smtClean="0"/>
              <a:t>Point</a:t>
            </a:r>
            <a:endParaRPr lang="hr-H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4800" dirty="0" smtClean="0"/>
              <a:t>Demo...</a:t>
            </a:r>
            <a:endParaRPr lang="hr-HR" sz="4800" dirty="0"/>
          </a:p>
        </p:txBody>
      </p:sp>
    </p:spTree>
    <p:extLst>
      <p:ext uri="{BB962C8B-B14F-4D97-AF65-F5344CB8AC3E}">
        <p14:creationId xmlns:p14="http://schemas.microsoft.com/office/powerpoint/2010/main" val="69279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51670"/>
            <a:ext cx="8229600" cy="1515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r-HR" sz="9600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684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What’s</a:t>
            </a:r>
            <a:r>
              <a:rPr lang="hr-HR" dirty="0" smtClean="0"/>
              <a:t> </a:t>
            </a:r>
            <a:r>
              <a:rPr lang="hr-HR" dirty="0" err="1" smtClean="0"/>
              <a:t>next</a:t>
            </a:r>
            <a:r>
              <a:rPr lang="hr-H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15.11. – Poslovni plan, </a:t>
            </a:r>
            <a:r>
              <a:rPr lang="en-US" dirty="0" err="1"/>
              <a:t>Sunčica</a:t>
            </a:r>
            <a:r>
              <a:rPr lang="en-US" dirty="0"/>
              <a:t> </a:t>
            </a:r>
            <a:r>
              <a:rPr lang="en-US" dirty="0" err="1"/>
              <a:t>Oberman</a:t>
            </a:r>
            <a:r>
              <a:rPr lang="en-US" dirty="0"/>
              <a:t> </a:t>
            </a:r>
            <a:r>
              <a:rPr lang="en-US" dirty="0" err="1"/>
              <a:t>Peterka</a:t>
            </a:r>
            <a:r>
              <a:rPr lang="en-US" dirty="0"/>
              <a:t> (EFOS</a:t>
            </a:r>
            <a:r>
              <a:rPr lang="en-US" dirty="0" smtClean="0"/>
              <a:t>)</a:t>
            </a:r>
            <a:endParaRPr lang="hr-HR" dirty="0" smtClean="0"/>
          </a:p>
          <a:p>
            <a:pPr lvl="1"/>
            <a:r>
              <a:rPr lang="en-US" dirty="0" err="1"/>
              <a:t>Radionica</a:t>
            </a:r>
            <a:r>
              <a:rPr lang="en-US" dirty="0"/>
              <a:t>: </a:t>
            </a:r>
            <a:r>
              <a:rPr lang="en-US" dirty="0" err="1"/>
              <a:t>Osmišljavanje</a:t>
            </a:r>
            <a:r>
              <a:rPr lang="en-US" dirty="0"/>
              <a:t> </a:t>
            </a:r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grupama</a:t>
            </a:r>
            <a:r>
              <a:rPr lang="en-US" dirty="0"/>
              <a:t>, </a:t>
            </a:r>
            <a:r>
              <a:rPr lang="en-US" dirty="0" err="1"/>
              <a:t>pisanje</a:t>
            </a:r>
            <a:r>
              <a:rPr lang="en-US" dirty="0"/>
              <a:t> </a:t>
            </a:r>
            <a:r>
              <a:rPr lang="en-US" dirty="0" err="1"/>
              <a:t>kratkog</a:t>
            </a:r>
            <a:r>
              <a:rPr lang="en-US" dirty="0"/>
              <a:t> </a:t>
            </a:r>
            <a:r>
              <a:rPr lang="en-US" dirty="0" err="1"/>
              <a:t>plana</a:t>
            </a:r>
            <a:endParaRPr lang="hr-H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hr-HR" dirty="0"/>
              <a:t>19.11. – C#... , Igor </a:t>
            </a:r>
            <a:r>
              <a:rPr lang="hr-HR" dirty="0" err="1"/>
              <a:t>Ralić</a:t>
            </a:r>
            <a:r>
              <a:rPr lang="hr-HR" dirty="0"/>
              <a:t> (dizzy.hr)</a:t>
            </a:r>
          </a:p>
          <a:p>
            <a:pPr marL="0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099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niOkvir 6"/>
          <p:cNvSpPr txBox="1"/>
          <p:nvPr/>
        </p:nvSpPr>
        <p:spPr>
          <a:xfrm>
            <a:off x="113752" y="1851670"/>
            <a:ext cx="8712968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hr-H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r>
              <a:rPr lang="hr-H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r-H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hr-H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>
              <a:lnSpc>
                <a:spcPct val="120000"/>
              </a:lnSpc>
            </a:pPr>
            <a:r>
              <a:rPr lang="hr-H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ivan.markovic@studentpartner.com</a:t>
            </a:r>
            <a:endParaRPr lang="hr-HR" sz="2800" u="sng" dirty="0" smtClean="0">
              <a:solidFill>
                <a:srgbClr val="9AB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564" y="4227934"/>
            <a:ext cx="2139436" cy="504056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6" y="4290021"/>
            <a:ext cx="1547874" cy="3798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072" y="196536"/>
            <a:ext cx="4108376" cy="1080120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" y="329581"/>
            <a:ext cx="3316874" cy="8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39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1510"/>
            <a:ext cx="4427984" cy="691009"/>
          </a:xfrm>
          <a:prstGeom prst="rect">
            <a:avLst/>
          </a:prstGeom>
          <a:solidFill>
            <a:srgbClr val="9ABF0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Waterfall development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564" y="4227934"/>
            <a:ext cx="2139436" cy="504056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6" y="4290021"/>
            <a:ext cx="1547874" cy="379881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490400"/>
            <a:ext cx="4040188" cy="2963466"/>
          </a:xfrm>
        </p:spPr>
        <p:txBody>
          <a:bodyPr>
            <a:normAutofit/>
          </a:bodyPr>
          <a:lstStyle/>
          <a:p>
            <a:pPr marL="285750" indent="-285750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http://www.inqbation.com/wp-content/uploads/2012/09/traditional-waterfall-method-of-software-developmen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75606"/>
            <a:ext cx="4903553" cy="366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0875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11510"/>
            <a:ext cx="4428000" cy="691009"/>
          </a:xfrm>
          <a:prstGeom prst="rect">
            <a:avLst/>
          </a:prstGeom>
          <a:solidFill>
            <a:srgbClr val="9AB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FBI ACS System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4564" y="4227934"/>
            <a:ext cx="2139436" cy="504056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6" y="4290021"/>
            <a:ext cx="1547874" cy="379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275606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 smtClean="0">
                <a:solidFill>
                  <a:schemeClr val="tx1">
                    <a:lumMod val="75000"/>
                  </a:schemeClr>
                </a:solidFill>
              </a:rPr>
              <a:t>Built with 1970s-era software tools</a:t>
            </a:r>
          </a:p>
          <a:p>
            <a:endParaRPr lang="hr-HR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3200" dirty="0" smtClean="0">
                <a:solidFill>
                  <a:schemeClr val="tx1">
                    <a:lumMod val="75000"/>
                  </a:schemeClr>
                </a:solidFill>
              </a:rPr>
              <a:t>Natural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3200" dirty="0" smtClean="0">
                <a:solidFill>
                  <a:schemeClr val="tx1">
                    <a:lumMod val="75000"/>
                  </a:schemeClr>
                </a:solidFill>
              </a:rPr>
              <a:t>ADABAS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3200" dirty="0" smtClean="0">
                <a:solidFill>
                  <a:schemeClr val="tx1">
                    <a:lumMod val="75000"/>
                  </a:schemeClr>
                </a:solidFill>
              </a:rPr>
              <a:t>IBM Green screens</a:t>
            </a:r>
            <a:endParaRPr lang="hr-HR" sz="3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058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1510"/>
            <a:ext cx="4428000" cy="691009"/>
          </a:xfrm>
          <a:prstGeom prst="rect">
            <a:avLst/>
          </a:prstGeom>
          <a:solidFill>
            <a:srgbClr val="9AB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FBI – Virtual Case File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564" y="4227934"/>
            <a:ext cx="2139436" cy="504056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6" y="4290021"/>
            <a:ext cx="1547874" cy="3798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1275606"/>
            <a:ext cx="6955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The Goal – Replace ACS</a:t>
            </a:r>
          </a:p>
          <a:p>
            <a:endParaRPr lang="hr-H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The Plan- Spec it and cotranct it on fixed bid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Science Applications International Corporation(SAIC) awarded primary software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Other vendors for smaller pieces</a:t>
            </a:r>
          </a:p>
          <a:p>
            <a:endParaRPr lang="hr-HR" sz="2000" dirty="0"/>
          </a:p>
          <a:p>
            <a:r>
              <a:rPr lang="hr-HR" sz="2000" dirty="0" smtClean="0"/>
              <a:t>The Projection</a:t>
            </a:r>
          </a:p>
          <a:p>
            <a:r>
              <a:rPr lang="hr-HR" sz="2000" dirty="0" smtClean="0"/>
              <a:t>3 years</a:t>
            </a:r>
          </a:p>
          <a:p>
            <a:r>
              <a:rPr lang="hr-HR" sz="2000" dirty="0" smtClean="0"/>
              <a:t>$ 380m</a:t>
            </a:r>
          </a:p>
        </p:txBody>
      </p:sp>
    </p:spTree>
    <p:extLst>
      <p:ext uri="{BB962C8B-B14F-4D97-AF65-F5344CB8AC3E}">
        <p14:creationId xmlns:p14="http://schemas.microsoft.com/office/powerpoint/2010/main" val="2537040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niOkvir 6"/>
          <p:cNvSpPr txBox="1"/>
          <p:nvPr/>
        </p:nvSpPr>
        <p:spPr>
          <a:xfrm>
            <a:off x="153687" y="1490400"/>
            <a:ext cx="8712968" cy="299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hr-HR" sz="3200" u="sng" dirty="0"/>
              <a:t>2001</a:t>
            </a:r>
            <a:r>
              <a:rPr lang="hr-HR" sz="3200" dirty="0"/>
              <a:t> – Coding starts</a:t>
            </a:r>
          </a:p>
          <a:p>
            <a:pPr>
              <a:lnSpc>
                <a:spcPct val="120000"/>
              </a:lnSpc>
            </a:pPr>
            <a:endParaRPr lang="hr-HR" sz="3200" dirty="0"/>
          </a:p>
          <a:p>
            <a:pPr>
              <a:lnSpc>
                <a:spcPct val="120000"/>
              </a:lnSpc>
            </a:pPr>
            <a:r>
              <a:rPr lang="hr-HR" sz="3200" dirty="0"/>
              <a:t>January 2005 – All code scrapped</a:t>
            </a:r>
          </a:p>
          <a:p>
            <a:pPr>
              <a:lnSpc>
                <a:spcPct val="120000"/>
              </a:lnSpc>
            </a:pPr>
            <a:endParaRPr lang="hr-HR" sz="3200" dirty="0"/>
          </a:p>
          <a:p>
            <a:pPr>
              <a:lnSpc>
                <a:spcPct val="120000"/>
              </a:lnSpc>
            </a:pPr>
            <a:r>
              <a:rPr lang="hr-HR" sz="3200" dirty="0"/>
              <a:t>$170m spent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11510"/>
            <a:ext cx="4428000" cy="691009"/>
          </a:xfrm>
          <a:prstGeom prst="rect">
            <a:avLst/>
          </a:prstGeom>
          <a:solidFill>
            <a:srgbClr val="9AB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FBI – Virtual Case File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564" y="4227934"/>
            <a:ext cx="2139436" cy="504056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6" y="4290021"/>
            <a:ext cx="1547874" cy="37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25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Segoe UI Light" panose="020B0502040204020203" pitchFamily="34" charset="0"/>
                <a:cs typeface="Segoe UI Light" panose="020B0502040204020203" pitchFamily="34" charset="0"/>
              </a:rPr>
              <a:t>FBI – Virtual Case File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http://oathkeepers.org/oath/wp-content/uploads/Robert-Mueller_FB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7484"/>
            <a:ext cx="1896145" cy="139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pictures.zimbio.com/gi/FBI+Director+Robert+Mueller+Testifies+Senate+S8Q9Vzc8_W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32822"/>
            <a:ext cx="2057556" cy="137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paw.princeton.edu/issues/2012/02/08/pages/4850/AD_ADmuell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203598"/>
            <a:ext cx="1406264" cy="174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5" y="2922438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FBI Director Robert</a:t>
            </a:r>
          </a:p>
          <a:p>
            <a:r>
              <a:rPr lang="hr-HR" dirty="0" smtClean="0"/>
              <a:t>Mueller asked congress</a:t>
            </a:r>
          </a:p>
          <a:p>
            <a:r>
              <a:rPr lang="hr-HR" dirty="0" smtClean="0"/>
              <a:t>for more money to</a:t>
            </a:r>
          </a:p>
          <a:p>
            <a:r>
              <a:rPr lang="hr-HR" dirty="0" smtClean="0"/>
              <a:t>keep going 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3584554" y="29224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Three times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6395803" y="31402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Start over!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099106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Tema sustava Office">
  <a:themeElements>
    <a:clrScheme name="Custom 1">
      <a:dk1>
        <a:srgbClr val="59595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872</Words>
  <Application>Microsoft Office PowerPoint</Application>
  <PresentationFormat>On-screen Show (16:9)</PresentationFormat>
  <Paragraphs>251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Gill Sans</vt:lpstr>
      <vt:lpstr>Lucida Grande</vt:lpstr>
      <vt:lpstr>Segoe UI</vt:lpstr>
      <vt:lpstr>Segoe UI Light</vt:lpstr>
      <vt:lpstr>Wingdings</vt:lpstr>
      <vt:lpstr>Tema sustava Office</vt:lpstr>
      <vt:lpstr>PowerPoint Presentation</vt:lpstr>
      <vt:lpstr>Agenda</vt:lpstr>
      <vt:lpstr>Waterfall or Agile</vt:lpstr>
      <vt:lpstr>Methodology vs framework</vt:lpstr>
      <vt:lpstr>PowerPoint Presentation</vt:lpstr>
      <vt:lpstr>PowerPoint Presentation</vt:lpstr>
      <vt:lpstr>PowerPoint Presentation</vt:lpstr>
      <vt:lpstr>PowerPoint Presentation</vt:lpstr>
      <vt:lpstr>FBI – Virtual Case File</vt:lpstr>
      <vt:lpstr>Sentinel</vt:lpstr>
      <vt:lpstr>Sentinel</vt:lpstr>
      <vt:lpstr>Sentinel</vt:lpstr>
      <vt:lpstr>Sentinel</vt:lpstr>
      <vt:lpstr>Sentinel Scrums</vt:lpstr>
      <vt:lpstr>Agile</vt:lpstr>
      <vt:lpstr>PowerPoint Presentation</vt:lpstr>
      <vt:lpstr>Agile development</vt:lpstr>
      <vt:lpstr>Waterfall vs Agile</vt:lpstr>
      <vt:lpstr>Scrum</vt:lpstr>
      <vt:lpstr>Scrum is..</vt:lpstr>
      <vt:lpstr>Scrum is used for</vt:lpstr>
      <vt:lpstr>Scrum</vt:lpstr>
      <vt:lpstr>Sprints</vt:lpstr>
      <vt:lpstr>Roles</vt:lpstr>
      <vt:lpstr>Development team</vt:lpstr>
      <vt:lpstr>Ceremonies</vt:lpstr>
      <vt:lpstr>Sprint planning</vt:lpstr>
      <vt:lpstr>The daily scrum</vt:lpstr>
      <vt:lpstr>The daily scrum</vt:lpstr>
      <vt:lpstr>The sprint review</vt:lpstr>
      <vt:lpstr>Sprint retrospective</vt:lpstr>
      <vt:lpstr>Artifacts</vt:lpstr>
      <vt:lpstr>Product backlog</vt:lpstr>
      <vt:lpstr>Developer vs Project Manager</vt:lpstr>
      <vt:lpstr>ALM</vt:lpstr>
      <vt:lpstr>What is ALM?</vt:lpstr>
      <vt:lpstr>Visual Studio</vt:lpstr>
      <vt:lpstr>Team Foundation Server</vt:lpstr>
      <vt:lpstr>Team Foundation Version Control vs GIT</vt:lpstr>
      <vt:lpstr>Visual Studio Online</vt:lpstr>
      <vt:lpstr>VS Online+TFS+VS+Power Point</vt:lpstr>
      <vt:lpstr>Q &amp; A</vt:lpstr>
      <vt:lpstr>What’s next?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Networks with the OSI Model</dc:title>
  <dc:creator>Tomislav Stanković</dc:creator>
  <cp:lastModifiedBy>Ivan Marković / SPAN d.o.o.</cp:lastModifiedBy>
  <cp:revision>134</cp:revision>
  <dcterms:created xsi:type="dcterms:W3CDTF">2014-01-07T15:40:15Z</dcterms:created>
  <dcterms:modified xsi:type="dcterms:W3CDTF">2014-11-17T16:39:41Z</dcterms:modified>
</cp:coreProperties>
</file>