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804" r:id="rId1"/>
  </p:sldMasterIdLst>
  <p:notesMasterIdLst>
    <p:notesMasterId r:id="rId25"/>
  </p:notesMasterIdLst>
  <p:sldIdLst>
    <p:sldId id="256" r:id="rId2"/>
    <p:sldId id="290" r:id="rId3"/>
    <p:sldId id="291" r:id="rId4"/>
    <p:sldId id="292" r:id="rId5"/>
    <p:sldId id="295" r:id="rId6"/>
    <p:sldId id="293" r:id="rId7"/>
    <p:sldId id="299" r:id="rId8"/>
    <p:sldId id="300" r:id="rId9"/>
    <p:sldId id="301" r:id="rId10"/>
    <p:sldId id="302" r:id="rId11"/>
    <p:sldId id="303" r:id="rId12"/>
    <p:sldId id="308" r:id="rId13"/>
    <p:sldId id="310" r:id="rId14"/>
    <p:sldId id="307" r:id="rId15"/>
    <p:sldId id="305" r:id="rId16"/>
    <p:sldId id="309" r:id="rId17"/>
    <p:sldId id="312" r:id="rId18"/>
    <p:sldId id="311" r:id="rId19"/>
    <p:sldId id="296" r:id="rId20"/>
    <p:sldId id="313" r:id="rId21"/>
    <p:sldId id="314" r:id="rId22"/>
    <p:sldId id="297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  <a:srgbClr val="FF0000"/>
    <a:srgbClr val="8E2826"/>
    <a:srgbClr val="F8F8F8"/>
    <a:srgbClr val="FFFFFF"/>
    <a:srgbClr val="73211F"/>
    <a:srgbClr val="5B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il teme 1 - Isticanj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Svijetli stil 2 - Isticanj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rednji stil 1 - Isticanj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vijetli stil 3 - Isticanj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Srednji stil 4 - Isticanj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74" d="100"/>
          <a:sy n="74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F1331-C526-437D-BCD6-5A32813C6FB9}" type="datetimeFigureOut">
              <a:rPr lang="hr-HR" smtClean="0"/>
              <a:t>15.12.2014.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EAD9-5382-4E85-BC0F-AB0A6D867E7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863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1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5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8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7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3A1E9-5C29-4B01-BFF4-5597D203391E}" type="datetimeFigureOut">
              <a:rPr lang="hr-HR"/>
              <a:pPr>
                <a:defRPr/>
              </a:pPr>
              <a:t>15.12.2014.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B5954-0928-4B84-AE60-1A2A464049DF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872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D665-B6D9-4E38-BB4E-9CDC58BBDB8B}" type="datetimeFigureOut">
              <a:rPr lang="hr-HR"/>
              <a:pPr>
                <a:defRPr/>
              </a:pPr>
              <a:t>15.12.2014.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10C44-F5FF-48EE-A19C-638B17CA6068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1439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18424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63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468313" y="-26988"/>
            <a:ext cx="8207375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D37B4-9F1D-4C80-B063-7770D30A66BF}" type="datetimeFigureOut">
              <a:rPr lang="en-GB"/>
              <a:pPr>
                <a:defRPr/>
              </a:pPr>
              <a:t>15/12/2014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0BFFB-8214-4895-8D6E-171AC0588D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65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18424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592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18424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5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548680"/>
            <a:ext cx="8229600" cy="5606083"/>
          </a:xfrm>
        </p:spPr>
        <p:txBody>
          <a:bodyPr>
            <a:normAutofit/>
          </a:bodyPr>
          <a:lstStyle>
            <a:lvl1pPr>
              <a:defRPr sz="2800" baseline="0">
                <a:latin typeface="Calibri" panose="020F0502020204030204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27384"/>
            <a:ext cx="9144000" cy="30202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6799680"/>
            <a:ext cx="9144000" cy="583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10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66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18424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41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10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838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10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737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10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111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10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48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10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059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18424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13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18424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726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26988"/>
            <a:ext cx="9144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77838" y="-26988"/>
            <a:ext cx="8208962" cy="215901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 flipV="1">
            <a:off x="468313" y="6308725"/>
            <a:ext cx="8207375" cy="46038"/>
          </a:xfrm>
          <a:prstGeom prst="rect">
            <a:avLst/>
          </a:prstGeom>
          <a:gradFill>
            <a:gsLst>
              <a:gs pos="18000">
                <a:srgbClr val="5B1B19"/>
              </a:gs>
              <a:gs pos="100000">
                <a:schemeClr val="accent2">
                  <a:shade val="93000"/>
                  <a:satMod val="13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18424" y="1628800"/>
            <a:ext cx="4068376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15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1256" y="274638"/>
            <a:ext cx="8195200" cy="1143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rgbClr val="C00000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4525963"/>
          </a:xfrm>
        </p:spPr>
        <p:txBody>
          <a:bodyPr>
            <a:normAutofit/>
          </a:bodyPr>
          <a:lstStyle>
            <a:lvl1pPr>
              <a:defRPr sz="2400" baseline="0">
                <a:latin typeface="Calibri" panose="020F0502020204030204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27384"/>
            <a:ext cx="9144000" cy="30202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6799680"/>
            <a:ext cx="9144000" cy="583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8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1256" y="274638"/>
            <a:ext cx="8195200" cy="1143000"/>
          </a:xfrm>
        </p:spPr>
        <p:txBody>
          <a:bodyPr/>
          <a:lstStyle>
            <a:lvl1pPr>
              <a:defRPr baseline="0">
                <a:solidFill>
                  <a:srgbClr val="8E2826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GB" dirty="0" err="1" smtClean="0"/>
              <a:t>Preporuke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izradu</a:t>
            </a:r>
            <a:r>
              <a:rPr lang="en-GB" dirty="0" smtClean="0"/>
              <a:t> </a:t>
            </a:r>
            <a:r>
              <a:rPr lang="en-GB" dirty="0" err="1" smtClean="0"/>
              <a:t>proračuna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rgbClr val="8E2826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hr-H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27384"/>
            <a:ext cx="9144000" cy="30202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6799680"/>
            <a:ext cx="9144000" cy="583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1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7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9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0414-168B-4567-9F70-49181E0E53FC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7BBF-ACB8-44ED-B942-EFD896446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17" r:id="rId3"/>
    <p:sldLayoutId id="214748381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7" r:id="rId22"/>
    <p:sldLayoutId id="2147483828" r:id="rId23"/>
    <p:sldLayoutId id="2147483829" r:id="rId24"/>
    <p:sldLayoutId id="2147483830" r:id="rId25"/>
    <p:sldLayoutId id="2147483831" r:id="rId26"/>
    <p:sldLayoutId id="2147483832" r:id="rId27"/>
    <p:sldLayoutId id="2147483833" r:id="rId28"/>
    <p:sldLayoutId id="214748383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czposijek.h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3096344" cy="1189512"/>
          </a:xfrm>
          <a:prstGeom prst="rect">
            <a:avLst/>
          </a:prstGeom>
        </p:spPr>
      </p:pic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67543" y="2780928"/>
            <a:ext cx="8130047" cy="998984"/>
          </a:xfrm>
        </p:spPr>
        <p:txBody>
          <a:bodyPr>
            <a:normAutofit fontScale="90000"/>
          </a:bodyPr>
          <a:lstStyle/>
          <a:p>
            <a:r>
              <a:rPr lang="hr-HR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hr-HR" dirty="0" smtClean="0">
                <a:solidFill>
                  <a:srgbClr val="C00000"/>
                </a:solidFill>
                <a:latin typeface="+mn-lt"/>
              </a:rPr>
            </a:br>
            <a:r>
              <a:rPr lang="hr-HR" dirty="0">
                <a:solidFill>
                  <a:srgbClr val="C00000"/>
                </a:solidFill>
                <a:latin typeface="+mn-lt"/>
              </a:rPr>
              <a:t/>
            </a:r>
            <a:br>
              <a:rPr lang="hr-HR" dirty="0">
                <a:solidFill>
                  <a:srgbClr val="C00000"/>
                </a:solidFill>
                <a:latin typeface="+mn-lt"/>
              </a:rPr>
            </a:br>
            <a:r>
              <a:rPr lang="hr-HR" sz="7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Izvori financiranja</a:t>
            </a:r>
            <a:r>
              <a:rPr lang="hr-HR" sz="7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/>
            </a:r>
            <a:br>
              <a:rPr lang="hr-HR" sz="7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hr-HR" sz="7300" dirty="0" smtClean="0">
                <a:solidFill>
                  <a:srgbClr val="C00000"/>
                </a:solidFill>
              </a:rPr>
              <a:t/>
            </a:r>
            <a:br>
              <a:rPr lang="hr-HR" sz="7300" dirty="0" smtClean="0">
                <a:solidFill>
                  <a:srgbClr val="C00000"/>
                </a:solidFill>
              </a:rPr>
            </a:br>
            <a:endParaRPr lang="hr-HR" sz="7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511112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Nina Marković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991" y="501317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Osijek, 13.12.2014.</a:t>
            </a:r>
            <a:endParaRPr lang="hr-H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1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Kreditna linija – poduzetnici početnici</a:t>
            </a:r>
          </a:p>
        </p:txBody>
      </p:sp>
      <p:graphicFrame>
        <p:nvGraphicFramePr>
          <p:cNvPr id="6" name="Rezervirano mjesto sadržaja 5"/>
          <p:cNvGraphicFramePr>
            <a:graphicFrameLocks noGrp="1"/>
          </p:cNvGraphicFramePr>
          <p:nvPr>
            <p:ph idx="1"/>
          </p:nvPr>
        </p:nvGraphicFramePr>
        <p:xfrm>
          <a:off x="843280" y="2102961"/>
          <a:ext cx="7406640" cy="3577590"/>
        </p:xfrm>
        <a:graphic>
          <a:graphicData uri="http://schemas.openxmlformats.org/drawingml/2006/table">
            <a:tbl>
              <a:tblPr/>
              <a:tblGrid>
                <a:gridCol w="3703320"/>
                <a:gridCol w="370332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r-HR" b="1">
                          <a:effectLst/>
                        </a:rPr>
                        <a:t>Iznos kredita</a:t>
                      </a:r>
                      <a:endParaRPr lang="hr-HR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>
                          <a:effectLst/>
                        </a:rPr>
                        <a:t>• najniži iznos 80.000,00 kuna, a najviši 1.800.000,00 kuna</a:t>
                      </a:r>
                      <a:br>
                        <a:rPr lang="hr-HR">
                          <a:effectLst/>
                        </a:rPr>
                      </a:br>
                      <a:r>
                        <a:rPr lang="hr-HR">
                          <a:effectLst/>
                        </a:rPr>
                        <a:t>• krediti se ugovaraju u kunama ili u kunama uz valutnu klauzulu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fontAlgn="t"/>
                      <a:r>
                        <a:rPr lang="hr-HR">
                          <a:effectLst/>
                        </a:rPr>
                        <a:t>HBOR u pravilu kreditira do 85 % predračunske vrijednosti investicije bez PDV-a. Za kredite do 700.000,00 kuna moguće je kreditiranje do 100% predračunske vrijednosti investicije bez PDV-a.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r-HR" b="1">
                          <a:effectLst/>
                        </a:rPr>
                        <a:t>Rok korištenja</a:t>
                      </a:r>
                      <a:endParaRPr lang="hr-HR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>
                          <a:effectLst/>
                        </a:rPr>
                        <a:t>do 12 mjeseci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r-HR" b="1">
                          <a:effectLst/>
                        </a:rPr>
                        <a:t>Poček</a:t>
                      </a:r>
                      <a:endParaRPr lang="hr-HR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pl-PL">
                          <a:effectLst/>
                        </a:rPr>
                        <a:t>do 3 godine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pl-PL">
                          <a:effectLst/>
                        </a:rPr>
                        <a:t>do 5 godina za podizanje i/ili restrukturiranje dugogodišnjih nasada.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r-HR" b="1">
                          <a:effectLst/>
                        </a:rPr>
                        <a:t>Rok otplate</a:t>
                      </a:r>
                      <a:endParaRPr lang="hr-HR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</a:rPr>
                        <a:t>do 14 godina uključujući i poček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ica 6"/>
          <p:cNvGraphicFramePr>
            <a:graphicFrameLocks noGrp="1"/>
          </p:cNvGraphicFramePr>
          <p:nvPr/>
        </p:nvGraphicFramePr>
        <p:xfrm>
          <a:off x="868680" y="2074386"/>
          <a:ext cx="7406640" cy="3577590"/>
        </p:xfrm>
        <a:graphic>
          <a:graphicData uri="http://schemas.openxmlformats.org/drawingml/2006/table">
            <a:tbl>
              <a:tblPr/>
              <a:tblGrid>
                <a:gridCol w="3703320"/>
                <a:gridCol w="370332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r-HR" b="1">
                          <a:effectLst/>
                        </a:rPr>
                        <a:t>Iznos kredita</a:t>
                      </a:r>
                      <a:endParaRPr lang="hr-HR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>
                          <a:effectLst/>
                        </a:rPr>
                        <a:t>• najniži iznos 80.000,00 kuna, a najviši 1.800.000,00 kuna</a:t>
                      </a:r>
                      <a:br>
                        <a:rPr lang="hr-HR">
                          <a:effectLst/>
                        </a:rPr>
                      </a:br>
                      <a:r>
                        <a:rPr lang="hr-HR">
                          <a:effectLst/>
                        </a:rPr>
                        <a:t>• krediti se ugovaraju u kunama ili u kunama uz valutnu klauzulu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fontAlgn="t"/>
                      <a:r>
                        <a:rPr lang="hr-HR">
                          <a:effectLst/>
                        </a:rPr>
                        <a:t>HBOR u pravilu kreditira do 85 % predračunske vrijednosti investicije bez PDV-a. Za kredite do 700.000,00 kuna moguće je kreditiranje do 100% predračunske vrijednosti investicije bez PDV-a.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r-HR" b="1">
                          <a:effectLst/>
                        </a:rPr>
                        <a:t>Rok korištenja</a:t>
                      </a:r>
                      <a:endParaRPr lang="hr-HR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>
                          <a:effectLst/>
                        </a:rPr>
                        <a:t>do 12 mjeseci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r-HR" b="1">
                          <a:effectLst/>
                        </a:rPr>
                        <a:t>Poček</a:t>
                      </a:r>
                      <a:endParaRPr lang="hr-HR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pl-PL">
                          <a:effectLst/>
                        </a:rPr>
                        <a:t>do 3 godine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pl-PL">
                          <a:effectLst/>
                        </a:rPr>
                        <a:t>do 5 godina za podizanje i/ili restrukturiranje dugogodišnjih nasada.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r-HR" b="1">
                          <a:effectLst/>
                        </a:rPr>
                        <a:t>Rok otplate</a:t>
                      </a:r>
                      <a:endParaRPr lang="hr-HR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</a:rPr>
                        <a:t>do 14 godina uključujući i poček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61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	</a:t>
            </a:r>
            <a:r>
              <a:rPr lang="hr-HR" dirty="0" smtClean="0"/>
              <a:t>OSIGURANJE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mjenice i zadužnice,</a:t>
            </a:r>
          </a:p>
          <a:p>
            <a:r>
              <a:rPr lang="hr-HR" dirty="0"/>
              <a:t>zalog ili fiducijarni prijenos vlasništva na imovini uz policu osiguranja imovine vinkuliranu u korist HBOR-a.</a:t>
            </a:r>
          </a:p>
          <a:p>
            <a:r>
              <a:rPr lang="hr-HR" dirty="0"/>
              <a:t>bankarska jamstva,</a:t>
            </a:r>
          </a:p>
          <a:p>
            <a:r>
              <a:rPr lang="hr-HR" dirty="0"/>
              <a:t>jamstvo HAMAG-BICRO-a,</a:t>
            </a:r>
          </a:p>
          <a:p>
            <a:r>
              <a:rPr lang="hr-HR" dirty="0"/>
              <a:t>za kredite do 100.000,00 kuna koji su osigurani Jamstvom HAMAG-BICRO-a u visini od 80% glavnice kredita, mjenice i zadužnice korisnika kredita te vlasnika i suglasnost o zapljeni plaće vlasnika,</a:t>
            </a:r>
          </a:p>
          <a:p>
            <a:r>
              <a:rPr lang="hr-HR" dirty="0"/>
              <a:t>za kredite do visine 100.000,00 kuna dva kreditno sposobna jamca i</a:t>
            </a:r>
          </a:p>
          <a:p>
            <a:r>
              <a:rPr lang="hr-HR" dirty="0"/>
              <a:t>druge uobičajene instrumente osiguranja u bankarskom poslovanju.</a:t>
            </a:r>
          </a:p>
          <a:p>
            <a:pPr marL="0" indent="0">
              <a:buNone/>
            </a:pPr>
            <a:r>
              <a:rPr lang="hr-HR" dirty="0"/>
              <a:t>U slučaju plasmana putem poslovnih banaka krajnji korisnik dogovara instrumente osiguranja s poslovnom bankom.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7112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Dokumentacija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 smtClean="0"/>
              <a:t>Kreditni zahtjev</a:t>
            </a:r>
          </a:p>
          <a:p>
            <a:r>
              <a:rPr lang="hr-HR" dirty="0" smtClean="0"/>
              <a:t>Investicijski </a:t>
            </a:r>
            <a:r>
              <a:rPr lang="hr-HR" dirty="0"/>
              <a:t>program za ulaganja veća od 700.000,00 kn ili poslovni plan za ulaganja manja od 700.000,00 kn </a:t>
            </a:r>
          </a:p>
          <a:p>
            <a:r>
              <a:rPr lang="hr-HR" dirty="0" smtClean="0"/>
              <a:t>Troškovnik </a:t>
            </a:r>
            <a:endParaRPr lang="hr-HR" dirty="0"/>
          </a:p>
          <a:p>
            <a:r>
              <a:rPr lang="hr-HR" dirty="0" smtClean="0"/>
              <a:t>Tehnička </a:t>
            </a:r>
            <a:r>
              <a:rPr lang="hr-HR" dirty="0"/>
              <a:t>dokumentacija s pripadajućim dozvolama </a:t>
            </a:r>
          </a:p>
          <a:p>
            <a:r>
              <a:rPr lang="hr-HR" dirty="0" smtClean="0"/>
              <a:t>Karton </a:t>
            </a:r>
            <a:r>
              <a:rPr lang="hr-HR" dirty="0"/>
              <a:t>deponiranih potpisa za raspolaganje sredstvima računa</a:t>
            </a:r>
          </a:p>
          <a:p>
            <a:r>
              <a:rPr lang="hr-HR" dirty="0" smtClean="0"/>
              <a:t>Potvrda </a:t>
            </a:r>
            <a:r>
              <a:rPr lang="hr-HR" dirty="0"/>
              <a:t>o dodijeljenom osobnom identifikacijskom broju (OIB)</a:t>
            </a:r>
          </a:p>
          <a:p>
            <a:r>
              <a:rPr lang="hr-HR" dirty="0" smtClean="0"/>
              <a:t>Podaci </a:t>
            </a:r>
            <a:r>
              <a:rPr lang="hr-HR" dirty="0"/>
              <a:t>o instrumentima osiguranja (ako se radi o hipoteci na nekretninama potrebno je dostaviti elaborat procjene vrijednosti nekretnina s fotografijom objekta izrađen od ovlaštenog sudskog vještaka, i to ne stariji od 3 godine za stambene građevine odnosno ne stariji od 1 godine za poslovne građevine te zemljišnoknjižni izvadak ne stariji od 30 dana)</a:t>
            </a:r>
          </a:p>
          <a:p>
            <a:r>
              <a:rPr lang="hr-HR" dirty="0" smtClean="0"/>
              <a:t>Izjava </a:t>
            </a:r>
            <a:r>
              <a:rPr lang="hr-HR" dirty="0"/>
              <a:t>o potporama</a:t>
            </a:r>
          </a:p>
          <a:p>
            <a:r>
              <a:rPr lang="hr-HR" dirty="0" smtClean="0"/>
              <a:t>Potvrda </a:t>
            </a:r>
            <a:r>
              <a:rPr lang="hr-HR" dirty="0"/>
              <a:t>nadležne Porezne uprave o stanju obveza prema Državi (ne starija od 30dana)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976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Dokumentacija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Obrtnica ili Rješenje o obrtu, sa prilozima</a:t>
            </a:r>
          </a:p>
          <a:p>
            <a:r>
              <a:rPr lang="hr-HR" dirty="0" smtClean="0"/>
              <a:t>Preslika </a:t>
            </a:r>
            <a:r>
              <a:rPr lang="hr-HR" dirty="0"/>
              <a:t>osobne iskaznice ili drugog dokumenta s vidljivim </a:t>
            </a:r>
            <a:r>
              <a:rPr lang="hr-HR" dirty="0" smtClean="0"/>
              <a:t>OIB-om</a:t>
            </a:r>
            <a:endParaRPr lang="hr-HR" dirty="0"/>
          </a:p>
          <a:p>
            <a:r>
              <a:rPr lang="hr-HR" dirty="0" smtClean="0"/>
              <a:t>Podaci </a:t>
            </a:r>
            <a:r>
              <a:rPr lang="hr-HR" dirty="0"/>
              <a:t>o solventnosti (BON 2/SOL 2) ne stariji od 30 dana ne stariji od 30 dana (ukoliko poduzetnik već posluje)</a:t>
            </a:r>
          </a:p>
          <a:p>
            <a:r>
              <a:rPr lang="hr-HR" dirty="0" smtClean="0"/>
              <a:t>Prijava </a:t>
            </a:r>
            <a:r>
              <a:rPr lang="hr-HR" dirty="0"/>
              <a:t>poreza na dohodak (rješenje) za posljednje dvije godine ili financijski izvještaji ukoliko je poduzetnik  obveznik poreza na dobit (Bilanca – obrazac POD-BIL, Račun dobiti i gubitka – obrazac POD-RDG, bilješke uz financijske izvještaje)</a:t>
            </a:r>
          </a:p>
          <a:p>
            <a:r>
              <a:rPr lang="hr-HR" dirty="0" smtClean="0"/>
              <a:t>Knjiga </a:t>
            </a:r>
            <a:r>
              <a:rPr lang="hr-HR" dirty="0"/>
              <a:t>primitaka i izdataka – obrazac KPI</a:t>
            </a:r>
          </a:p>
          <a:p>
            <a:r>
              <a:rPr lang="hr-HR" dirty="0" smtClean="0"/>
              <a:t>Popis </a:t>
            </a:r>
            <a:r>
              <a:rPr lang="hr-HR" dirty="0"/>
              <a:t>dugotrajne imovine – obrazac DI</a:t>
            </a:r>
          </a:p>
          <a:p>
            <a:r>
              <a:rPr lang="hr-HR" dirty="0" smtClean="0"/>
              <a:t>Evidencija </a:t>
            </a:r>
            <a:r>
              <a:rPr lang="hr-HR" dirty="0"/>
              <a:t>o tražbinama i obvezama – obrazac TO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0037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fontAlgn="t">
              <a:spcBef>
                <a:spcPts val="0"/>
              </a:spcBef>
              <a:buNone/>
            </a:pPr>
            <a:r>
              <a:rPr lang="hr-HR" b="1" u="sng" dirty="0">
                <a:latin typeface="+mj-lt"/>
              </a:rPr>
              <a:t>PREPORUČENI SADRŽAJ POSLOVNOG PLANA</a:t>
            </a:r>
          </a:p>
          <a:p>
            <a:pPr marL="0" lvl="0" indent="0" fontAlgn="t">
              <a:spcBef>
                <a:spcPts val="0"/>
              </a:spcBef>
              <a:buNone/>
            </a:pPr>
            <a:endParaRPr lang="hr-HR" sz="2200" dirty="0">
              <a:latin typeface="Arial" panose="020B0604020202020204" pitchFamily="34" charset="0"/>
            </a:endParaRPr>
          </a:p>
          <a:p>
            <a:pPr marL="0" lvl="0" fontAlgn="t">
              <a:spcBef>
                <a:spcPts val="0"/>
              </a:spcBef>
            </a:pPr>
            <a:r>
              <a:rPr lang="hr-HR" sz="1800" b="1" dirty="0">
                <a:latin typeface="+mj-lt"/>
              </a:rPr>
              <a:t>do 700.000,00 kuna predračunske vrijednosti ulaganja</a:t>
            </a:r>
            <a:endParaRPr lang="hr-HR" sz="1800" dirty="0">
              <a:latin typeface="+mj-lt"/>
            </a:endParaRPr>
          </a:p>
          <a:p>
            <a:pPr marL="0" lvl="0" indent="0" fontAlgn="t">
              <a:spcBef>
                <a:spcPts val="0"/>
              </a:spcBef>
              <a:buNone/>
            </a:pPr>
            <a:r>
              <a:rPr lang="hr-HR" sz="1800" b="1" dirty="0">
                <a:latin typeface="+mj-lt"/>
              </a:rPr>
              <a:t> </a:t>
            </a:r>
            <a:endParaRPr lang="hr-HR" sz="1800" dirty="0">
              <a:latin typeface="+mj-lt"/>
            </a:endParaRPr>
          </a:p>
          <a:p>
            <a:pPr lvl="0" fontAlgn="t">
              <a:spcBef>
                <a:spcPts val="0"/>
              </a:spcBef>
              <a:buAutoNum type="arabicPeriod"/>
            </a:pPr>
            <a:r>
              <a:rPr lang="hr-HR" sz="1800" b="1" dirty="0" smtClean="0">
                <a:latin typeface="+mj-lt"/>
              </a:rPr>
              <a:t>PODACI </a:t>
            </a:r>
            <a:r>
              <a:rPr lang="hr-HR" sz="1800" b="1" dirty="0">
                <a:latin typeface="+mj-lt"/>
              </a:rPr>
              <a:t>O PODUZETNIKU</a:t>
            </a:r>
            <a:r>
              <a:rPr lang="hr-HR" sz="1800" dirty="0">
                <a:latin typeface="+mj-lt"/>
              </a:rPr>
              <a:t>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1.1.  O OSOBI PODUZETNIKA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1.2.  PROCJENA PODUZETNIČKE SPOSOBNOSTI </a:t>
            </a:r>
            <a:endParaRPr lang="hr-HR" sz="1800" dirty="0" smtClean="0">
              <a:latin typeface="+mj-lt"/>
            </a:endParaRPr>
          </a:p>
          <a:p>
            <a:pPr marL="0" lvl="0" indent="0" fontAlgn="t">
              <a:spcBef>
                <a:spcPts val="0"/>
              </a:spcBef>
              <a:buNone/>
            </a:pPr>
            <a:endParaRPr lang="hr-HR" sz="1800" dirty="0" smtClean="0">
              <a:latin typeface="+mj-lt"/>
            </a:endParaRPr>
          </a:p>
          <a:p>
            <a:pPr lvl="0" fontAlgn="t">
              <a:spcBef>
                <a:spcPts val="0"/>
              </a:spcBef>
              <a:buAutoNum type="arabicPeriod"/>
            </a:pPr>
            <a:r>
              <a:rPr lang="hr-HR" sz="1800" b="1" dirty="0" smtClean="0">
                <a:latin typeface="+mj-lt"/>
              </a:rPr>
              <a:t> </a:t>
            </a:r>
            <a:r>
              <a:rPr lang="hr-HR" sz="1800" b="1" dirty="0">
                <a:latin typeface="+mj-lt"/>
              </a:rPr>
              <a:t>POLAZIŠTE</a:t>
            </a:r>
            <a:r>
              <a:rPr lang="hr-HR" sz="1800" dirty="0">
                <a:latin typeface="+mj-lt"/>
              </a:rPr>
              <a:t>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          2.1. NASTANAK PODUZETNIČKE IDEJE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          2.2. RAZLOZI OSNIVANJA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          2.3. VIZIJA I ZADAĆA PODUZETNIČKOG </a:t>
            </a:r>
            <a:r>
              <a:rPr lang="hr-HR" sz="1800" dirty="0" smtClean="0">
                <a:latin typeface="+mj-lt"/>
              </a:rPr>
              <a:t>POTHVATA</a:t>
            </a:r>
          </a:p>
          <a:p>
            <a:pPr lvl="0" fontAlgn="t">
              <a:spcBef>
                <a:spcPts val="0"/>
              </a:spcBef>
              <a:buAutoNum type="arabicPeriod"/>
            </a:pPr>
            <a:endParaRPr lang="hr-HR" sz="1800" dirty="0" smtClean="0">
              <a:latin typeface="+mj-lt"/>
            </a:endParaRPr>
          </a:p>
          <a:p>
            <a:pPr marL="0" lvl="0" indent="0" fontAlgn="t">
              <a:spcBef>
                <a:spcPts val="0"/>
              </a:spcBef>
              <a:buNone/>
            </a:pPr>
            <a:r>
              <a:rPr lang="hr-HR" sz="1800" b="1" dirty="0" smtClean="0">
                <a:latin typeface="+mj-lt"/>
              </a:rPr>
              <a:t>3</a:t>
            </a:r>
            <a:r>
              <a:rPr lang="hr-HR" sz="1800" b="1" dirty="0">
                <a:latin typeface="+mj-lt"/>
              </a:rPr>
              <a:t>. PREDMET POSLOVANJA (PROIZVODI ILI USLUGE)</a:t>
            </a:r>
            <a:r>
              <a:rPr lang="hr-HR" sz="1800" dirty="0">
                <a:latin typeface="+mj-lt"/>
              </a:rPr>
              <a:t>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</a:t>
            </a:r>
            <a:br>
              <a:rPr lang="hr-HR" sz="1800" dirty="0">
                <a:latin typeface="+mj-lt"/>
              </a:rPr>
            </a:br>
            <a:r>
              <a:rPr lang="hr-HR" sz="1800" b="1" dirty="0">
                <a:latin typeface="+mj-lt"/>
              </a:rPr>
              <a:t>4. TRŽIŠNA OPRAVDANOST</a:t>
            </a:r>
            <a:r>
              <a:rPr lang="hr-HR" sz="1800" dirty="0">
                <a:latin typeface="+mj-lt"/>
              </a:rPr>
              <a:t>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          4.1. TRŽIŠTE NABAVE </a:t>
            </a:r>
            <a:br>
              <a:rPr lang="hr-HR" sz="1800" dirty="0">
                <a:latin typeface="+mj-lt"/>
              </a:rPr>
            </a:br>
            <a:r>
              <a:rPr lang="hr-HR" sz="1800" dirty="0">
                <a:latin typeface="+mj-lt"/>
              </a:rPr>
              <a:t>            4.2. TRŽIŠTE PRODAJE</a:t>
            </a:r>
          </a:p>
        </p:txBody>
      </p:sp>
    </p:spTree>
    <p:extLst>
      <p:ext uri="{BB962C8B-B14F-4D97-AF65-F5344CB8AC3E}">
        <p14:creationId xmlns:p14="http://schemas.microsoft.com/office/powerpoint/2010/main" val="220269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hr-HR" sz="2000" dirty="0">
                <a:solidFill>
                  <a:srgbClr val="666666"/>
                </a:solidFill>
                <a:latin typeface="Arial" panose="020B0604020202020204" pitchFamily="34" charset="0"/>
                <a:cs typeface="+mn-cs"/>
              </a:rPr>
              <a:t> </a:t>
            </a:r>
            <a:br>
              <a:rPr lang="hr-HR" sz="2000" dirty="0">
                <a:solidFill>
                  <a:srgbClr val="666666"/>
                </a:solidFill>
                <a:latin typeface="Arial" panose="020B0604020202020204" pitchFamily="34" charset="0"/>
                <a:cs typeface="+mn-cs"/>
              </a:rPr>
            </a:br>
            <a:r>
              <a:rPr lang="hr-HR" sz="2000" dirty="0">
                <a:solidFill>
                  <a:srgbClr val="666666"/>
                </a:solidFill>
                <a:latin typeface="Arial" panose="020B0604020202020204" pitchFamily="34" charset="0"/>
                <a:cs typeface="+mn-cs"/>
              </a:rPr>
              <a:t>  </a:t>
            </a:r>
            <a:br>
              <a:rPr lang="hr-HR" sz="2000" dirty="0">
                <a:solidFill>
                  <a:srgbClr val="666666"/>
                </a:solidFill>
                <a:latin typeface="Arial" panose="020B0604020202020204" pitchFamily="34" charset="0"/>
                <a:cs typeface="+mn-cs"/>
              </a:rPr>
            </a:br>
            <a:r>
              <a:rPr lang="hr-HR" sz="2400" b="1" dirty="0">
                <a:solidFill>
                  <a:srgbClr val="666666"/>
                </a:solidFill>
                <a:latin typeface="+mj-lt"/>
                <a:cs typeface="+mn-cs"/>
              </a:rPr>
              <a:t>5</a:t>
            </a:r>
            <a:r>
              <a:rPr lang="hr-HR" sz="2400" b="1" dirty="0">
                <a:latin typeface="+mj-lt"/>
                <a:cs typeface="+mn-cs"/>
              </a:rPr>
              <a:t>. TEHNOLOŠKO-TEHNIČKI ELEMENTI POTHVATA</a:t>
            </a:r>
            <a:r>
              <a:rPr lang="hr-HR" sz="2400" dirty="0">
                <a:latin typeface="+mj-lt"/>
                <a:cs typeface="+mn-cs"/>
              </a:rPr>
              <a:t>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5.1. OPIS TEHNOLOGIJE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5.2. STRUKTURA TROŠKOVA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5.3. STRUKTURA I BROJ ZAPOSLENIH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b="1" dirty="0">
                <a:latin typeface="+mj-lt"/>
                <a:cs typeface="+mn-cs"/>
              </a:rPr>
              <a:t>6. LOKACIJA</a:t>
            </a:r>
            <a:r>
              <a:rPr lang="hr-HR" sz="2400" dirty="0">
                <a:latin typeface="+mj-lt"/>
                <a:cs typeface="+mn-cs"/>
              </a:rPr>
              <a:t>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b="1" dirty="0">
                <a:latin typeface="+mj-lt"/>
                <a:cs typeface="+mn-cs"/>
              </a:rPr>
              <a:t>7. ZAŠTITA OKOLINE</a:t>
            </a:r>
            <a:r>
              <a:rPr lang="hr-HR" sz="2400" dirty="0">
                <a:latin typeface="+mj-lt"/>
                <a:cs typeface="+mn-cs"/>
              </a:rPr>
              <a:t>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b="1" dirty="0">
                <a:latin typeface="+mj-lt"/>
                <a:cs typeface="+mn-cs"/>
              </a:rPr>
              <a:t>8. FINANCIJSKI ELEMENTI POTHVATA</a:t>
            </a:r>
            <a:r>
              <a:rPr lang="hr-HR" sz="2400" dirty="0">
                <a:latin typeface="+mj-lt"/>
                <a:cs typeface="+mn-cs"/>
              </a:rPr>
              <a:t>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8.1. INVESTICIJE U OSNOVNA SREDSTVA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8.2. PRORAČUN AMORTIZACIJE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8.3. KALKULACIJA CIJENA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8.4. TROŠKOVI POSLOVANJA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8.5. INVESTICIJE U OBRTNA SREDSTVA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8.6. IZVORI FINANCIRANJA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8.7. RAČUN DOBITI (DOHOTKA)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 8.8. POKAZATELJI UČINKOVITOSTI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                      8.8.1. FINANCIJSKI TOK (PRIMICI I IZDACI)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dirty="0">
                <a:latin typeface="+mj-lt"/>
                <a:cs typeface="+mn-cs"/>
              </a:rPr>
              <a:t> 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400" b="1" dirty="0">
                <a:latin typeface="+mj-lt"/>
                <a:cs typeface="+mn-cs"/>
              </a:rPr>
              <a:t>9. ZAKLJUČAK</a:t>
            </a:r>
            <a:r>
              <a:rPr lang="hr-HR" sz="2400" dirty="0">
                <a:latin typeface="+mj-lt"/>
                <a:cs typeface="+mn-cs"/>
              </a:rPr>
              <a:t> </a:t>
            </a:r>
            <a:br>
              <a:rPr lang="hr-HR" sz="2400" dirty="0">
                <a:latin typeface="+mj-lt"/>
                <a:cs typeface="+mn-cs"/>
              </a:rPr>
            </a:br>
            <a:r>
              <a:rPr lang="hr-HR" sz="2000" dirty="0">
                <a:latin typeface="Arial" panose="020B0604020202020204" pitchFamily="34" charset="0"/>
                <a:cs typeface="+mn-cs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8699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HAMAG BICRO – jamstva i </a:t>
            </a:r>
            <a:r>
              <a:rPr lang="hr-HR" dirty="0" err="1" smtClean="0"/>
              <a:t>mikrokrediti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izdaje </a:t>
            </a:r>
            <a:r>
              <a:rPr lang="hr-HR" dirty="0"/>
              <a:t>jamstva za pokriće dijela glavnice kredita subjektima malog gospodarstva koji posluju do 24 </a:t>
            </a:r>
            <a:r>
              <a:rPr lang="hr-HR" dirty="0" smtClean="0"/>
              <a:t>mjeseca</a:t>
            </a:r>
          </a:p>
          <a:p>
            <a:r>
              <a:rPr lang="hr-HR" dirty="0" smtClean="0"/>
              <a:t>Jamstva 10 – 80 % glavnice kredita</a:t>
            </a:r>
          </a:p>
          <a:p>
            <a:r>
              <a:rPr lang="hr-HR" dirty="0" smtClean="0"/>
              <a:t>Maksimalni iznos jamstva 160.000,00 kn (</a:t>
            </a:r>
            <a:r>
              <a:rPr lang="hr-HR" dirty="0" err="1" smtClean="0"/>
              <a:t>mikrokreditiranje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Mikrokreditiranje</a:t>
            </a:r>
            <a:r>
              <a:rPr lang="hr-HR" dirty="0" smtClean="0"/>
              <a:t> – natječaj</a:t>
            </a:r>
          </a:p>
          <a:p>
            <a:r>
              <a:rPr lang="hr-HR" dirty="0" smtClean="0"/>
              <a:t>10.000,00 – 120.000,00 kn </a:t>
            </a:r>
          </a:p>
          <a:p>
            <a:r>
              <a:rPr lang="hr-HR" dirty="0" smtClean="0"/>
              <a:t>Kamatna stopa 0,99 %</a:t>
            </a:r>
          </a:p>
          <a:p>
            <a:r>
              <a:rPr lang="hr-HR" dirty="0" smtClean="0"/>
              <a:t>Rok otplate 5 godina</a:t>
            </a:r>
          </a:p>
          <a:p>
            <a:r>
              <a:rPr lang="hr-HR" dirty="0" smtClean="0"/>
              <a:t>Poček 6 mjeseci</a:t>
            </a:r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33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Fondovi rizičnog kapitala </a:t>
            </a:r>
            <a:br>
              <a:rPr lang="hr-HR" dirty="0" smtClean="0"/>
            </a:br>
            <a:r>
              <a:rPr lang="hr-HR" dirty="0" smtClean="0"/>
              <a:t>(</a:t>
            </a:r>
            <a:r>
              <a:rPr lang="hr-HR" dirty="0" err="1" smtClean="0"/>
              <a:t>Venture</a:t>
            </a:r>
            <a:r>
              <a:rPr lang="hr-HR" dirty="0" smtClean="0"/>
              <a:t> Capital)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>
          <a:xfrm>
            <a:off x="431616" y="2132856"/>
            <a:ext cx="8229600" cy="4021907"/>
          </a:xfrm>
        </p:spPr>
        <p:txBody>
          <a:bodyPr/>
          <a:lstStyle/>
          <a:p>
            <a:r>
              <a:rPr lang="hr-HR" dirty="0" smtClean="0"/>
              <a:t>Spremi investirati u </a:t>
            </a:r>
            <a:r>
              <a:rPr lang="hr-HR" dirty="0" smtClean="0"/>
              <a:t>tvrtku </a:t>
            </a:r>
            <a:r>
              <a:rPr lang="hr-HR" dirty="0" smtClean="0"/>
              <a:t>s potencijalom rasta, koji ima iskusan i ambiciozan tim sposoban </a:t>
            </a:r>
            <a:r>
              <a:rPr lang="hr-HR" dirty="0" smtClean="0"/>
              <a:t>realizirati </a:t>
            </a:r>
            <a:r>
              <a:rPr lang="hr-HR" dirty="0" err="1" smtClean="0"/>
              <a:t>posl</a:t>
            </a:r>
            <a:r>
              <a:rPr lang="hr-HR" dirty="0" smtClean="0"/>
              <a:t>. plan u razdoblju od oko 5 godina</a:t>
            </a:r>
          </a:p>
          <a:p>
            <a:r>
              <a:rPr lang="hr-HR" dirty="0" smtClean="0"/>
              <a:t>Poduzetnik </a:t>
            </a:r>
            <a:r>
              <a:rPr lang="hr-HR" dirty="0" smtClean="0"/>
              <a:t>dobiva </a:t>
            </a:r>
            <a:r>
              <a:rPr lang="hr-HR" dirty="0" smtClean="0"/>
              <a:t>kapital, ali i partnera</a:t>
            </a:r>
          </a:p>
          <a:p>
            <a:r>
              <a:rPr lang="hr-HR" dirty="0" smtClean="0"/>
              <a:t>Odriče se dijela vlasništva – zajedničko donošenje odluka</a:t>
            </a:r>
          </a:p>
          <a:p>
            <a:r>
              <a:rPr lang="hr-HR" dirty="0" smtClean="0"/>
              <a:t>VC – preuzimaju rizik i očekuju visoki povrat na ulaganje 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(20 – 25 % godišnje)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760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>
          <a:xfrm>
            <a:off x="431616" y="404664"/>
            <a:ext cx="8229600" cy="5750099"/>
          </a:xfrm>
        </p:spPr>
        <p:txBody>
          <a:bodyPr>
            <a:noAutofit/>
          </a:bodyPr>
          <a:lstStyle/>
          <a:p>
            <a:r>
              <a:rPr lang="hr-HR" dirty="0" smtClean="0"/>
              <a:t>Ima </a:t>
            </a:r>
            <a:r>
              <a:rPr lang="hr-HR" dirty="0"/>
              <a:t>li moje društvo </a:t>
            </a:r>
            <a:r>
              <a:rPr lang="hr-HR" dirty="0" smtClean="0"/>
              <a:t>proizvod </a:t>
            </a:r>
            <a:r>
              <a:rPr lang="hr-HR" dirty="0"/>
              <a:t>ili pruža uslugu s nekom </a:t>
            </a:r>
            <a:r>
              <a:rPr lang="hr-HR" dirty="0" smtClean="0"/>
              <a:t>konkurentnom prednošću </a:t>
            </a:r>
            <a:r>
              <a:rPr lang="hr-HR" dirty="0"/>
              <a:t>ili nekom drugom jedinstvenom prodajnom </a:t>
            </a:r>
            <a:r>
              <a:rPr lang="hr-HR" dirty="0" smtClean="0"/>
              <a:t>karakteristikom koji </a:t>
            </a:r>
            <a:r>
              <a:rPr lang="hr-HR" dirty="0"/>
              <a:t>će osigurati rast?</a:t>
            </a:r>
          </a:p>
          <a:p>
            <a:r>
              <a:rPr lang="hr-HR" dirty="0" smtClean="0"/>
              <a:t>Imamo li ja </a:t>
            </a:r>
            <a:r>
              <a:rPr lang="hr-HR" dirty="0"/>
              <a:t>ili moj upravljački tim </a:t>
            </a:r>
            <a:r>
              <a:rPr lang="hr-HR" dirty="0" smtClean="0"/>
              <a:t>relevantno </a:t>
            </a:r>
            <a:r>
              <a:rPr lang="hr-HR" dirty="0"/>
              <a:t>iskustvo u </a:t>
            </a:r>
            <a:r>
              <a:rPr lang="hr-HR" dirty="0" smtClean="0"/>
              <a:t>predmetnom sektoru </a:t>
            </a:r>
            <a:r>
              <a:rPr lang="hr-HR" dirty="0"/>
              <a:t>industrije kako bismo realizirali zacrtane poslovne ciljeve?</a:t>
            </a:r>
          </a:p>
          <a:p>
            <a:r>
              <a:rPr lang="hr-HR" dirty="0" smtClean="0"/>
              <a:t>Imamo li </a:t>
            </a:r>
            <a:r>
              <a:rPr lang="hr-HR" dirty="0"/>
              <a:t>jasnog vođu tima i tim s komplementarnim poljima </a:t>
            </a:r>
            <a:r>
              <a:rPr lang="hr-HR" dirty="0" smtClean="0"/>
              <a:t>ekspertize, kao </a:t>
            </a:r>
            <a:r>
              <a:rPr lang="hr-HR" dirty="0"/>
              <a:t>što su management, marketing, financije itd</a:t>
            </a:r>
            <a:r>
              <a:rPr lang="hr-HR" dirty="0" smtClean="0"/>
              <a:t>.?</a:t>
            </a:r>
          </a:p>
          <a:p>
            <a:r>
              <a:rPr lang="hr-HR" dirty="0" smtClean="0"/>
              <a:t>Jesam </a:t>
            </a:r>
            <a:r>
              <a:rPr lang="hr-HR" dirty="0"/>
              <a:t>li sam spreman dio vlasništva u društvu prepustiti fondu?</a:t>
            </a:r>
          </a:p>
          <a:p>
            <a:r>
              <a:rPr lang="hr-HR" dirty="0" smtClean="0"/>
              <a:t>Jesam li sam </a:t>
            </a:r>
            <a:r>
              <a:rPr lang="hr-HR" dirty="0"/>
              <a:t>spreman određene strateške odluke donositi zajedno </a:t>
            </a:r>
            <a:r>
              <a:rPr lang="hr-HR" dirty="0" smtClean="0"/>
              <a:t>s nekim </a:t>
            </a:r>
            <a:r>
              <a:rPr lang="hr-HR" dirty="0"/>
              <a:t>izvan “mojeg kruga” kao što je fond?</a:t>
            </a:r>
          </a:p>
          <a:p>
            <a:r>
              <a:rPr lang="hr-HR" dirty="0" smtClean="0"/>
              <a:t>Postoji li realna </a:t>
            </a:r>
            <a:r>
              <a:rPr lang="hr-HR" dirty="0"/>
              <a:t>strategija izlaza iz društva za sve vlasnike pa </a:t>
            </a:r>
            <a:r>
              <a:rPr lang="hr-HR" dirty="0" smtClean="0"/>
              <a:t>tako i </a:t>
            </a:r>
            <a:r>
              <a:rPr lang="hr-HR" dirty="0"/>
              <a:t>fond?</a:t>
            </a:r>
          </a:p>
        </p:txBody>
      </p:sp>
    </p:spTree>
    <p:extLst>
      <p:ext uri="{BB962C8B-B14F-4D97-AF65-F5344CB8AC3E}">
        <p14:creationId xmlns:p14="http://schemas.microsoft.com/office/powerpoint/2010/main" val="312333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Poslovni anđeli - CRANE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CRANE </a:t>
            </a:r>
            <a:r>
              <a:rPr lang="hr-HR" dirty="0"/>
              <a:t>je hrvatska mreža poslovnih anđela, odnosno privatnih investitora zainteresiranih za ulaganja u proizvodne i inovativne tvrtke u vrlo ranom stadiju </a:t>
            </a:r>
            <a:r>
              <a:rPr lang="hr-HR" dirty="0" smtClean="0"/>
              <a:t>razvoja</a:t>
            </a:r>
          </a:p>
          <a:p>
            <a:r>
              <a:rPr lang="hr-HR" b="1" dirty="0" smtClean="0"/>
              <a:t>Poslovni </a:t>
            </a:r>
            <a:r>
              <a:rPr lang="hr-HR" b="1" dirty="0"/>
              <a:t>anđeli</a:t>
            </a:r>
            <a:r>
              <a:rPr lang="hr-HR" dirty="0"/>
              <a:t> (</a:t>
            </a:r>
            <a:r>
              <a:rPr lang="hr-HR" dirty="0" err="1"/>
              <a:t>eng</a:t>
            </a:r>
            <a:r>
              <a:rPr lang="hr-HR" dirty="0"/>
              <a:t>. </a:t>
            </a:r>
            <a:r>
              <a:rPr lang="hr-HR" dirty="0" err="1"/>
              <a:t>business</a:t>
            </a:r>
            <a:r>
              <a:rPr lang="hr-HR" dirty="0"/>
              <a:t> </a:t>
            </a:r>
            <a:r>
              <a:rPr lang="hr-HR" dirty="0" err="1"/>
              <a:t>angels</a:t>
            </a:r>
            <a:r>
              <a:rPr lang="hr-HR" dirty="0"/>
              <a:t>) </a:t>
            </a:r>
            <a:r>
              <a:rPr lang="hr-HR" dirty="0" smtClean="0"/>
              <a:t>- </a:t>
            </a:r>
            <a:r>
              <a:rPr lang="hr-HR" dirty="0"/>
              <a:t>uspješni poduzetnici te uspješni lideri tvrtki/korporacija koji financiraju start-</a:t>
            </a:r>
            <a:r>
              <a:rPr lang="hr-HR" dirty="0" err="1"/>
              <a:t>up</a:t>
            </a:r>
            <a:r>
              <a:rPr lang="hr-HR" dirty="0"/>
              <a:t> projekte visokog rizika na način da ulaze u vlasnički udio i pružaju pomoć u daljnjem razvoju i komercijalizaciji </a:t>
            </a:r>
            <a:r>
              <a:rPr lang="hr-HR" dirty="0" smtClean="0"/>
              <a:t>projekata</a:t>
            </a:r>
          </a:p>
          <a:p>
            <a:r>
              <a:rPr lang="hr-HR" dirty="0" smtClean="0"/>
              <a:t>neformalni </a:t>
            </a:r>
            <a:r>
              <a:rPr lang="hr-HR" dirty="0"/>
              <a:t>individualni investitori koji svojim poslovnim iskustvom savjetuju mlade tvrtke i poduzetnike i pomažu njihovom budućem </a:t>
            </a:r>
            <a:r>
              <a:rPr lang="hr-HR" dirty="0" smtClean="0"/>
              <a:t>rastu</a:t>
            </a:r>
          </a:p>
        </p:txBody>
      </p:sp>
    </p:spTree>
    <p:extLst>
      <p:ext uri="{BB962C8B-B14F-4D97-AF65-F5344CB8AC3E}">
        <p14:creationId xmlns:p14="http://schemas.microsoft.com/office/powerpoint/2010/main" val="41357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548680"/>
            <a:ext cx="8229600" cy="720080"/>
          </a:xfrm>
        </p:spPr>
        <p:txBody>
          <a:bodyPr>
            <a:normAutofit/>
          </a:bodyPr>
          <a:lstStyle/>
          <a:p>
            <a:pPr algn="l"/>
            <a:r>
              <a:rPr lang="hr-H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Centar za poduzetništvo</a:t>
            </a:r>
            <a:endParaRPr lang="en-GB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kstniOkvir 4"/>
          <p:cNvSpPr txBox="1"/>
          <p:nvPr/>
        </p:nvSpPr>
        <p:spPr>
          <a:xfrm>
            <a:off x="755576" y="2132856"/>
            <a:ext cx="8220220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r-HR" sz="3200" dirty="0">
                <a:solidFill>
                  <a:prstClr val="black"/>
                </a:solidFill>
                <a:cs typeface="Arial" pitchFamily="34" charset="0"/>
              </a:rPr>
              <a:t>Poduzetnička potporna institucija</a:t>
            </a:r>
          </a:p>
          <a:p>
            <a:pPr marL="457200" lvl="0" indent="-457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r-HR" sz="3200" dirty="0">
                <a:solidFill>
                  <a:prstClr val="black"/>
                </a:solidFill>
                <a:cs typeface="Arial" pitchFamily="34" charset="0"/>
              </a:rPr>
              <a:t>Udruga građana osnovana 1997. godine</a:t>
            </a:r>
          </a:p>
          <a:p>
            <a:pPr marL="457200" lvl="0" indent="-457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r-HR" sz="3200" dirty="0">
                <a:solidFill>
                  <a:prstClr val="black"/>
                </a:solidFill>
                <a:cs typeface="Arial" pitchFamily="34" charset="0"/>
              </a:rPr>
              <a:t>Osnovne usluge – informiranje i savjetovanje (0800 345 345; </a:t>
            </a:r>
            <a:r>
              <a:rPr lang="hr-HR" sz="3200" dirty="0">
                <a:solidFill>
                  <a:prstClr val="black"/>
                </a:solidFill>
                <a:cs typeface="Arial" pitchFamily="34" charset="0"/>
                <a:hlinkClick r:id="rId2"/>
              </a:rPr>
              <a:t>info@czposijek.hr</a:t>
            </a:r>
            <a:r>
              <a:rPr lang="hr-HR" sz="3200" dirty="0">
                <a:solidFill>
                  <a:prstClr val="black"/>
                </a:solidFill>
                <a:cs typeface="Arial" pitchFamily="34" charset="0"/>
              </a:rPr>
              <a:t>); edukacije; izrade poslovnih planova i investicijskih studija; pisanje i provedba EU projekata</a:t>
            </a:r>
          </a:p>
          <a:p>
            <a:pPr marL="457200" lvl="0" indent="-457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r-HR" sz="3200" dirty="0">
                <a:solidFill>
                  <a:prstClr val="black"/>
                </a:solidFill>
                <a:cs typeface="Arial" pitchFamily="34" charset="0"/>
              </a:rPr>
              <a:t>Financiranje – po </a:t>
            </a:r>
            <a:r>
              <a:rPr lang="hr-HR" sz="3200" dirty="0" smtClean="0">
                <a:solidFill>
                  <a:prstClr val="black"/>
                </a:solidFill>
                <a:cs typeface="Arial" pitchFamily="34" charset="0"/>
              </a:rPr>
              <a:t>projektima</a:t>
            </a:r>
          </a:p>
        </p:txBody>
      </p:sp>
    </p:spTree>
    <p:extLst>
      <p:ext uri="{BB962C8B-B14F-4D97-AF65-F5344CB8AC3E}">
        <p14:creationId xmlns:p14="http://schemas.microsoft.com/office/powerpoint/2010/main" val="33072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Poslovni anđeli - CRANE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r-HR" dirty="0" smtClean="0">
                <a:solidFill>
                  <a:prstClr val="black"/>
                </a:solidFill>
              </a:rPr>
              <a:t>“</a:t>
            </a:r>
            <a:r>
              <a:rPr lang="hr-HR" dirty="0">
                <a:solidFill>
                  <a:prstClr val="black"/>
                </a:solidFill>
              </a:rPr>
              <a:t>pametno financiranje” — pružanje ekspertize, vještina i poslovnih </a:t>
            </a:r>
            <a:r>
              <a:rPr lang="hr-HR" dirty="0" smtClean="0">
                <a:solidFill>
                  <a:prstClr val="black"/>
                </a:solidFill>
              </a:rPr>
              <a:t>kontakata</a:t>
            </a:r>
          </a:p>
          <a:p>
            <a:pPr lvl="0"/>
            <a:r>
              <a:rPr lang="hr-HR" dirty="0" smtClean="0">
                <a:solidFill>
                  <a:prstClr val="black"/>
                </a:solidFill>
              </a:rPr>
              <a:t>razlozi </a:t>
            </a:r>
            <a:r>
              <a:rPr lang="hr-HR" dirty="0">
                <a:solidFill>
                  <a:prstClr val="black"/>
                </a:solidFill>
              </a:rPr>
              <a:t>zašto poslovni </a:t>
            </a:r>
            <a:r>
              <a:rPr lang="hr-HR" dirty="0" smtClean="0">
                <a:solidFill>
                  <a:prstClr val="black"/>
                </a:solidFill>
              </a:rPr>
              <a:t>anđeli investiraju  - profit</a:t>
            </a:r>
            <a:r>
              <a:rPr lang="hr-HR" dirty="0">
                <a:solidFill>
                  <a:prstClr val="black"/>
                </a:solidFill>
              </a:rPr>
              <a:t>, poticanje poduzetništva, poslovna aktivnost, ali i zabava u stvaranju nove </a:t>
            </a:r>
            <a:r>
              <a:rPr lang="hr-HR" dirty="0" smtClean="0">
                <a:solidFill>
                  <a:prstClr val="black"/>
                </a:solidFill>
              </a:rPr>
              <a:t>vrijednosti</a:t>
            </a:r>
          </a:p>
          <a:p>
            <a:pPr lvl="0"/>
            <a:r>
              <a:rPr lang="hr-HR" dirty="0" smtClean="0">
                <a:solidFill>
                  <a:prstClr val="black"/>
                </a:solidFill>
              </a:rPr>
              <a:t>Iznos investicije – 25.000,00 – 250.000,00 EUR</a:t>
            </a:r>
          </a:p>
          <a:p>
            <a:pPr lvl="0"/>
            <a:r>
              <a:rPr lang="hr-HR" dirty="0" smtClean="0">
                <a:solidFill>
                  <a:prstClr val="black"/>
                </a:solidFill>
              </a:rPr>
              <a:t>Prezentacija ideja – svaka 2 mjeseca (5 ideja)</a:t>
            </a:r>
          </a:p>
          <a:p>
            <a:pPr lvl="0"/>
            <a:r>
              <a:rPr lang="hr-HR" dirty="0" smtClean="0">
                <a:solidFill>
                  <a:prstClr val="black"/>
                </a:solidFill>
              </a:rPr>
              <a:t>10 min. prezentacija – 20 min. Q&amp;A</a:t>
            </a:r>
          </a:p>
          <a:p>
            <a:pPr lvl="0"/>
            <a:r>
              <a:rPr lang="hr-HR" dirty="0" smtClean="0">
                <a:solidFill>
                  <a:prstClr val="black"/>
                </a:solidFill>
              </a:rPr>
              <a:t>Do sada: </a:t>
            </a:r>
          </a:p>
          <a:p>
            <a:pPr lvl="1"/>
            <a:r>
              <a:rPr lang="hr-HR" sz="2400" dirty="0" smtClean="0">
                <a:solidFill>
                  <a:prstClr val="black"/>
                </a:solidFill>
                <a:latin typeface="+mj-lt"/>
              </a:rPr>
              <a:t>390 registriranih projekata</a:t>
            </a:r>
          </a:p>
          <a:p>
            <a:pPr lvl="1"/>
            <a:r>
              <a:rPr lang="hr-HR" sz="2400" dirty="0" smtClean="0">
                <a:solidFill>
                  <a:prstClr val="black"/>
                </a:solidFill>
                <a:latin typeface="+mj-lt"/>
              </a:rPr>
              <a:t>47 prezentiranih</a:t>
            </a:r>
          </a:p>
          <a:p>
            <a:pPr lvl="1"/>
            <a:r>
              <a:rPr lang="hr-HR" sz="2400" dirty="0" smtClean="0">
                <a:solidFill>
                  <a:prstClr val="black"/>
                </a:solidFill>
                <a:latin typeface="+mj-lt"/>
              </a:rPr>
              <a:t>11 investicija</a:t>
            </a:r>
          </a:p>
          <a:p>
            <a:pPr lvl="0"/>
            <a:endParaRPr lang="hr-HR" sz="2000" dirty="0">
              <a:solidFill>
                <a:prstClr val="black"/>
              </a:solidFill>
              <a:latin typeface="+mj-lt"/>
            </a:endParaRPr>
          </a:p>
          <a:p>
            <a:endParaRPr lang="hr-H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122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Poslovni anđeli - </a:t>
            </a:r>
            <a:r>
              <a:rPr lang="hr-HR" dirty="0" smtClean="0"/>
              <a:t>investicije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>
          <a:xfrm>
            <a:off x="431616" y="1124744"/>
            <a:ext cx="8229600" cy="5030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dirty="0" smtClean="0">
                <a:solidFill>
                  <a:srgbClr val="C00000"/>
                </a:solidFill>
              </a:rPr>
              <a:t>XEE </a:t>
            </a:r>
            <a:r>
              <a:rPr lang="hr-HR" dirty="0" err="1" smtClean="0">
                <a:solidFill>
                  <a:srgbClr val="C00000"/>
                </a:solidFill>
              </a:rPr>
              <a:t>Tech</a:t>
            </a:r>
            <a:r>
              <a:rPr lang="hr-HR" dirty="0" smtClean="0">
                <a:solidFill>
                  <a:srgbClr val="C00000"/>
                </a:solidFill>
              </a:rPr>
              <a:t> </a:t>
            </a:r>
            <a:r>
              <a:rPr lang="hr-HR" dirty="0" smtClean="0"/>
              <a:t>– razvoj web i mob. Aplikacija</a:t>
            </a:r>
          </a:p>
          <a:p>
            <a:pPr marL="0" indent="0">
              <a:buNone/>
            </a:pPr>
            <a:r>
              <a:rPr lang="hr-HR" dirty="0" smtClean="0">
                <a:solidFill>
                  <a:srgbClr val="C00000"/>
                </a:solidFill>
              </a:rPr>
              <a:t>MYRIO</a:t>
            </a:r>
            <a:r>
              <a:rPr lang="hr-HR" dirty="0" smtClean="0"/>
              <a:t> – multimedijalno rješenje za unapređenje procesa 	              kupovine</a:t>
            </a:r>
          </a:p>
          <a:p>
            <a:pPr marL="0" indent="0">
              <a:buNone/>
            </a:pPr>
            <a:r>
              <a:rPr lang="hr-HR" dirty="0" err="1" smtClean="0">
                <a:solidFill>
                  <a:srgbClr val="C00000"/>
                </a:solidFill>
              </a:rPr>
              <a:t>Naklikaj</a:t>
            </a:r>
            <a:r>
              <a:rPr lang="hr-HR" dirty="0" smtClean="0"/>
              <a:t> - </a:t>
            </a:r>
            <a:r>
              <a:rPr lang="hr-HR" dirty="0" smtClean="0">
                <a:latin typeface="+mj-lt"/>
              </a:rPr>
              <a:t>s</a:t>
            </a:r>
            <a:r>
              <a:rPr lang="hr-HR" dirty="0" smtClean="0">
                <a:solidFill>
                  <a:srgbClr val="404040"/>
                </a:solidFill>
                <a:latin typeface="+mj-lt"/>
              </a:rPr>
              <a:t>ervis </a:t>
            </a:r>
            <a:r>
              <a:rPr lang="hr-HR" dirty="0">
                <a:solidFill>
                  <a:srgbClr val="404040"/>
                </a:solidFill>
                <a:latin typeface="+mj-lt"/>
              </a:rPr>
              <a:t>za potpuno jednostavnu, bezbolnu i uvjerljivo najjeftiniju izradu prezentacijskih web </a:t>
            </a:r>
            <a:r>
              <a:rPr lang="hr-HR" dirty="0" smtClean="0">
                <a:solidFill>
                  <a:srgbClr val="404040"/>
                </a:solidFill>
                <a:latin typeface="+mj-lt"/>
              </a:rPr>
              <a:t>stranica</a:t>
            </a:r>
          </a:p>
          <a:p>
            <a:pPr marL="0" indent="0">
              <a:buNone/>
            </a:pPr>
            <a:r>
              <a:rPr lang="hr-HR" dirty="0" err="1">
                <a:solidFill>
                  <a:srgbClr val="C00000"/>
                </a:solidFill>
                <a:latin typeface="+mj-lt"/>
              </a:rPr>
              <a:t>Once</a:t>
            </a:r>
            <a:r>
              <a:rPr lang="hr-HR" dirty="0">
                <a:solidFill>
                  <a:srgbClr val="C00000"/>
                </a:solidFill>
                <a:latin typeface="+mj-lt"/>
              </a:rPr>
              <a:t> </a:t>
            </a:r>
            <a:r>
              <a:rPr lang="hr-HR" dirty="0" err="1" smtClean="0">
                <a:solidFill>
                  <a:srgbClr val="C00000"/>
                </a:solidFill>
                <a:latin typeface="+mj-lt"/>
              </a:rPr>
              <a:t>football</a:t>
            </a:r>
            <a:r>
              <a:rPr lang="hr-HR" dirty="0">
                <a:solidFill>
                  <a:srgbClr val="C00000"/>
                </a:solidFill>
                <a:latin typeface="+mj-lt"/>
              </a:rPr>
              <a:t> </a:t>
            </a:r>
            <a:r>
              <a:rPr lang="hr-HR" dirty="0">
                <a:latin typeface="+mj-lt"/>
              </a:rPr>
              <a:t>-  </a:t>
            </a:r>
            <a:r>
              <a:rPr lang="hr-HR" dirty="0" err="1" smtClean="0">
                <a:latin typeface="+mj-lt"/>
              </a:rPr>
              <a:t>softwer</a:t>
            </a:r>
            <a:r>
              <a:rPr lang="hr-HR" dirty="0" smtClean="0">
                <a:latin typeface="+mj-lt"/>
              </a:rPr>
              <a:t> </a:t>
            </a:r>
            <a:r>
              <a:rPr lang="hr-HR" dirty="0">
                <a:latin typeface="+mj-lt"/>
              </a:rPr>
              <a:t>za analizu nogometnih utakmica </a:t>
            </a:r>
            <a:endParaRPr lang="hr-HR" dirty="0" smtClean="0">
              <a:latin typeface="+mj-lt"/>
            </a:endParaRPr>
          </a:p>
          <a:p>
            <a:pPr marL="0" indent="0">
              <a:buNone/>
            </a:pPr>
            <a:r>
              <a:rPr lang="hr-HR" dirty="0" err="1" smtClean="0">
                <a:latin typeface="+mj-lt"/>
              </a:rPr>
              <a:t>Entrio</a:t>
            </a:r>
            <a:r>
              <a:rPr lang="hr-HR" dirty="0" smtClean="0">
                <a:latin typeface="+mj-lt"/>
              </a:rPr>
              <a:t> - </a:t>
            </a:r>
            <a:r>
              <a:rPr lang="pl-PL" dirty="0">
                <a:latin typeface="+mj-lt"/>
              </a:rPr>
              <a:t>platforma za online prodaju </a:t>
            </a:r>
            <a:r>
              <a:rPr lang="pl-PL" dirty="0" smtClean="0">
                <a:latin typeface="+mj-lt"/>
              </a:rPr>
              <a:t>ulaznica</a:t>
            </a:r>
          </a:p>
          <a:p>
            <a:pPr marL="0" indent="0">
              <a:buNone/>
            </a:pPr>
            <a:r>
              <a:rPr lang="hr-HR" dirty="0" err="1" smtClean="0">
                <a:solidFill>
                  <a:srgbClr val="C00000"/>
                </a:solidFill>
                <a:latin typeface="+mj-lt"/>
              </a:rPr>
              <a:t>ViaNovus</a:t>
            </a:r>
            <a:r>
              <a:rPr lang="hr-HR" dirty="0">
                <a:latin typeface="+mj-lt"/>
              </a:rPr>
              <a:t> - </a:t>
            </a:r>
            <a:r>
              <a:rPr lang="hr-HR" dirty="0" smtClean="0">
                <a:latin typeface="+mj-lt"/>
              </a:rPr>
              <a:t>razvoj </a:t>
            </a:r>
            <a:r>
              <a:rPr lang="hr-HR" dirty="0">
                <a:latin typeface="+mj-lt"/>
              </a:rPr>
              <a:t>i </a:t>
            </a:r>
            <a:r>
              <a:rPr lang="hr-HR" dirty="0" smtClean="0">
                <a:latin typeface="+mj-lt"/>
              </a:rPr>
              <a:t>produkcija </a:t>
            </a:r>
            <a:r>
              <a:rPr lang="hr-HR" dirty="0">
                <a:latin typeface="+mj-lt"/>
              </a:rPr>
              <a:t>vjerskih i turističkih umjetničkih suvenira u višoj, </a:t>
            </a:r>
            <a:r>
              <a:rPr lang="hr-HR" dirty="0" err="1">
                <a:latin typeface="+mj-lt"/>
              </a:rPr>
              <a:t>premium</a:t>
            </a:r>
            <a:r>
              <a:rPr lang="hr-HR" dirty="0">
                <a:latin typeface="+mj-lt"/>
              </a:rPr>
              <a:t> klasi </a:t>
            </a:r>
            <a:r>
              <a:rPr lang="hr-HR" dirty="0" smtClean="0">
                <a:latin typeface="+mj-lt"/>
              </a:rPr>
              <a:t>ponude</a:t>
            </a:r>
          </a:p>
          <a:p>
            <a:pPr marL="0" indent="0">
              <a:buNone/>
            </a:pPr>
            <a:r>
              <a:rPr lang="hr-HR" dirty="0" err="1">
                <a:solidFill>
                  <a:srgbClr val="C00000"/>
                </a:solidFill>
                <a:latin typeface="+mj-lt"/>
              </a:rPr>
              <a:t>Aronia</a:t>
            </a:r>
            <a:r>
              <a:rPr lang="hr-HR" dirty="0">
                <a:solidFill>
                  <a:srgbClr val="C00000"/>
                </a:solidFill>
                <a:latin typeface="+mj-lt"/>
              </a:rPr>
              <a:t> distribucija d.o.o</a:t>
            </a:r>
            <a:r>
              <a:rPr lang="hr-HR" dirty="0" smtClean="0">
                <a:solidFill>
                  <a:srgbClr val="C00000"/>
                </a:solidFill>
                <a:latin typeface="+mj-lt"/>
              </a:rPr>
              <a:t>. </a:t>
            </a:r>
            <a:r>
              <a:rPr lang="hr-HR" dirty="0">
                <a:latin typeface="+mj-lt"/>
              </a:rPr>
              <a:t>- </a:t>
            </a:r>
            <a:r>
              <a:rPr lang="hr-HR" dirty="0" smtClean="0">
                <a:latin typeface="+mj-lt"/>
              </a:rPr>
              <a:t>uzgoj, prerada </a:t>
            </a:r>
            <a:r>
              <a:rPr lang="hr-HR" dirty="0">
                <a:latin typeface="+mj-lt"/>
              </a:rPr>
              <a:t>i </a:t>
            </a:r>
            <a:r>
              <a:rPr lang="hr-HR" dirty="0" smtClean="0">
                <a:latin typeface="+mj-lt"/>
              </a:rPr>
              <a:t>distribucija </a:t>
            </a:r>
            <a:r>
              <a:rPr lang="hr-HR" dirty="0">
                <a:latin typeface="+mj-lt"/>
              </a:rPr>
              <a:t>bobičastog voća </a:t>
            </a:r>
            <a:r>
              <a:rPr lang="hr-HR" dirty="0" err="1">
                <a:latin typeface="+mj-lt"/>
              </a:rPr>
              <a:t>aronije</a:t>
            </a:r>
            <a:r>
              <a:rPr lang="hr-HR" dirty="0">
                <a:latin typeface="+mj-lt"/>
              </a:rPr>
              <a:t> na najvećoj ekološkoj </a:t>
            </a:r>
            <a:r>
              <a:rPr lang="hr-HR" dirty="0" smtClean="0">
                <a:latin typeface="+mj-lt"/>
              </a:rPr>
              <a:t>plantaži u RH</a:t>
            </a:r>
          </a:p>
          <a:p>
            <a:pPr marL="0" indent="0">
              <a:buNone/>
            </a:pPr>
            <a:r>
              <a:rPr lang="hr-HR" dirty="0" err="1" smtClean="0">
                <a:solidFill>
                  <a:srgbClr val="C00000"/>
                </a:solidFill>
                <a:latin typeface="+mj-lt"/>
              </a:rPr>
              <a:t>EkoVal</a:t>
            </a:r>
            <a:r>
              <a:rPr lang="hr-HR" dirty="0">
                <a:latin typeface="+mj-lt"/>
              </a:rPr>
              <a:t> - Tehnologija pranja vozila bez vode tzv. “suho pranje vozila”</a:t>
            </a:r>
          </a:p>
        </p:txBody>
      </p:sp>
    </p:spTree>
    <p:extLst>
      <p:ext uri="{BB962C8B-B14F-4D97-AF65-F5344CB8AC3E}">
        <p14:creationId xmlns:p14="http://schemas.microsoft.com/office/powerpoint/2010/main" val="177155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HZZ potpora samozapošljavanje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Prijavljeni na HZZ (nekoliko dana)</a:t>
            </a:r>
          </a:p>
          <a:p>
            <a:r>
              <a:rPr lang="hr-HR" dirty="0" smtClean="0"/>
              <a:t>Potpora – 25.000,00 kn</a:t>
            </a:r>
          </a:p>
          <a:p>
            <a:r>
              <a:rPr lang="hr-HR" dirty="0" smtClean="0"/>
              <a:t>Max. 4 osobe se mogu udružiti</a:t>
            </a:r>
          </a:p>
          <a:p>
            <a:r>
              <a:rPr lang="hr-HR" dirty="0" smtClean="0"/>
              <a:t>Izrada poslovnog plana</a:t>
            </a:r>
          </a:p>
          <a:p>
            <a:r>
              <a:rPr lang="hr-HR" dirty="0" smtClean="0"/>
              <a:t>Potpora se mora potrošiti u roku od 90 dana</a:t>
            </a:r>
          </a:p>
          <a:p>
            <a:r>
              <a:rPr lang="hr-HR" dirty="0" smtClean="0"/>
              <a:t>Prihvatljivi troškovi – trošak doprinosa, poslovnog prostora, kupovina opreme, trošak </a:t>
            </a:r>
            <a:r>
              <a:rPr lang="hr-HR" dirty="0" err="1" smtClean="0"/>
              <a:t>knjig</a:t>
            </a:r>
            <a:r>
              <a:rPr lang="hr-HR" dirty="0" smtClean="0"/>
              <a:t>. </a:t>
            </a:r>
            <a:r>
              <a:rPr lang="hr-HR" dirty="0"/>
              <a:t>s</a:t>
            </a:r>
            <a:r>
              <a:rPr lang="hr-HR" dirty="0" smtClean="0"/>
              <a:t>ervisa, trošak osnivanja poslovnog subjekta, režijski troškovi</a:t>
            </a:r>
          </a:p>
          <a:p>
            <a:r>
              <a:rPr lang="hr-HR" dirty="0" smtClean="0"/>
              <a:t>Poslovni subjekt mora postojati najmanje 1 godinu</a:t>
            </a:r>
          </a:p>
          <a:p>
            <a:r>
              <a:rPr lang="hr-HR" dirty="0" smtClean="0"/>
              <a:t>Osiguranje – zadužnica na 50.000,00</a:t>
            </a:r>
          </a:p>
          <a:p>
            <a:r>
              <a:rPr lang="hr-HR" dirty="0" smtClean="0"/>
              <a:t>Nikako ne otvarati poslovni subjekt prije odobrenja HZZ-a!</a:t>
            </a:r>
          </a:p>
          <a:p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911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HZZ – potpora zapošljavanje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Dugotrajno nezaposlene osobe (do 29 g. 6 mjeseci; stariji od 29 godina 12 mjeseci)</a:t>
            </a:r>
          </a:p>
          <a:p>
            <a:pPr lvl="2"/>
            <a:r>
              <a:rPr lang="hr-HR" sz="2000" dirty="0" smtClean="0">
                <a:latin typeface="+mn-lt"/>
              </a:rPr>
              <a:t>SSS – 28.000,00 kn</a:t>
            </a:r>
          </a:p>
          <a:p>
            <a:pPr lvl="2"/>
            <a:r>
              <a:rPr lang="hr-HR" sz="2000" dirty="0" smtClean="0">
                <a:latin typeface="+mn-lt"/>
              </a:rPr>
              <a:t>VSS – 35.000,00 kn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>
              <a:latin typeface="+mn-lt"/>
            </a:endParaRPr>
          </a:p>
          <a:p>
            <a:pPr marL="457200" lvl="1" indent="0">
              <a:buNone/>
            </a:pPr>
            <a:r>
              <a:rPr lang="hr-HR" sz="2400" dirty="0" smtClean="0">
                <a:latin typeface="+mn-lt"/>
              </a:rPr>
              <a:t>Osobe bez radnog iskustva </a:t>
            </a:r>
          </a:p>
          <a:p>
            <a:pPr lvl="2"/>
            <a:r>
              <a:rPr lang="hr-HR" sz="2000" dirty="0" smtClean="0">
                <a:latin typeface="+mn-lt"/>
              </a:rPr>
              <a:t>SSS – 22.800,00 kn</a:t>
            </a:r>
          </a:p>
          <a:p>
            <a:pPr lvl="2"/>
            <a:r>
              <a:rPr lang="hr-HR" sz="2000" dirty="0" smtClean="0">
                <a:latin typeface="+mn-lt"/>
              </a:rPr>
              <a:t>VSS – 28.800,00 kn</a:t>
            </a:r>
          </a:p>
          <a:p>
            <a:pPr lvl="2"/>
            <a:endParaRPr lang="hr-HR" sz="2000" dirty="0">
              <a:latin typeface="+mn-lt"/>
            </a:endParaRPr>
          </a:p>
          <a:p>
            <a:pPr lvl="2"/>
            <a:r>
              <a:rPr lang="hr-HR" sz="2000" dirty="0" smtClean="0">
                <a:latin typeface="+mn-lt"/>
              </a:rPr>
              <a:t>Obveza radnog odnosa – 12 mjeseci</a:t>
            </a:r>
            <a:r>
              <a:rPr lang="hr-HR" sz="2000" dirty="0">
                <a:latin typeface="+mn-lt"/>
              </a:rPr>
              <a:t>	</a:t>
            </a:r>
            <a:r>
              <a:rPr lang="hr-HR" sz="2000" dirty="0" smtClean="0">
                <a:latin typeface="+mn-lt"/>
              </a:rPr>
              <a:t>	</a:t>
            </a:r>
            <a:endParaRPr lang="hr-H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2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 smtClean="0"/>
              <a:t>Izvori financiranja</a:t>
            </a:r>
            <a:endParaRPr lang="hr-HR" sz="5400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>
          <a:xfrm>
            <a:off x="431616" y="2060848"/>
            <a:ext cx="8229600" cy="4093915"/>
          </a:xfrm>
        </p:spPr>
        <p:txBody>
          <a:bodyPr/>
          <a:lstStyle/>
          <a:p>
            <a:r>
              <a:rPr lang="hr-HR" sz="3200" dirty="0" smtClean="0"/>
              <a:t>Vlastita novčana sredstva (</a:t>
            </a:r>
            <a:r>
              <a:rPr lang="hr-HR" sz="3200" dirty="0" err="1" smtClean="0"/>
              <a:t>bootstraping</a:t>
            </a:r>
            <a:r>
              <a:rPr lang="hr-HR" sz="3200" dirty="0" smtClean="0"/>
              <a:t>)</a:t>
            </a:r>
          </a:p>
          <a:p>
            <a:r>
              <a:rPr lang="hr-HR" sz="3200" dirty="0"/>
              <a:t>3 F (</a:t>
            </a:r>
            <a:r>
              <a:rPr lang="hr-HR" sz="3200" dirty="0" err="1"/>
              <a:t>family</a:t>
            </a:r>
            <a:r>
              <a:rPr lang="hr-HR" sz="3200" dirty="0"/>
              <a:t>, </a:t>
            </a:r>
            <a:r>
              <a:rPr lang="hr-HR" sz="3200" dirty="0" err="1"/>
              <a:t>friends</a:t>
            </a:r>
            <a:r>
              <a:rPr lang="hr-HR" sz="3200" dirty="0"/>
              <a:t> </a:t>
            </a:r>
            <a:r>
              <a:rPr lang="hr-HR" sz="3200" dirty="0" err="1"/>
              <a:t>and</a:t>
            </a:r>
            <a:r>
              <a:rPr lang="hr-HR" sz="3200" dirty="0"/>
              <a:t> </a:t>
            </a:r>
            <a:r>
              <a:rPr lang="hr-HR" sz="3200" dirty="0" err="1"/>
              <a:t>fools</a:t>
            </a:r>
            <a:r>
              <a:rPr lang="hr-HR" sz="3200" dirty="0"/>
              <a:t>)</a:t>
            </a:r>
          </a:p>
          <a:p>
            <a:r>
              <a:rPr lang="hr-HR" sz="3200" dirty="0" smtClean="0"/>
              <a:t>Krediti </a:t>
            </a:r>
          </a:p>
          <a:p>
            <a:r>
              <a:rPr lang="hr-HR" sz="3200" dirty="0" smtClean="0"/>
              <a:t>Državne potpore i poticaji</a:t>
            </a:r>
          </a:p>
          <a:p>
            <a:r>
              <a:rPr lang="hr-HR" sz="3200" dirty="0" smtClean="0"/>
              <a:t>Poslovni anđeli</a:t>
            </a:r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1848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Vlastita novčana sredstva </a:t>
            </a:r>
            <a:br>
              <a:rPr lang="hr-HR" dirty="0" smtClean="0"/>
            </a:br>
            <a:r>
              <a:rPr lang="hr-HR" dirty="0" smtClean="0"/>
              <a:t>(</a:t>
            </a:r>
            <a:r>
              <a:rPr lang="hr-HR" dirty="0" err="1" smtClean="0"/>
              <a:t>bootstraping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>
          <a:xfrm>
            <a:off x="431616" y="1628800"/>
            <a:ext cx="8229600" cy="5328592"/>
          </a:xfrm>
        </p:spPr>
        <p:txBody>
          <a:bodyPr>
            <a:noAutofit/>
          </a:bodyPr>
          <a:lstStyle/>
          <a:p>
            <a:r>
              <a:rPr lang="hr-HR" dirty="0" smtClean="0"/>
              <a:t>Pokretanje poslovanja s malo kapitala – vlastiti kapital + ulaganje ostvarene dobiti</a:t>
            </a:r>
          </a:p>
          <a:p>
            <a:endParaRPr lang="hr-HR" dirty="0"/>
          </a:p>
          <a:p>
            <a:r>
              <a:rPr lang="hr-HR" dirty="0" err="1" smtClean="0"/>
              <a:t>Bootstrap</a:t>
            </a:r>
            <a:r>
              <a:rPr lang="hr-HR" dirty="0" smtClean="0"/>
              <a:t> tvrtke – faze:</a:t>
            </a:r>
          </a:p>
          <a:p>
            <a:pPr lvl="1">
              <a:buFontTx/>
              <a:buChar char="-"/>
            </a:pPr>
            <a:r>
              <a:rPr lang="hr-HR" sz="2400" dirty="0" err="1" smtClean="0">
                <a:latin typeface="+mn-lt"/>
              </a:rPr>
              <a:t>Seed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dirty="0" err="1" smtClean="0">
                <a:latin typeface="+mn-lt"/>
              </a:rPr>
              <a:t>money</a:t>
            </a:r>
            <a:r>
              <a:rPr lang="hr-HR" sz="2400" dirty="0" smtClean="0">
                <a:latin typeface="+mn-lt"/>
              </a:rPr>
              <a:t> – ušteđevina; plaća </a:t>
            </a:r>
            <a:r>
              <a:rPr lang="hr-HR" sz="2400" dirty="0" smtClean="0">
                <a:latin typeface="+mn-lt"/>
              </a:rPr>
              <a:t>ako </a:t>
            </a:r>
            <a:r>
              <a:rPr lang="hr-HR" sz="2400" dirty="0" smtClean="0">
                <a:latin typeface="+mn-lt"/>
              </a:rPr>
              <a:t>ste u radnom odnosu</a:t>
            </a:r>
          </a:p>
          <a:p>
            <a:pPr lvl="1">
              <a:buFontTx/>
              <a:buChar char="-"/>
            </a:pPr>
            <a:r>
              <a:rPr lang="hr-HR" sz="2400" dirty="0" err="1" smtClean="0">
                <a:latin typeface="+mn-lt"/>
              </a:rPr>
              <a:t>Customer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dirty="0" err="1" smtClean="0">
                <a:latin typeface="+mn-lt"/>
              </a:rPr>
              <a:t>funded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dirty="0" err="1" smtClean="0">
                <a:latin typeface="+mn-lt"/>
              </a:rPr>
              <a:t>money</a:t>
            </a:r>
            <a:r>
              <a:rPr lang="hr-HR" sz="2400" dirty="0" smtClean="0">
                <a:latin typeface="+mn-lt"/>
              </a:rPr>
              <a:t> – zarada se ulaže u tvrtku</a:t>
            </a:r>
          </a:p>
          <a:p>
            <a:pPr lvl="1">
              <a:buFontTx/>
              <a:buChar char="-"/>
            </a:pPr>
            <a:r>
              <a:rPr lang="hr-HR" sz="2400" dirty="0" smtClean="0">
                <a:latin typeface="+mn-lt"/>
              </a:rPr>
              <a:t>Kredit – mali, kratkoročni </a:t>
            </a:r>
            <a:r>
              <a:rPr lang="hr-HR" sz="2400" dirty="0" smtClean="0">
                <a:latin typeface="+mn-lt"/>
              </a:rPr>
              <a:t>krediti; </a:t>
            </a:r>
            <a:r>
              <a:rPr lang="hr-HR" sz="2400" dirty="0" smtClean="0">
                <a:latin typeface="+mn-lt"/>
              </a:rPr>
              <a:t>za financiranje pojedinih aktivnosti (kupovina opreme za nove zaposlenike); sekundarni iznos financiranja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 smtClean="0">
                <a:latin typeface="+mn-lt"/>
              </a:rPr>
              <a:t>Može biti barijera za rast – strah od rizika	    propuštanje prilike za rast (npr. nemogućnost novog zapošljavanja) </a:t>
            </a:r>
          </a:p>
        </p:txBody>
      </p:sp>
      <p:cxnSp>
        <p:nvCxnSpPr>
          <p:cNvPr id="6" name="Ravni poveznik sa strelicom 5"/>
          <p:cNvCxnSpPr/>
          <p:nvPr/>
        </p:nvCxnSpPr>
        <p:spPr>
          <a:xfrm>
            <a:off x="6372200" y="558924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5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 F – </a:t>
            </a:r>
            <a:r>
              <a:rPr lang="hr-HR" dirty="0" err="1" smtClean="0"/>
              <a:t>familiy</a:t>
            </a:r>
            <a:r>
              <a:rPr lang="hr-HR" dirty="0" smtClean="0"/>
              <a:t>, </a:t>
            </a:r>
            <a:r>
              <a:rPr lang="hr-HR" dirty="0" err="1" smtClean="0"/>
              <a:t>friends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fools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31616" y="2060848"/>
            <a:ext cx="8229600" cy="4093915"/>
          </a:xfrm>
        </p:spPr>
        <p:txBody>
          <a:bodyPr>
            <a:normAutofit/>
          </a:bodyPr>
          <a:lstStyle/>
          <a:p>
            <a:r>
              <a:rPr lang="hr-HR" dirty="0" smtClean="0">
                <a:latin typeface="+mn-lt"/>
              </a:rPr>
              <a:t>Osobe koje vas znaju, vole, žele pomoći (Love </a:t>
            </a:r>
            <a:r>
              <a:rPr lang="hr-HR" dirty="0" err="1" smtClean="0">
                <a:latin typeface="+mn-lt"/>
              </a:rPr>
              <a:t>money</a:t>
            </a:r>
            <a:r>
              <a:rPr lang="hr-HR" dirty="0" smtClean="0">
                <a:latin typeface="+mn-lt"/>
              </a:rPr>
              <a:t>)</a:t>
            </a:r>
          </a:p>
          <a:p>
            <a:r>
              <a:rPr lang="hr-HR" dirty="0" smtClean="0">
                <a:latin typeface="+mn-lt"/>
              </a:rPr>
              <a:t>Osobni/emocionalni problemi</a:t>
            </a:r>
          </a:p>
          <a:p>
            <a:r>
              <a:rPr lang="hr-HR" dirty="0" smtClean="0">
                <a:latin typeface="+mn-lt"/>
              </a:rPr>
              <a:t>Neformalno investiranje; tretirati ih kao strance – formalizirati dogovor (ugovor)</a:t>
            </a:r>
          </a:p>
          <a:p>
            <a:r>
              <a:rPr lang="hr-HR" dirty="0" smtClean="0">
                <a:latin typeface="+mn-lt"/>
              </a:rPr>
              <a:t>Kamata/udio u vlasništvu</a:t>
            </a:r>
          </a:p>
          <a:p>
            <a:r>
              <a:rPr lang="hr-HR" dirty="0" err="1" smtClean="0">
                <a:latin typeface="+mn-lt"/>
              </a:rPr>
              <a:t>Fools</a:t>
            </a:r>
            <a:r>
              <a:rPr lang="hr-HR" dirty="0" smtClean="0">
                <a:latin typeface="+mn-lt"/>
              </a:rPr>
              <a:t> – nisu obitelj i prijatelji; nisu prof. investitori; nemaju pojma o start-</a:t>
            </a:r>
            <a:r>
              <a:rPr lang="hr-HR" dirty="0" err="1" smtClean="0">
                <a:latin typeface="+mn-lt"/>
              </a:rPr>
              <a:t>upu</a:t>
            </a:r>
            <a:r>
              <a:rPr lang="hr-HR" dirty="0" smtClean="0">
                <a:latin typeface="+mn-lt"/>
              </a:rPr>
              <a:t>, povjeruju vašoj priči i </a:t>
            </a:r>
            <a:r>
              <a:rPr lang="hr-HR" dirty="0" smtClean="0"/>
              <a:t>odluče se investirati</a:t>
            </a:r>
          </a:p>
          <a:p>
            <a:endParaRPr lang="hr-HR" sz="2800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3586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Krediti - HBOR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HBOR – Hrvatska banka za obnovu i razvitak</a:t>
            </a:r>
          </a:p>
          <a:p>
            <a:r>
              <a:rPr lang="hr-HR" dirty="0"/>
              <a:t>razvojna i izvozna banka </a:t>
            </a:r>
            <a:r>
              <a:rPr lang="hr-HR" dirty="0" smtClean="0"/>
              <a:t>osnovana </a:t>
            </a:r>
            <a:r>
              <a:rPr lang="hr-HR" dirty="0"/>
              <a:t>sa svrhom kreditiranja obnove i razvitka hrvatskoga </a:t>
            </a:r>
            <a:r>
              <a:rPr lang="hr-HR" dirty="0" smtClean="0"/>
              <a:t>gospodarstva</a:t>
            </a:r>
          </a:p>
          <a:p>
            <a:r>
              <a:rPr lang="hr-HR" dirty="0" smtClean="0"/>
              <a:t>Subvencionirane kamatne stope – 2 % - 4 %</a:t>
            </a:r>
          </a:p>
          <a:p>
            <a:r>
              <a:rPr lang="hr-HR" dirty="0" smtClean="0"/>
              <a:t>Programi kreditiranja:</a:t>
            </a:r>
          </a:p>
          <a:p>
            <a:pPr lvl="1"/>
            <a:r>
              <a:rPr lang="hr-HR" sz="2400" dirty="0" smtClean="0">
                <a:latin typeface="+mn-lt"/>
              </a:rPr>
              <a:t>Izvoz</a:t>
            </a:r>
          </a:p>
          <a:p>
            <a:pPr lvl="1"/>
            <a:r>
              <a:rPr lang="hr-HR" sz="2400" dirty="0" smtClean="0">
                <a:latin typeface="+mn-lt"/>
              </a:rPr>
              <a:t>Turizam </a:t>
            </a:r>
          </a:p>
          <a:p>
            <a:pPr lvl="1"/>
            <a:r>
              <a:rPr lang="hr-HR" sz="2400" dirty="0" smtClean="0">
                <a:latin typeface="+mn-lt"/>
              </a:rPr>
              <a:t>Poljoprivreda</a:t>
            </a:r>
          </a:p>
          <a:p>
            <a:pPr lvl="1"/>
            <a:r>
              <a:rPr lang="hr-HR" sz="2400" dirty="0" smtClean="0">
                <a:latin typeface="+mn-lt"/>
              </a:rPr>
              <a:t>Veliki gospodarski projekti</a:t>
            </a:r>
          </a:p>
          <a:p>
            <a:pPr lvl="1"/>
            <a:r>
              <a:rPr lang="hr-HR" sz="2400" dirty="0" smtClean="0">
                <a:latin typeface="+mn-lt"/>
              </a:rPr>
              <a:t>Zaštita okoliša i održivi razvitak</a:t>
            </a:r>
            <a:endParaRPr lang="hr-H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63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Krediti HBOR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Žene poduzetnice</a:t>
            </a:r>
          </a:p>
          <a:p>
            <a:r>
              <a:rPr lang="hr-HR" dirty="0" smtClean="0"/>
              <a:t>Poduzetništvo mladih</a:t>
            </a:r>
          </a:p>
          <a:p>
            <a:r>
              <a:rPr lang="hr-HR" dirty="0" smtClean="0"/>
              <a:t>Poduzetnici početnici</a:t>
            </a:r>
          </a:p>
          <a:p>
            <a:r>
              <a:rPr lang="hr-HR" dirty="0" smtClean="0"/>
              <a:t>Obrtna sredstva</a:t>
            </a:r>
          </a:p>
          <a:p>
            <a:endParaRPr lang="hr-HR" dirty="0"/>
          </a:p>
          <a:p>
            <a:r>
              <a:rPr lang="hr-HR" dirty="0" smtClean="0"/>
              <a:t>Mogućnost direktnog kreditiranja ili preko poslovnih banaka</a:t>
            </a:r>
          </a:p>
          <a:p>
            <a:r>
              <a:rPr lang="hr-HR" dirty="0"/>
              <a:t>U slučaju plasmana putem poslovnih banaka krajnji korisnik dogovara instrumente osiguranja s poslovnom bankom.</a:t>
            </a:r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645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Kreditna linija – poduzetnici početnici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b="1" dirty="0">
                <a:solidFill>
                  <a:srgbClr val="B80000"/>
                </a:solidFill>
                <a:latin typeface="+mj-lt"/>
              </a:rPr>
              <a:t>Krajnji korisnici </a:t>
            </a:r>
            <a:r>
              <a:rPr lang="hr-HR" b="1" dirty="0" smtClean="0">
                <a:solidFill>
                  <a:srgbClr val="B80000"/>
                </a:solidFill>
                <a:latin typeface="+mj-lt"/>
              </a:rPr>
              <a:t>kredita</a:t>
            </a:r>
          </a:p>
          <a:p>
            <a:pPr marL="0" indent="0">
              <a:buNone/>
            </a:pPr>
            <a:endParaRPr lang="hr-HR" b="1" dirty="0">
              <a:solidFill>
                <a:srgbClr val="B80000"/>
              </a:solidFill>
              <a:latin typeface="+mj-lt"/>
            </a:endParaRPr>
          </a:p>
          <a:p>
            <a:pPr marL="0" indent="0">
              <a:buNone/>
            </a:pPr>
            <a:r>
              <a:rPr lang="hr-HR" dirty="0" smtClean="0">
                <a:solidFill>
                  <a:srgbClr val="666666"/>
                </a:solidFill>
                <a:latin typeface="+mj-lt"/>
              </a:rPr>
              <a:t>	</a:t>
            </a:r>
            <a:r>
              <a:rPr lang="hr-HR" dirty="0" smtClean="0">
                <a:latin typeface="+mj-lt"/>
              </a:rPr>
              <a:t>Poduzetnici </a:t>
            </a:r>
            <a:r>
              <a:rPr lang="hr-HR" dirty="0">
                <a:latin typeface="+mj-lt"/>
              </a:rPr>
              <a:t>koji:</a:t>
            </a:r>
          </a:p>
          <a:p>
            <a:pPr lvl="3"/>
            <a:r>
              <a:rPr lang="hr-HR" dirty="0">
                <a:latin typeface="+mj-lt"/>
              </a:rPr>
              <a:t>po prvi put osnivaju obrt ili trgovačko društvo,</a:t>
            </a:r>
          </a:p>
          <a:p>
            <a:pPr lvl="3"/>
            <a:r>
              <a:rPr lang="hr-HR" dirty="0">
                <a:latin typeface="+mj-lt"/>
              </a:rPr>
              <a:t>nakon realizacije ulaganja, u osnovanom trgovačkom društvu ili obrtu će biti aktivno i stalno zaposleni na odgovornom radnom mjestu,</a:t>
            </a:r>
          </a:p>
          <a:p>
            <a:pPr lvl="3"/>
            <a:r>
              <a:rPr lang="hr-HR" dirty="0">
                <a:latin typeface="+mj-lt"/>
              </a:rPr>
              <a:t>su mlađi od 55 godina,</a:t>
            </a:r>
          </a:p>
          <a:p>
            <a:pPr lvl="3"/>
            <a:r>
              <a:rPr lang="hr-HR" dirty="0">
                <a:latin typeface="+mj-lt"/>
              </a:rPr>
              <a:t>nisu vlasnici drugog trgovačkog društava ili obrta,</a:t>
            </a:r>
          </a:p>
          <a:p>
            <a:pPr lvl="3"/>
            <a:r>
              <a:rPr lang="hr-HR" dirty="0">
                <a:latin typeface="+mj-lt"/>
              </a:rPr>
              <a:t>nisu suvlasnici u drugom trgovačkom društvu ili obrtu s udjelom većim od 30%,</a:t>
            </a:r>
          </a:p>
          <a:p>
            <a:pPr lvl="3"/>
            <a:r>
              <a:rPr lang="hr-HR" dirty="0">
                <a:latin typeface="+mj-lt"/>
              </a:rPr>
              <a:t>Početnicima se smatraju i zadruge i mali i srednji poduzetnici koji posluju kraće od dvije godine.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076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Kreditna linija – poduzetnici početnici</a:t>
            </a:r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516512"/>
              </p:ext>
            </p:extLst>
          </p:nvPr>
        </p:nvGraphicFramePr>
        <p:xfrm>
          <a:off x="843280" y="1700808"/>
          <a:ext cx="7406640" cy="4392487"/>
        </p:xfrm>
        <a:graphic>
          <a:graphicData uri="http://schemas.openxmlformats.org/drawingml/2006/table">
            <a:tbl>
              <a:tblPr/>
              <a:tblGrid>
                <a:gridCol w="2592324"/>
                <a:gridCol w="4814316"/>
              </a:tblGrid>
              <a:tr h="615372"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</a:rPr>
                        <a:t>Krediti su namijenjeni za ulaganja u: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161743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>
                          <a:effectLst/>
                        </a:rPr>
                        <a:t> Osnovna sredstva: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hr-HR" dirty="0">
                          <a:effectLst/>
                        </a:rPr>
                        <a:t>Materijalna </a:t>
                      </a:r>
                      <a:r>
                        <a:rPr lang="hr-HR" dirty="0" smtClean="0">
                          <a:effectLst/>
                        </a:rPr>
                        <a:t>imovina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endParaRPr lang="hr-HR" dirty="0" smtClean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hr-HR" dirty="0" smtClean="0">
                          <a:effectLst/>
                        </a:rPr>
                        <a:t>osnivačka </a:t>
                      </a:r>
                      <a:r>
                        <a:rPr lang="hr-HR" dirty="0">
                          <a:effectLst/>
                        </a:rPr>
                        <a:t>ulaganja,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hr-HR" dirty="0">
                          <a:effectLst/>
                        </a:rPr>
                        <a:t>zemljište, građevinski objekti,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hr-HR" dirty="0">
                          <a:effectLst/>
                        </a:rPr>
                        <a:t>oprema i uređaji,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hr-HR" dirty="0">
                          <a:effectLst/>
                        </a:rPr>
                        <a:t>osnovno stado i podizanje dugogodišnjih nasada</a:t>
                      </a:r>
                      <a:r>
                        <a:rPr lang="hr-HR" dirty="0" smtClean="0">
                          <a:effectLst/>
                        </a:rPr>
                        <a:t>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endParaRPr lang="hr-HR" dirty="0">
                        <a:effectLst/>
                      </a:endParaRPr>
                    </a:p>
                    <a:p>
                      <a:pPr algn="l" fontAlgn="t"/>
                      <a:r>
                        <a:rPr lang="hr-HR" dirty="0">
                          <a:effectLst/>
                        </a:rPr>
                        <a:t>Nematerijalna imovina (razvoj proizvoda ili usluge, patenti, licence, koncesije, autorska prava, franšize)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372">
                <a:tc gridSpan="2">
                  <a:txBody>
                    <a:bodyPr/>
                    <a:lstStyle/>
                    <a:p>
                      <a:pPr algn="l" fontAlgn="t"/>
                      <a:r>
                        <a:rPr lang="hr-HR" dirty="0">
                          <a:effectLst/>
                        </a:rPr>
                        <a:t>Trajna obrtna sredstva (do 30% ukupnog iznosa kredita)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1295</Words>
  <Application>Microsoft Office PowerPoint</Application>
  <PresentationFormat>Prikaz na zaslonu 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  Izvori financiranja  </vt:lpstr>
      <vt:lpstr>Centar za poduzetništvo</vt:lpstr>
      <vt:lpstr>Izvori financiranja</vt:lpstr>
      <vt:lpstr>Vlastita novčana sredstva  (bootstraping)</vt:lpstr>
      <vt:lpstr>3 F – familiy, friends and fools</vt:lpstr>
      <vt:lpstr>Krediti - HBOR</vt:lpstr>
      <vt:lpstr>Krediti HBOR</vt:lpstr>
      <vt:lpstr>Kreditna linija – poduzetnici početnici</vt:lpstr>
      <vt:lpstr>Kreditna linija – poduzetnici početnici</vt:lpstr>
      <vt:lpstr>Kreditna linija – poduzetnici početnici</vt:lpstr>
      <vt:lpstr> OSIGURANJE</vt:lpstr>
      <vt:lpstr>Dokumentacija</vt:lpstr>
      <vt:lpstr>Dokumentacija</vt:lpstr>
      <vt:lpstr>PowerPointova prezentacija</vt:lpstr>
      <vt:lpstr>PowerPointova prezentacija</vt:lpstr>
      <vt:lpstr>HAMAG BICRO – jamstva i mikrokrediti</vt:lpstr>
      <vt:lpstr>Fondovi rizičnog kapitala  (Venture Capital)</vt:lpstr>
      <vt:lpstr>PowerPointova prezentacija</vt:lpstr>
      <vt:lpstr>Poslovni anđeli - CRANE</vt:lpstr>
      <vt:lpstr>Poslovni anđeli - CRANE</vt:lpstr>
      <vt:lpstr>Poslovni anđeli - investicije</vt:lpstr>
      <vt:lpstr>HZZ potpora samozapošljavanje</vt:lpstr>
      <vt:lpstr>HZZ – potpora zapošljavanje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Prezentacija</dc:title>
  <dc:creator>Vedran</dc:creator>
  <cp:lastModifiedBy>Nina Marković</cp:lastModifiedBy>
  <cp:revision>297</cp:revision>
  <dcterms:created xsi:type="dcterms:W3CDTF">2012-08-06T16:20:51Z</dcterms:created>
  <dcterms:modified xsi:type="dcterms:W3CDTF">2014-12-15T12:31:41Z</dcterms:modified>
</cp:coreProperties>
</file>