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57" r:id="rId2"/>
    <p:sldId id="297" r:id="rId3"/>
    <p:sldId id="298" r:id="rId4"/>
    <p:sldId id="321" r:id="rId5"/>
    <p:sldId id="326" r:id="rId6"/>
    <p:sldId id="328" r:id="rId7"/>
    <p:sldId id="329" r:id="rId8"/>
    <p:sldId id="338" r:id="rId9"/>
    <p:sldId id="339" r:id="rId10"/>
    <p:sldId id="327" r:id="rId11"/>
    <p:sldId id="322" r:id="rId12"/>
    <p:sldId id="342" r:id="rId13"/>
    <p:sldId id="343" r:id="rId14"/>
    <p:sldId id="344" r:id="rId15"/>
    <p:sldId id="345" r:id="rId16"/>
    <p:sldId id="352" r:id="rId17"/>
    <p:sldId id="356" r:id="rId18"/>
    <p:sldId id="354" r:id="rId19"/>
    <p:sldId id="323" r:id="rId20"/>
    <p:sldId id="324" r:id="rId21"/>
    <p:sldId id="341" r:id="rId22"/>
    <p:sldId id="346" r:id="rId23"/>
    <p:sldId id="325" r:id="rId24"/>
    <p:sldId id="340" r:id="rId25"/>
    <p:sldId id="330" r:id="rId26"/>
    <p:sldId id="331" r:id="rId27"/>
    <p:sldId id="332" r:id="rId28"/>
    <p:sldId id="334" r:id="rId29"/>
    <p:sldId id="336" r:id="rId30"/>
    <p:sldId id="337" r:id="rId31"/>
    <p:sldId id="347" r:id="rId32"/>
    <p:sldId id="349" r:id="rId33"/>
    <p:sldId id="350" r:id="rId34"/>
    <p:sldId id="351" r:id="rId35"/>
    <p:sldId id="358" r:id="rId36"/>
    <p:sldId id="361" r:id="rId37"/>
    <p:sldId id="362" r:id="rId38"/>
    <p:sldId id="359" r:id="rId39"/>
    <p:sldId id="360" r:id="rId40"/>
    <p:sldId id="333" r:id="rId41"/>
    <p:sldId id="355" r:id="rId42"/>
    <p:sldId id="319" r:id="rId43"/>
    <p:sldId id="273" r:id="rId4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675B2D7-2393-4556-8BD5-15D7BE530157}">
          <p14:sldIdLst>
            <p14:sldId id="257"/>
            <p14:sldId id="297"/>
            <p14:sldId id="298"/>
            <p14:sldId id="321"/>
            <p14:sldId id="326"/>
            <p14:sldId id="328"/>
            <p14:sldId id="329"/>
            <p14:sldId id="338"/>
            <p14:sldId id="339"/>
            <p14:sldId id="327"/>
            <p14:sldId id="322"/>
            <p14:sldId id="342"/>
            <p14:sldId id="343"/>
            <p14:sldId id="344"/>
            <p14:sldId id="345"/>
            <p14:sldId id="352"/>
            <p14:sldId id="356"/>
            <p14:sldId id="354"/>
            <p14:sldId id="323"/>
            <p14:sldId id="324"/>
            <p14:sldId id="341"/>
            <p14:sldId id="346"/>
            <p14:sldId id="325"/>
            <p14:sldId id="340"/>
            <p14:sldId id="330"/>
            <p14:sldId id="331"/>
            <p14:sldId id="332"/>
            <p14:sldId id="334"/>
            <p14:sldId id="336"/>
            <p14:sldId id="337"/>
            <p14:sldId id="347"/>
            <p14:sldId id="349"/>
            <p14:sldId id="350"/>
            <p14:sldId id="351"/>
            <p14:sldId id="358"/>
            <p14:sldId id="361"/>
            <p14:sldId id="362"/>
            <p14:sldId id="359"/>
            <p14:sldId id="360"/>
            <p14:sldId id="333"/>
            <p14:sldId id="355"/>
            <p14:sldId id="319"/>
            <p14:sldId id="27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van Marković" initials="IM" lastIdx="1" clrIdx="0">
    <p:extLst>
      <p:ext uri="{19B8F6BF-5375-455C-9EA6-DF929625EA0E}">
        <p15:presenceInfo xmlns:p15="http://schemas.microsoft.com/office/powerpoint/2012/main" userId="153626c11fe4c28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AB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735" autoAdjust="0"/>
    <p:restoredTop sz="75949" autoAdjust="0"/>
  </p:normalViewPr>
  <p:slideViewPr>
    <p:cSldViewPr>
      <p:cViewPr varScale="1">
        <p:scale>
          <a:sx n="215" d="100"/>
          <a:sy n="215" d="100"/>
        </p:scale>
        <p:origin x="1116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zaglavlj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Rezervirano mjesto datum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59994C-E15D-4C26-9F63-15B8C6BB2177}" type="datetimeFigureOut">
              <a:rPr lang="en-US" smtClean="0"/>
              <a:pPr/>
              <a:t>11/26/2014</a:t>
            </a:fld>
            <a:endParaRPr lang="en-US"/>
          </a:p>
        </p:txBody>
      </p:sp>
      <p:sp>
        <p:nvSpPr>
          <p:cNvPr id="4" name="Rezervirano mjesto slike slajda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Rezervirano mjesto bilježaka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en-US"/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07BB05-02E2-4F3A-814B-3ED6B944EE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8981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971C9C8-82BF-4D33-A618-4C01AB7907ED}" type="slidenum">
              <a:rPr lang="en-US" smtClean="0">
                <a:solidFill>
                  <a:prstClr val="black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smtClean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74738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7BB05-02E2-4F3A-814B-3ED6B944EEA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8941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7BB05-02E2-4F3A-814B-3ED6B944EEA4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8988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7BB05-02E2-4F3A-814B-3ED6B944EEA4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7433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7BB05-02E2-4F3A-814B-3ED6B944EEA4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2254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7BB05-02E2-4F3A-814B-3ED6B944EEA4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0565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7BB05-02E2-4F3A-814B-3ED6B944EEA4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8761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7BB05-02E2-4F3A-814B-3ED6B944EEA4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6733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971C9C8-82BF-4D33-A618-4C01AB7907ED}" type="slidenum">
              <a:rPr lang="en-US" smtClean="0">
                <a:solidFill>
                  <a:prstClr val="black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43</a:t>
            </a:fld>
            <a:endParaRPr lang="en-US" smtClean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74738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hr-HR" smtClean="0"/>
              <a:t>Uredite stil naslova matrice</a:t>
            </a:r>
            <a:endParaRPr lang="en-US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r-HR" smtClean="0"/>
              <a:t>Uredite stil podnaslova matrice</a:t>
            </a:r>
            <a:endParaRPr lang="en-US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5A176-3BCC-494C-B823-B080DD7D054F}" type="datetimeFigureOut">
              <a:rPr lang="en-US" smtClean="0"/>
              <a:pPr/>
              <a:t>11/26/2014</a:t>
            </a:fld>
            <a:endParaRPr lang="en-US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263F7-A78E-4353-816B-5421503680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1854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 okomit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Uredite stil naslova matrice</a:t>
            </a:r>
            <a:endParaRPr lang="en-US"/>
          </a:p>
        </p:txBody>
      </p:sp>
      <p:sp>
        <p:nvSpPr>
          <p:cNvPr id="3" name="Rezervirano mjesto okomitog teksta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en-US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5A176-3BCC-494C-B823-B080DD7D054F}" type="datetimeFigureOut">
              <a:rPr lang="en-US" smtClean="0"/>
              <a:pPr/>
              <a:t>11/26/2014</a:t>
            </a:fld>
            <a:endParaRPr lang="en-US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263F7-A78E-4353-816B-5421503680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7120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Okomiti naslov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komiti naslov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hr-HR" smtClean="0"/>
              <a:t>Uredite stil naslova matrice</a:t>
            </a:r>
            <a:endParaRPr lang="en-US"/>
          </a:p>
        </p:txBody>
      </p:sp>
      <p:sp>
        <p:nvSpPr>
          <p:cNvPr id="3" name="Rezervirano mjesto okomitog teksta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en-US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5A176-3BCC-494C-B823-B080DD7D054F}" type="datetimeFigureOut">
              <a:rPr lang="en-US" smtClean="0"/>
              <a:pPr/>
              <a:t>11/26/2014</a:t>
            </a:fld>
            <a:endParaRPr lang="en-US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263F7-A78E-4353-816B-5421503680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3922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7004564" y="4227933"/>
            <a:ext cx="2139436" cy="504056"/>
          </a:xfrm>
          <a:prstGeom prst="rect">
            <a:avLst/>
          </a:prstGeom>
          <a:solidFill>
            <a:srgbClr val="9AB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8846" y="4290021"/>
            <a:ext cx="1547874" cy="379881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 userDrawn="1"/>
        </p:nvSpPr>
        <p:spPr>
          <a:xfrm>
            <a:off x="0" y="289099"/>
            <a:ext cx="4428000" cy="691009"/>
          </a:xfrm>
          <a:prstGeom prst="rect">
            <a:avLst/>
          </a:prstGeom>
          <a:solidFill>
            <a:srgbClr val="9ABF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6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0" y="463463"/>
            <a:ext cx="4320496" cy="342279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hr-HR" dirty="0" smtClean="0"/>
              <a:t>Uredite stil naslova matrice</a:t>
            </a:r>
            <a:endParaRPr lang="en-US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r-HR" dirty="0" smtClean="0"/>
              <a:t>Uredite stilove teksta matrice</a:t>
            </a:r>
          </a:p>
          <a:p>
            <a:pPr lvl="1"/>
            <a:r>
              <a:rPr lang="hr-HR" dirty="0" smtClean="0"/>
              <a:t>Druga razina</a:t>
            </a:r>
          </a:p>
          <a:p>
            <a:pPr lvl="2"/>
            <a:r>
              <a:rPr lang="hr-HR" dirty="0" smtClean="0"/>
              <a:t>Treća razina</a:t>
            </a:r>
          </a:p>
          <a:p>
            <a:pPr lvl="3"/>
            <a:r>
              <a:rPr lang="hr-HR" dirty="0" smtClean="0"/>
              <a:t>Četvrta razina</a:t>
            </a:r>
          </a:p>
          <a:p>
            <a:pPr lvl="4"/>
            <a:r>
              <a:rPr lang="hr-HR" dirty="0" smtClean="0"/>
              <a:t>Peta razina</a:t>
            </a:r>
            <a:endParaRPr lang="en-US" dirty="0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5A176-3BCC-494C-B823-B080DD7D054F}" type="datetimeFigureOut">
              <a:rPr lang="en-US" smtClean="0"/>
              <a:pPr/>
              <a:t>11/26/2014</a:t>
            </a:fld>
            <a:endParaRPr lang="en-US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263F7-A78E-4353-816B-5421503680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2441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aglavlje odjelj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r-HR" smtClean="0"/>
              <a:t>Uredite stil naslova matrice</a:t>
            </a:r>
            <a:endParaRPr lang="en-US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5A176-3BCC-494C-B823-B080DD7D054F}" type="datetimeFigureOut">
              <a:rPr lang="en-US" smtClean="0"/>
              <a:pPr/>
              <a:t>11/26/2014</a:t>
            </a:fld>
            <a:endParaRPr lang="en-US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263F7-A78E-4353-816B-5421503680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7178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Uredite stil naslova matrice</a:t>
            </a:r>
            <a:endParaRPr lang="en-US"/>
          </a:p>
        </p:txBody>
      </p:sp>
      <p:sp>
        <p:nvSpPr>
          <p:cNvPr id="3" name="Rezervirano mjesto sadržaja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en-US"/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en-US"/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5A176-3BCC-494C-B823-B080DD7D054F}" type="datetimeFigureOut">
              <a:rPr lang="en-US" smtClean="0"/>
              <a:pPr/>
              <a:t>11/26/2014</a:t>
            </a:fld>
            <a:endParaRPr lang="en-US"/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263F7-A78E-4353-816B-5421503680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6722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Uspored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r-HR" smtClean="0"/>
              <a:t>Uredite stil naslova matrice</a:t>
            </a:r>
            <a:endParaRPr lang="en-US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en-US"/>
          </a:p>
        </p:txBody>
      </p:sp>
      <p:sp>
        <p:nvSpPr>
          <p:cNvPr id="5" name="Rezervirano mjesto teksta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6" name="Rezervirano mjesto sadržaja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en-US"/>
          </a:p>
        </p:txBody>
      </p:sp>
      <p:sp>
        <p:nvSpPr>
          <p:cNvPr id="7" name="Rezervirano mjesto datum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5A176-3BCC-494C-B823-B080DD7D054F}" type="datetimeFigureOut">
              <a:rPr lang="en-US" smtClean="0"/>
              <a:pPr/>
              <a:t>11/26/2014</a:t>
            </a:fld>
            <a:endParaRPr lang="en-US"/>
          </a:p>
        </p:txBody>
      </p:sp>
      <p:sp>
        <p:nvSpPr>
          <p:cNvPr id="8" name="Rezervirano mjesto podnožj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zervirano mjesto broja slajd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263F7-A78E-4353-816B-5421503680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6375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Uredite stil naslova matrice</a:t>
            </a:r>
            <a:endParaRPr lang="en-US"/>
          </a:p>
        </p:txBody>
      </p:sp>
      <p:sp>
        <p:nvSpPr>
          <p:cNvPr id="3" name="Rezervirano mjesto datum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5A176-3BCC-494C-B823-B080DD7D054F}" type="datetimeFigureOut">
              <a:rPr lang="en-US" smtClean="0"/>
              <a:pPr/>
              <a:t>11/26/2014</a:t>
            </a:fld>
            <a:endParaRPr lang="en-US"/>
          </a:p>
        </p:txBody>
      </p:sp>
      <p:sp>
        <p:nvSpPr>
          <p:cNvPr id="4" name="Rezervirano mjesto podnožj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zervirano mjesto broja slajd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263F7-A78E-4353-816B-5421503680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3572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datum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5A176-3BCC-494C-B823-B080DD7D054F}" type="datetimeFigureOut">
              <a:rPr lang="en-US" smtClean="0"/>
              <a:pPr/>
              <a:t>11/26/2014</a:t>
            </a:fld>
            <a:endParaRPr lang="en-US"/>
          </a:p>
        </p:txBody>
      </p:sp>
      <p:sp>
        <p:nvSpPr>
          <p:cNvPr id="3" name="Rezervirano mjesto podnožj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263F7-A78E-4353-816B-5421503680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7277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držaj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457202" y="204788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r-HR" smtClean="0"/>
              <a:t>Uredite stil naslova matrice</a:t>
            </a:r>
            <a:endParaRPr lang="en-US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en-US"/>
          </a:p>
        </p:txBody>
      </p:sp>
      <p:sp>
        <p:nvSpPr>
          <p:cNvPr id="4" name="Rezervirano mjesto teksta 3"/>
          <p:cNvSpPr>
            <a:spLocks noGrp="1"/>
          </p:cNvSpPr>
          <p:nvPr>
            <p:ph type="body" sz="half" idx="2"/>
          </p:nvPr>
        </p:nvSpPr>
        <p:spPr>
          <a:xfrm>
            <a:off x="457202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5A176-3BCC-494C-B823-B080DD7D054F}" type="datetimeFigureOut">
              <a:rPr lang="en-US" smtClean="0"/>
              <a:pPr/>
              <a:t>11/26/2014</a:t>
            </a:fld>
            <a:endParaRPr lang="en-US"/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263F7-A78E-4353-816B-5421503680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7764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r-HR" smtClean="0"/>
              <a:t>Uredite stil naslova matrice</a:t>
            </a:r>
            <a:endParaRPr lang="en-US"/>
          </a:p>
        </p:txBody>
      </p:sp>
      <p:sp>
        <p:nvSpPr>
          <p:cNvPr id="3" name="Rezervirano mjesto slike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Rezervirano mjesto teksta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5A176-3BCC-494C-B823-B080DD7D054F}" type="datetimeFigureOut">
              <a:rPr lang="en-US" smtClean="0"/>
              <a:pPr/>
              <a:t>11/26/2014</a:t>
            </a:fld>
            <a:endParaRPr lang="en-US"/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263F7-A78E-4353-816B-5421503680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4537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naslova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r-HR" smtClean="0"/>
              <a:t>Uredite stil naslova matrice</a:t>
            </a:r>
            <a:endParaRPr lang="en-US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r-HR" dirty="0" smtClean="0"/>
              <a:t>Uredite stilove teksta matrice</a:t>
            </a:r>
          </a:p>
          <a:p>
            <a:pPr lvl="1"/>
            <a:r>
              <a:rPr lang="hr-HR" dirty="0" smtClean="0"/>
              <a:t>Druga razina</a:t>
            </a:r>
          </a:p>
          <a:p>
            <a:pPr lvl="2"/>
            <a:r>
              <a:rPr lang="hr-HR" dirty="0" smtClean="0"/>
              <a:t>Treća razina</a:t>
            </a:r>
          </a:p>
          <a:p>
            <a:pPr lvl="3"/>
            <a:r>
              <a:rPr lang="hr-HR" dirty="0" smtClean="0"/>
              <a:t>Četvrta razina</a:t>
            </a:r>
          </a:p>
          <a:p>
            <a:pPr lvl="4"/>
            <a:r>
              <a:rPr lang="hr-HR" dirty="0" smtClean="0"/>
              <a:t>Peta razina</a:t>
            </a:r>
            <a:endParaRPr lang="en-US" dirty="0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D5A176-3BCC-494C-B823-B080DD7D054F}" type="datetimeFigureOut">
              <a:rPr lang="en-US" smtClean="0"/>
              <a:pPr/>
              <a:t>11/26/2014</a:t>
            </a:fld>
            <a:endParaRPr lang="en-US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A263F7-A78E-4353-816B-5421503680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172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technet.microsoft.com/en-us/library/ms172424(v=sql.110).aspx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crosoft.com/en-us/server-cloud/products/sql-server/" TargetMode="External"/><Relationship Id="rId2" Type="http://schemas.openxmlformats.org/officeDocument/2006/relationships/hyperlink" Target="https://www.dreamspark.com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ondras.zarovi.cz/sql/demo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odeproject.com/Articles/33052/Visual-Representation-of-SQL-Joins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584212"/>
            <a:ext cx="3779912" cy="1491594"/>
          </a:xfrm>
          <a:prstGeom prst="rect">
            <a:avLst/>
          </a:prstGeom>
          <a:solidFill>
            <a:srgbClr val="9ABF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792" y="1732499"/>
            <a:ext cx="2600325" cy="6381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076056" y="3435846"/>
            <a:ext cx="3779912" cy="1491594"/>
          </a:xfrm>
          <a:prstGeom prst="rect">
            <a:avLst/>
          </a:prstGeom>
          <a:solidFill>
            <a:srgbClr val="9ABF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093846" y="3473565"/>
            <a:ext cx="37621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hr-HR" sz="24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hr-HR" sz="24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Vlatko Vlahek</a:t>
            </a:r>
          </a:p>
          <a:p>
            <a:r>
              <a:rPr lang="hr-HR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Support Manager at ShoutEm Inc.</a:t>
            </a:r>
          </a:p>
          <a:p>
            <a:r>
              <a:rPr lang="hr-HR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vlatko@shoutem.com</a:t>
            </a:r>
            <a:endParaRPr lang="hr-HR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047080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DBMS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sz="2600" dirty="0"/>
              <a:t>Sučelje za komuniciranje korisnika sa bazom podataka se zove: DataBase Management System </a:t>
            </a:r>
            <a:r>
              <a:rPr lang="hr-HR" sz="2600" b="1" dirty="0"/>
              <a:t>(DBMS)</a:t>
            </a:r>
            <a:endParaRPr lang="hr-HR" sz="2100" dirty="0"/>
          </a:p>
          <a:p>
            <a:pPr lvl="1"/>
            <a:r>
              <a:rPr lang="hr-HR" sz="2000" b="1" dirty="0"/>
              <a:t>Microsoft SQL Server (proprietary)</a:t>
            </a:r>
          </a:p>
          <a:p>
            <a:pPr lvl="1"/>
            <a:r>
              <a:rPr lang="hr-HR" sz="2000" dirty="0"/>
              <a:t>Oracle RDBMS (proprietary)</a:t>
            </a:r>
          </a:p>
          <a:p>
            <a:pPr lvl="1"/>
            <a:r>
              <a:rPr lang="hr-HR" sz="2000" dirty="0"/>
              <a:t>IBM DB2</a:t>
            </a:r>
            <a:r>
              <a:rPr lang="hr-HR" sz="2000" b="1" dirty="0"/>
              <a:t> </a:t>
            </a:r>
            <a:r>
              <a:rPr lang="hr-HR" sz="2000" dirty="0"/>
              <a:t>(proprietary)</a:t>
            </a:r>
          </a:p>
          <a:p>
            <a:pPr lvl="1"/>
            <a:r>
              <a:rPr lang="hr-HR" sz="2000" dirty="0"/>
              <a:t>MySQL (open-source)</a:t>
            </a:r>
          </a:p>
          <a:p>
            <a:pPr lvl="1"/>
            <a:r>
              <a:rPr lang="hr-HR" sz="2000" dirty="0"/>
              <a:t>PostgreSQL (open-source</a:t>
            </a:r>
            <a:r>
              <a:rPr lang="hr-HR" sz="2000" dirty="0" smtClean="0"/>
              <a:t>)</a:t>
            </a:r>
            <a:endParaRPr lang="hr-HR" sz="2000" dirty="0"/>
          </a:p>
        </p:txBody>
      </p:sp>
    </p:spTree>
    <p:extLst>
      <p:ext uri="{BB962C8B-B14F-4D97-AF65-F5344CB8AC3E}">
        <p14:creationId xmlns:p14="http://schemas.microsoft.com/office/powerpoint/2010/main" val="1737997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DBMS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lvl="1" indent="0">
              <a:buNone/>
            </a:pPr>
            <a:r>
              <a:rPr lang="hr-HR" sz="2100" b="1" dirty="0" smtClean="0"/>
              <a:t>DBMS nam omogućava:</a:t>
            </a:r>
          </a:p>
          <a:p>
            <a:pPr lvl="1"/>
            <a:r>
              <a:rPr lang="hr-HR" sz="2100" b="1" dirty="0" smtClean="0"/>
              <a:t>Definiciju </a:t>
            </a:r>
            <a:r>
              <a:rPr lang="hr-HR" sz="2100" b="1" dirty="0"/>
              <a:t>podataka</a:t>
            </a:r>
            <a:r>
              <a:rPr lang="en-US" sz="2100" dirty="0"/>
              <a:t> – </a:t>
            </a:r>
            <a:r>
              <a:rPr lang="hr-HR" sz="2100" dirty="0" smtClean="0"/>
              <a:t>Definiranje strukture podataka, modificiranje postojeće strukture i njeno brisanje</a:t>
            </a:r>
            <a:endParaRPr lang="en-US" sz="2100" dirty="0"/>
          </a:p>
          <a:p>
            <a:pPr lvl="1"/>
            <a:r>
              <a:rPr lang="hr-HR" sz="2100" b="1" dirty="0" smtClean="0"/>
              <a:t>Ažuriranje</a:t>
            </a:r>
            <a:r>
              <a:rPr lang="en-US" sz="2100" dirty="0"/>
              <a:t> – </a:t>
            </a:r>
            <a:r>
              <a:rPr lang="hr-HR" sz="2100" dirty="0" smtClean="0"/>
              <a:t>Unos, izmjena i brisanje podataka</a:t>
            </a:r>
            <a:r>
              <a:rPr lang="en-US" sz="2100" dirty="0" smtClean="0"/>
              <a:t>.</a:t>
            </a:r>
            <a:endParaRPr lang="en-US" sz="2100" dirty="0"/>
          </a:p>
          <a:p>
            <a:pPr lvl="1"/>
            <a:r>
              <a:rPr lang="hr-HR" sz="2100" b="1" dirty="0" smtClean="0"/>
              <a:t>Dohvaćanje</a:t>
            </a:r>
            <a:r>
              <a:rPr lang="en-US" sz="2100" dirty="0"/>
              <a:t> – </a:t>
            </a:r>
            <a:r>
              <a:rPr lang="hr-HR" sz="2100" dirty="0" smtClean="0"/>
              <a:t>Dohvat podatka iz baze podataka pomoću SQL upita ili za potrebe vanjskih aplikacija (web, mobile ...)</a:t>
            </a:r>
            <a:endParaRPr lang="en-US" sz="2100" dirty="0"/>
          </a:p>
          <a:p>
            <a:pPr lvl="1"/>
            <a:r>
              <a:rPr lang="hr-HR" sz="2100" b="1" dirty="0" smtClean="0"/>
              <a:t>Administraciju</a:t>
            </a:r>
            <a:r>
              <a:rPr lang="en-US" sz="2100" dirty="0"/>
              <a:t> – </a:t>
            </a:r>
            <a:r>
              <a:rPr lang="hr-HR" sz="2100" dirty="0" smtClean="0"/>
              <a:t>Uređivanje korisnika i prava na bazu, osiguravanje sigurnosti podataka, backup i vraćanje podataka u slučaju poteškoća, uvid u performanse i omogućavanje konkurentnosti (multi user access)</a:t>
            </a:r>
            <a:endParaRPr lang="hr-HR" sz="2600" b="1" dirty="0" smtClean="0"/>
          </a:p>
        </p:txBody>
      </p:sp>
    </p:spTree>
    <p:extLst>
      <p:ext uri="{BB962C8B-B14F-4D97-AF65-F5344CB8AC3E}">
        <p14:creationId xmlns:p14="http://schemas.microsoft.com/office/powerpoint/2010/main" val="1600867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Tipovi podataka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131590"/>
            <a:ext cx="8229600" cy="3394472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hr-HR" sz="2600" b="1" dirty="0" smtClean="0"/>
              <a:t>Integeri:</a:t>
            </a:r>
          </a:p>
          <a:p>
            <a:pPr marL="457200" lvl="1" indent="0">
              <a:buNone/>
            </a:pPr>
            <a:endParaRPr lang="hr-HR" sz="2600" b="1" dirty="0" smtClean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68053946"/>
              </p:ext>
            </p:extLst>
          </p:nvPr>
        </p:nvGraphicFramePr>
        <p:xfrm>
          <a:off x="806897" y="1691238"/>
          <a:ext cx="7509519" cy="239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3173"/>
                <a:gridCol w="3926226"/>
                <a:gridCol w="1080120"/>
              </a:tblGrid>
              <a:tr h="370840">
                <a:tc>
                  <a:txBody>
                    <a:bodyPr/>
                    <a:lstStyle/>
                    <a:p>
                      <a:r>
                        <a:rPr lang="hr-HR" sz="18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Vrsta</a:t>
                      </a:r>
                      <a:endParaRPr lang="hr-HR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sz="18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Raspon</a:t>
                      </a:r>
                      <a:endParaRPr lang="hr-HR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sz="18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Veličina</a:t>
                      </a:r>
                      <a:endParaRPr lang="hr-HR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r-HR" dirty="0" smtClean="0"/>
                        <a:t>tinyint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smtClean="0"/>
                        <a:t>0 –</a:t>
                      </a:r>
                      <a:r>
                        <a:rPr lang="hr-HR" baseline="0" dirty="0" smtClean="0"/>
                        <a:t> 255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smtClean="0"/>
                        <a:t>1 byte</a:t>
                      </a:r>
                      <a:endParaRPr lang="hr-H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r-HR" dirty="0" smtClean="0"/>
                        <a:t>smallint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–32,768 to 32,767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smtClean="0"/>
                        <a:t>2 bytea</a:t>
                      </a:r>
                      <a:endParaRPr lang="hr-H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r-HR" dirty="0" smtClean="0"/>
                        <a:t>int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–2^31 (–2,147,483,648) </a:t>
                      </a:r>
                      <a:r>
                        <a:rPr lang="hr-H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</a:t>
                      </a:r>
                    </a:p>
                    <a:p>
                      <a:r>
                        <a:rPr lang="hr-H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2^31–1 (2,147,483,647)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smtClean="0"/>
                        <a:t>4 bytea</a:t>
                      </a:r>
                      <a:endParaRPr lang="hr-H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r-HR" dirty="0" smtClean="0"/>
                        <a:t>bigint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–2^63 (–9,223,372,036,854,775,808) </a:t>
                      </a:r>
                      <a:r>
                        <a:rPr lang="hr-H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</a:t>
                      </a:r>
                    </a:p>
                    <a:p>
                      <a:r>
                        <a:rPr lang="hr-H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2^63–1 (9,223,372,036,854,775,807)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smtClean="0"/>
                        <a:t>8</a:t>
                      </a:r>
                      <a:r>
                        <a:rPr lang="hr-HR" baseline="0" dirty="0" smtClean="0"/>
                        <a:t> bytea</a:t>
                      </a:r>
                      <a:endParaRPr lang="hr-H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7848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Tipovi podataka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131590"/>
            <a:ext cx="8229600" cy="3394472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hr-HR" sz="2600" b="1" dirty="0" smtClean="0"/>
              <a:t>Stringovi:</a:t>
            </a:r>
          </a:p>
          <a:p>
            <a:pPr marL="457200" lvl="1" indent="0">
              <a:buNone/>
            </a:pPr>
            <a:endParaRPr lang="hr-HR" sz="2600" b="1" dirty="0" smtClean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2936185"/>
              </p:ext>
            </p:extLst>
          </p:nvPr>
        </p:nvGraphicFramePr>
        <p:xfrm>
          <a:off x="806897" y="1707654"/>
          <a:ext cx="7509519" cy="2199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3173"/>
                <a:gridCol w="3926226"/>
                <a:gridCol w="1080120"/>
              </a:tblGrid>
              <a:tr h="370840">
                <a:tc>
                  <a:txBody>
                    <a:bodyPr/>
                    <a:lstStyle/>
                    <a:p>
                      <a:r>
                        <a:rPr lang="hr-HR" sz="18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Vrsta</a:t>
                      </a:r>
                      <a:endParaRPr lang="hr-HR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sz="18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Raspon</a:t>
                      </a:r>
                      <a:endParaRPr lang="hr-HR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sz="18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Veličina</a:t>
                      </a:r>
                      <a:endParaRPr lang="hr-HR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r-HR" dirty="0" smtClean="0"/>
                        <a:t>varchar(n)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dirty="0" smtClean="0"/>
                        <a:t>1 – 8000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smtClean="0"/>
                        <a:t>2 byte</a:t>
                      </a:r>
                      <a:r>
                        <a:rPr lang="hr-HR" baseline="0" dirty="0" smtClean="0"/>
                        <a:t> + 1x char number</a:t>
                      </a:r>
                      <a:endParaRPr lang="hr-H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r-HR" dirty="0" smtClean="0"/>
                        <a:t>nvarchar(n)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dirty="0" smtClean="0"/>
                        <a:t>1 – 4000 or (max)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smtClean="0"/>
                        <a:t>2 byte + 2 x char</a:t>
                      </a:r>
                      <a:r>
                        <a:rPr lang="hr-HR" baseline="0" dirty="0" smtClean="0"/>
                        <a:t> number</a:t>
                      </a:r>
                      <a:endParaRPr lang="hr-H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4305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Tipovi podataka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131590"/>
            <a:ext cx="8229600" cy="3394472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hr-HR" sz="2600" b="1" dirty="0" smtClean="0"/>
              <a:t>Ostalo:</a:t>
            </a:r>
          </a:p>
          <a:p>
            <a:pPr marL="457200" lvl="1" indent="0">
              <a:buNone/>
            </a:pPr>
            <a:endParaRPr lang="hr-HR" sz="2600" b="1" dirty="0" smtClean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67346438"/>
              </p:ext>
            </p:extLst>
          </p:nvPr>
        </p:nvGraphicFramePr>
        <p:xfrm>
          <a:off x="806897" y="1707654"/>
          <a:ext cx="750951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3173"/>
                <a:gridCol w="3926226"/>
                <a:gridCol w="1080120"/>
              </a:tblGrid>
              <a:tr h="370840">
                <a:tc>
                  <a:txBody>
                    <a:bodyPr/>
                    <a:lstStyle/>
                    <a:p>
                      <a:r>
                        <a:rPr lang="hr-HR" sz="18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Vrsta</a:t>
                      </a:r>
                      <a:endParaRPr lang="hr-HR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sz="18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Raspon</a:t>
                      </a:r>
                      <a:endParaRPr lang="hr-HR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sz="18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Veličina</a:t>
                      </a:r>
                      <a:endParaRPr lang="hr-HR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r-HR" dirty="0" smtClean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–1.79E +308 through 1.79E+308</a:t>
                      </a:r>
                      <a:endParaRPr lang="hr-H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smtClean="0"/>
                        <a:t>8 byte</a:t>
                      </a:r>
                      <a:endParaRPr lang="hr-H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r-HR" dirty="0" smtClean="0"/>
                        <a:t>Bit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dirty="0" smtClean="0"/>
                        <a:t>0 or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smtClean="0"/>
                        <a:t>1 byte</a:t>
                      </a:r>
                      <a:endParaRPr lang="hr-H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r-HR" dirty="0" smtClean="0"/>
                        <a:t>Uniqueidentifier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dirty="0" smtClean="0"/>
                        <a:t>GUID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smtClean="0"/>
                        <a:t>16 bytea</a:t>
                      </a:r>
                      <a:endParaRPr lang="hr-H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r-HR" dirty="0" smtClean="0"/>
                        <a:t>Datetime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2014-12-26 00:00:00</a:t>
                      </a:r>
                      <a:endParaRPr lang="hr-H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smtClean="0"/>
                        <a:t>8 bytea</a:t>
                      </a:r>
                      <a:endParaRPr lang="hr-H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971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Tipovi podataka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Referenca</a:t>
            </a:r>
            <a:r>
              <a:rPr lang="hr-HR" dirty="0"/>
              <a:t>: </a:t>
            </a:r>
            <a:r>
              <a:rPr lang="hr-HR" dirty="0">
                <a:hlinkClick r:id="rId2"/>
              </a:rPr>
              <a:t>http://</a:t>
            </a:r>
            <a:r>
              <a:rPr lang="hr-HR" dirty="0" smtClean="0">
                <a:hlinkClick r:id="rId2"/>
              </a:rPr>
              <a:t>technet.microsoft.com/en-us/library/ms172424%28v=sql.110%29.aspx</a:t>
            </a:r>
            <a:endParaRPr lang="hr-HR" dirty="0" smtClean="0"/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813638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INDEXI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r-HR" dirty="0" smtClean="0"/>
              <a:t>Index je struktura koja ubrzava povlaćenje redova iz baze u slučaju tablica i view-ova</a:t>
            </a:r>
          </a:p>
          <a:p>
            <a:r>
              <a:rPr lang="hr-HR" dirty="0" smtClean="0"/>
              <a:t>Može pokrivati 1 ili više columna (max 16)</a:t>
            </a:r>
          </a:p>
          <a:p>
            <a:r>
              <a:rPr lang="hr-HR" dirty="0" smtClean="0"/>
              <a:t>Određuje kako će se podaci snimiti na disk</a:t>
            </a:r>
          </a:p>
          <a:p>
            <a:r>
              <a:rPr lang="hr-HR" dirty="0" smtClean="0"/>
              <a:t>Kod tablica koje se često updateaju, koristiti uže indexe.</a:t>
            </a:r>
          </a:p>
          <a:p>
            <a:r>
              <a:rPr lang="hr-HR" dirty="0" smtClean="0"/>
              <a:t>Problem sa fragmentacijom.</a:t>
            </a:r>
          </a:p>
        </p:txBody>
      </p:sp>
    </p:spTree>
    <p:extLst>
      <p:ext uri="{BB962C8B-B14F-4D97-AF65-F5344CB8AC3E}">
        <p14:creationId xmlns:p14="http://schemas.microsoft.com/office/powerpoint/2010/main" val="2598926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INDEXI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Može biti:</a:t>
            </a:r>
          </a:p>
          <a:p>
            <a:pPr lvl="1"/>
            <a:r>
              <a:rPr lang="hr-HR" dirty="0" smtClean="0"/>
              <a:t>Clustered (grupira podatke iz baze bliže na samom disku). Koristi se kod vraćanja većih setova rezultata</a:t>
            </a:r>
            <a:endParaRPr lang="hr-HR" dirty="0"/>
          </a:p>
          <a:p>
            <a:pPr lvl="1"/>
            <a:r>
              <a:rPr lang="hr-HR" dirty="0" smtClean="0"/>
              <a:t>Unclustered. Koristi se u tablicama gdje imamo upite sa puno WHERE ili JOIN naredbi.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403939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View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hr-HR" dirty="0" smtClean="0"/>
              <a:t>Možemo ga zamisliti kao virtualni layer koji prikazuje trenutno stanje tablice na kojoj je baziran uz postavljene uvjete</a:t>
            </a:r>
          </a:p>
          <a:p>
            <a:r>
              <a:rPr lang="hr-HR" dirty="0" smtClean="0"/>
              <a:t>Omogućavaju da:</a:t>
            </a:r>
          </a:p>
          <a:p>
            <a:pPr lvl="1"/>
            <a:r>
              <a:rPr lang="hr-HR" dirty="0" smtClean="0"/>
              <a:t>Ograničimo korisnika na određene stupce ili redove u tablici</a:t>
            </a:r>
          </a:p>
          <a:p>
            <a:pPr lvl="1"/>
            <a:r>
              <a:rPr lang="hr-HR" dirty="0" smtClean="0"/>
              <a:t>Spojimo više tablica u jednu da bi ih prezentirali nekome</a:t>
            </a:r>
          </a:p>
          <a:p>
            <a:pPr lvl="1"/>
            <a:r>
              <a:rPr lang="hr-HR" dirty="0" smtClean="0"/>
              <a:t>Sigurnost</a:t>
            </a:r>
          </a:p>
        </p:txBody>
      </p:sp>
    </p:spTree>
    <p:extLst>
      <p:ext uri="{BB962C8B-B14F-4D97-AF65-F5344CB8AC3E}">
        <p14:creationId xmlns:p14="http://schemas.microsoft.com/office/powerpoint/2010/main" val="172678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hr-HR" dirty="0" smtClean="0"/>
              <a:t>Microsoft SQL server</a:t>
            </a:r>
            <a:endParaRPr lang="hr-HR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04543708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hr-HR" dirty="0" smtClean="0"/>
              <a:t>Uvod u</a:t>
            </a:r>
            <a:br>
              <a:rPr lang="hr-HR" dirty="0" smtClean="0"/>
            </a:br>
            <a:r>
              <a:rPr lang="hr-HR" dirty="0" smtClean="0"/>
              <a:t>relacijske baza podataka</a:t>
            </a:r>
            <a:endParaRPr lang="hr-HR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93466277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Microsoft SQL Server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hr-HR" dirty="0" smtClean="0"/>
              <a:t>Microsoftov DBMS, prva verzija se pojavila 1989</a:t>
            </a:r>
          </a:p>
          <a:p>
            <a:r>
              <a:rPr lang="hr-HR" dirty="0" smtClean="0"/>
              <a:t>Razvili su ga Microsoft i Sybase (SAP)</a:t>
            </a:r>
          </a:p>
          <a:p>
            <a:r>
              <a:rPr lang="hr-HR" dirty="0" smtClean="0"/>
              <a:t>Primarni SQL „dijalekti”: T-SQL, ANSI SQL a podržava i XML (Sql server 2005 &gt;)</a:t>
            </a:r>
            <a:endParaRPr lang="hr-HR" dirty="0"/>
          </a:p>
          <a:p>
            <a:r>
              <a:rPr lang="hr-HR" dirty="0" smtClean="0"/>
              <a:t>Intellisense support, integracija sa Windows Azureom</a:t>
            </a:r>
          </a:p>
        </p:txBody>
      </p:sp>
    </p:spTree>
    <p:extLst>
      <p:ext uri="{BB962C8B-B14F-4D97-AF65-F5344CB8AC3E}">
        <p14:creationId xmlns:p14="http://schemas.microsoft.com/office/powerpoint/2010/main" val="1653646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Microsoft SQL 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Studenti: Preuzeti SQL Server sa DreamSparka: </a:t>
            </a:r>
            <a:r>
              <a:rPr lang="hr-HR" dirty="0">
                <a:hlinkClick r:id="rId2"/>
              </a:rPr>
              <a:t>https://www.dreamspark.com</a:t>
            </a:r>
            <a:r>
              <a:rPr lang="hr-HR" dirty="0" smtClean="0">
                <a:hlinkClick r:id="rId2"/>
              </a:rPr>
              <a:t>/</a:t>
            </a:r>
            <a:endParaRPr lang="hr-HR" dirty="0" smtClean="0"/>
          </a:p>
          <a:p>
            <a:endParaRPr lang="hr-HR" dirty="0"/>
          </a:p>
          <a:p>
            <a:r>
              <a:rPr lang="hr-HR" dirty="0" smtClean="0"/>
              <a:t>Ostali, SQL Server Express</a:t>
            </a:r>
            <a:r>
              <a:rPr lang="hr-HR" dirty="0"/>
              <a:t>: </a:t>
            </a:r>
            <a:r>
              <a:rPr lang="hr-HR" dirty="0">
                <a:hlinkClick r:id="rId3"/>
              </a:rPr>
              <a:t>http://www.microsoft.com/en-us/server-cloud/products/sql-server</a:t>
            </a:r>
            <a:r>
              <a:rPr lang="hr-HR" dirty="0" smtClean="0">
                <a:hlinkClick r:id="rId3"/>
              </a:rPr>
              <a:t>/</a:t>
            </a:r>
            <a:endParaRPr lang="hr-HR" dirty="0" smtClean="0"/>
          </a:p>
        </p:txBody>
      </p:sp>
    </p:spTree>
    <p:extLst>
      <p:ext uri="{BB962C8B-B14F-4D97-AF65-F5344CB8AC3E}">
        <p14:creationId xmlns:p14="http://schemas.microsoft.com/office/powerpoint/2010/main" val="756915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Microsoft SQL Server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Prilikom instalacije, collation</a:t>
            </a:r>
            <a:r>
              <a:rPr lang="hr-HR" dirty="0"/>
              <a:t>: Latin1_General_CI_AS</a:t>
            </a:r>
          </a:p>
        </p:txBody>
      </p:sp>
    </p:spTree>
    <p:extLst>
      <p:ext uri="{BB962C8B-B14F-4D97-AF65-F5344CB8AC3E}">
        <p14:creationId xmlns:p14="http://schemas.microsoft.com/office/powerpoint/2010/main" val="1592527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hr-HR" dirty="0" smtClean="0"/>
              <a:t>Demo</a:t>
            </a:r>
            <a:endParaRPr lang="hr-HR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r-HR" dirty="0" smtClean="0">
                <a:solidFill>
                  <a:schemeClr val="tx1">
                    <a:lumMod val="50000"/>
                  </a:schemeClr>
                </a:solidFill>
              </a:rPr>
              <a:t>Microsoft SQL </a:t>
            </a:r>
            <a:r>
              <a:rPr lang="hr-HR" dirty="0">
                <a:solidFill>
                  <a:schemeClr val="tx1">
                    <a:lumMod val="50000"/>
                  </a:schemeClr>
                </a:solidFill>
              </a:rPr>
              <a:t>Server Diagram</a:t>
            </a:r>
          </a:p>
        </p:txBody>
      </p:sp>
    </p:spTree>
    <p:extLst>
      <p:ext uri="{BB962C8B-B14F-4D97-AF65-F5344CB8AC3E}">
        <p14:creationId xmlns:p14="http://schemas.microsoft.com/office/powerpoint/2010/main" val="216585987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Diagram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Za one koji planiraju koristiti neko open source rješenje, možete napraviti diagrame sa:</a:t>
            </a:r>
          </a:p>
          <a:p>
            <a:endParaRPr lang="hr-HR" dirty="0"/>
          </a:p>
          <a:p>
            <a:r>
              <a:rPr lang="hr-HR" dirty="0" smtClean="0">
                <a:hlinkClick r:id="rId3"/>
              </a:rPr>
              <a:t>http://ondras.zarovi.cz/sql/demo/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089100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hr-HR" dirty="0" smtClean="0"/>
              <a:t>Transact SQL (T-SQL)</a:t>
            </a:r>
            <a:endParaRPr lang="hr-HR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r-HR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958089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T-SQL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Originalno ga je razvio IBM, danas se većinom spominje u kontekstu SQL servera.</a:t>
            </a:r>
          </a:p>
          <a:p>
            <a:r>
              <a:rPr lang="hr-HR" dirty="0" smtClean="0"/>
              <a:t>Proceduralan i nadograđuje na osnovne mogućnosti SQL-a.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033108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CREATE TABLE</a:t>
            </a:r>
            <a:endParaRPr lang="hr-HR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16"/>
          <a:stretch/>
        </p:blipFill>
        <p:spPr>
          <a:xfrm>
            <a:off x="1809510" y="1491630"/>
            <a:ext cx="5524979" cy="2676405"/>
          </a:xfrm>
        </p:spPr>
      </p:pic>
    </p:spTree>
    <p:extLst>
      <p:ext uri="{BB962C8B-B14F-4D97-AF65-F5344CB8AC3E}">
        <p14:creationId xmlns:p14="http://schemas.microsoft.com/office/powerpoint/2010/main" val="3911730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CREATE TABLE</a:t>
            </a:r>
            <a:endParaRPr lang="hr-HR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5272" y="1227685"/>
            <a:ext cx="5610984" cy="3542957"/>
          </a:xfrm>
        </p:spPr>
      </p:pic>
    </p:spTree>
    <p:extLst>
      <p:ext uri="{BB962C8B-B14F-4D97-AF65-F5344CB8AC3E}">
        <p14:creationId xmlns:p14="http://schemas.microsoft.com/office/powerpoint/2010/main" val="1654349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DROP TABLE</a:t>
            </a:r>
            <a:endParaRPr lang="hr-H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661" y="2687619"/>
            <a:ext cx="3200677" cy="419136"/>
          </a:xfrm>
        </p:spPr>
      </p:pic>
    </p:spTree>
    <p:extLst>
      <p:ext uri="{BB962C8B-B14F-4D97-AF65-F5344CB8AC3E}">
        <p14:creationId xmlns:p14="http://schemas.microsoft.com/office/powerpoint/2010/main" val="786304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Agenda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arenR"/>
            </a:pPr>
            <a:r>
              <a:rPr lang="hr-HR" dirty="0" smtClean="0"/>
              <a:t>Osnovni pojmovi</a:t>
            </a:r>
          </a:p>
          <a:p>
            <a:pPr marL="514350" indent="-514350">
              <a:buAutoNum type="arabicParenR"/>
            </a:pPr>
            <a:r>
              <a:rPr lang="hr-HR" dirty="0" smtClean="0"/>
              <a:t>Microsoft SQL Server</a:t>
            </a:r>
          </a:p>
          <a:p>
            <a:pPr marL="514350" indent="-514350">
              <a:buAutoNum type="arabicParenR"/>
            </a:pPr>
            <a:r>
              <a:rPr lang="hr-HR" dirty="0" smtClean="0"/>
              <a:t>T-SQL sintaksa i primjeri</a:t>
            </a:r>
          </a:p>
          <a:p>
            <a:pPr marL="514350" indent="-514350">
              <a:buAutoNum type="arabicParenR"/>
            </a:pPr>
            <a:r>
              <a:rPr lang="hr-HR" dirty="0" smtClean="0"/>
              <a:t>Snimljene procedure</a:t>
            </a:r>
            <a:endParaRPr lang="hr-HR" dirty="0"/>
          </a:p>
          <a:p>
            <a:pPr marL="514350" indent="-514350">
              <a:buAutoNum type="arabicParenR"/>
            </a:pPr>
            <a:r>
              <a:rPr lang="hr-HR" dirty="0" smtClean="0"/>
              <a:t>Pitanja</a:t>
            </a:r>
          </a:p>
        </p:txBody>
      </p:sp>
    </p:spTree>
    <p:extLst>
      <p:ext uri="{BB962C8B-B14F-4D97-AF65-F5344CB8AC3E}">
        <p14:creationId xmlns:p14="http://schemas.microsoft.com/office/powerpoint/2010/main" val="413751948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ALTER TABLE</a:t>
            </a:r>
            <a:endParaRPr lang="hr-H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347614"/>
            <a:ext cx="5929118" cy="2952328"/>
          </a:xfrm>
        </p:spPr>
      </p:pic>
    </p:spTree>
    <p:extLst>
      <p:ext uri="{BB962C8B-B14F-4D97-AF65-F5344CB8AC3E}">
        <p14:creationId xmlns:p14="http://schemas.microsoft.com/office/powerpoint/2010/main" val="2089665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ALTER TABLE</a:t>
            </a:r>
            <a:endParaRPr lang="hr-H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208" y="1851670"/>
            <a:ext cx="5184576" cy="1304579"/>
          </a:xfrm>
        </p:spPr>
      </p:pic>
    </p:spTree>
    <p:extLst>
      <p:ext uri="{BB962C8B-B14F-4D97-AF65-F5344CB8AC3E}">
        <p14:creationId xmlns:p14="http://schemas.microsoft.com/office/powerpoint/2010/main" val="2916132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INSERT INTO</a:t>
            </a:r>
            <a:endParaRPr lang="hr-H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59582"/>
            <a:ext cx="8515728" cy="3096344"/>
          </a:xfrm>
        </p:spPr>
      </p:pic>
    </p:spTree>
    <p:extLst>
      <p:ext uri="{BB962C8B-B14F-4D97-AF65-F5344CB8AC3E}">
        <p14:creationId xmlns:p14="http://schemas.microsoft.com/office/powerpoint/2010/main" val="2059577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SELECT</a:t>
            </a:r>
            <a:endParaRPr lang="hr-H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5313" y="1395966"/>
            <a:ext cx="4728935" cy="2611660"/>
          </a:xfrm>
        </p:spPr>
      </p:pic>
    </p:spTree>
    <p:extLst>
      <p:ext uri="{BB962C8B-B14F-4D97-AF65-F5344CB8AC3E}">
        <p14:creationId xmlns:p14="http://schemas.microsoft.com/office/powerpoint/2010/main" val="2640512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r-HR" dirty="0" smtClean="0"/>
              <a:t>SELECT</a:t>
            </a:r>
            <a:endParaRPr lang="hr-H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339502"/>
            <a:ext cx="5976664" cy="4293072"/>
          </a:xfrm>
        </p:spPr>
      </p:pic>
    </p:spTree>
    <p:extLst>
      <p:ext uri="{BB962C8B-B14F-4D97-AF65-F5344CB8AC3E}">
        <p14:creationId xmlns:p14="http://schemas.microsoft.com/office/powerpoint/2010/main" val="504735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SELECT + JOIN</a:t>
            </a:r>
            <a:endParaRPr lang="hr-H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8977" y="2222759"/>
            <a:ext cx="6066046" cy="1348857"/>
          </a:xfrm>
        </p:spPr>
      </p:pic>
    </p:spTree>
    <p:extLst>
      <p:ext uri="{BB962C8B-B14F-4D97-AF65-F5344CB8AC3E}">
        <p14:creationId xmlns:p14="http://schemas.microsoft.com/office/powerpoint/2010/main" val="4204730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r-HR" dirty="0" smtClean="0"/>
              <a:t>SELECT + JOIN</a:t>
            </a:r>
            <a:endParaRPr lang="hr-H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267494"/>
            <a:ext cx="5767260" cy="4536504"/>
          </a:xfrm>
        </p:spPr>
      </p:pic>
    </p:spTree>
    <p:extLst>
      <p:ext uri="{BB962C8B-B14F-4D97-AF65-F5344CB8AC3E}">
        <p14:creationId xmlns:p14="http://schemas.microsoft.com/office/powerpoint/2010/main" val="4058779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Pojašnjenje pojeodinih joinova: </a:t>
            </a:r>
            <a:r>
              <a:rPr lang="hr-HR" dirty="0" smtClean="0">
                <a:hlinkClick r:id="rId2"/>
              </a:rPr>
              <a:t>http</a:t>
            </a:r>
            <a:r>
              <a:rPr lang="hr-HR" dirty="0">
                <a:hlinkClick r:id="rId2"/>
              </a:rPr>
              <a:t>://</a:t>
            </a:r>
            <a:r>
              <a:rPr lang="hr-HR" dirty="0" smtClean="0">
                <a:hlinkClick r:id="rId2"/>
              </a:rPr>
              <a:t>www.codeproject.com/Articles/33052/Visual-Representation-of-SQL-Joins</a:t>
            </a:r>
            <a:endParaRPr lang="hr-HR" dirty="0" smtClean="0"/>
          </a:p>
          <a:p>
            <a:pPr marL="0" indent="0">
              <a:buNone/>
            </a:pP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011829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DELETE</a:t>
            </a:r>
            <a:endParaRPr lang="hr-H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8977" y="2309499"/>
            <a:ext cx="5481295" cy="1062076"/>
          </a:xfrm>
        </p:spPr>
      </p:pic>
    </p:spTree>
    <p:extLst>
      <p:ext uri="{BB962C8B-B14F-4D97-AF65-F5344CB8AC3E}">
        <p14:creationId xmlns:p14="http://schemas.microsoft.com/office/powerpoint/2010/main" val="1664692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3376" y="2309499"/>
            <a:ext cx="4592496" cy="1062076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UPDATE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85611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Što je?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sz="2600" b="1" dirty="0" smtClean="0"/>
              <a:t>Baza podataka</a:t>
            </a:r>
            <a:r>
              <a:rPr lang="hr-HR" sz="2600" dirty="0" smtClean="0"/>
              <a:t> je organizirana skupina podataka koji su pohranjeni tako da mogu zadovoljiti zahtjeve krajnjeg korisnika. (Max Vetter, 1981.)</a:t>
            </a:r>
            <a:endParaRPr lang="hr-HR" sz="2000" dirty="0"/>
          </a:p>
          <a:p>
            <a:r>
              <a:rPr lang="hr-HR" sz="2600" b="1" dirty="0"/>
              <a:t>Relacijske baze podataka </a:t>
            </a:r>
            <a:r>
              <a:rPr lang="hr-HR" sz="2600" dirty="0" smtClean="0"/>
              <a:t>su temeljene na činjenici </a:t>
            </a:r>
            <a:r>
              <a:rPr lang="hr-HR" sz="2600" dirty="0"/>
              <a:t>da korisnik </a:t>
            </a:r>
            <a:r>
              <a:rPr lang="hr-HR" sz="2600" dirty="0" smtClean="0"/>
              <a:t>ne može </a:t>
            </a:r>
            <a:r>
              <a:rPr lang="hr-HR" sz="2600" dirty="0"/>
              <a:t>unaprijed znati sve moguće načine korištenja </a:t>
            </a:r>
            <a:r>
              <a:rPr lang="hr-HR" sz="2600" dirty="0" smtClean="0"/>
              <a:t>podataka tj. u bazi </a:t>
            </a:r>
            <a:r>
              <a:rPr lang="hr-HR" sz="2600" dirty="0"/>
              <a:t>ne postoje predefinirani putovi kretanja kroz </a:t>
            </a:r>
            <a:r>
              <a:rPr lang="hr-HR" sz="2600" dirty="0" smtClean="0"/>
              <a:t>podatke. </a:t>
            </a:r>
          </a:p>
        </p:txBody>
      </p:sp>
    </p:spTree>
    <p:extLst>
      <p:ext uri="{BB962C8B-B14F-4D97-AF65-F5344CB8AC3E}">
        <p14:creationId xmlns:p14="http://schemas.microsoft.com/office/powerpoint/2010/main" val="2323272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Trendovi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sz="2600" dirty="0" smtClean="0"/>
              <a:t>Sve </a:t>
            </a:r>
            <a:r>
              <a:rPr lang="hr-HR" sz="2600" dirty="0"/>
              <a:t>veća potreba za NOSQL bazama (Not Only SQL) koje se rješavaju određene probleme performansi u Big Data i Real time web primjerima</a:t>
            </a:r>
            <a:r>
              <a:rPr lang="hr-HR" sz="2600" dirty="0" smtClean="0"/>
              <a:t>.</a:t>
            </a:r>
            <a:endParaRPr lang="en-US" sz="2000" dirty="0"/>
          </a:p>
          <a:p>
            <a:pPr lvl="1"/>
            <a:r>
              <a:rPr lang="hr-HR" sz="2200" b="1" dirty="0" smtClean="0"/>
              <a:t>BigData (Facebook, Wikipedia, Mapiranje Genoma ..)</a:t>
            </a:r>
          </a:p>
          <a:p>
            <a:pPr lvl="1"/>
            <a:r>
              <a:rPr lang="hr-HR" sz="2200" b="1" dirty="0" smtClean="0"/>
              <a:t>Real-time web (Burza, Twitter ...)</a:t>
            </a:r>
          </a:p>
          <a:p>
            <a:pPr lvl="1"/>
            <a:endParaRPr lang="hr-HR" sz="2200" b="1" dirty="0"/>
          </a:p>
          <a:p>
            <a:pPr marL="457200" lvl="1" indent="0">
              <a:buNone/>
            </a:pPr>
            <a:r>
              <a:rPr lang="hr-HR" sz="2200" b="1" dirty="0" smtClean="0"/>
              <a:t>Primjer: Mongo DB</a:t>
            </a:r>
          </a:p>
        </p:txBody>
      </p:sp>
    </p:spTree>
    <p:extLst>
      <p:ext uri="{BB962C8B-B14F-4D97-AF65-F5344CB8AC3E}">
        <p14:creationId xmlns:p14="http://schemas.microsoft.com/office/powerpoint/2010/main" val="1432741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Što proučiti?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sz="2600" dirty="0" smtClean="0"/>
              <a:t>Indexi i optimizacija</a:t>
            </a:r>
          </a:p>
          <a:p>
            <a:r>
              <a:rPr lang="hr-HR" sz="2600" dirty="0" smtClean="0"/>
              <a:t>Optimalan odabir tipova podataka za različita polja</a:t>
            </a:r>
          </a:p>
          <a:p>
            <a:r>
              <a:rPr lang="hr-HR" sz="2600" dirty="0" smtClean="0"/>
              <a:t>Common table expressions (CTE)</a:t>
            </a:r>
          </a:p>
          <a:p>
            <a:r>
              <a:rPr lang="hr-HR" sz="2600" dirty="0" smtClean="0"/>
              <a:t>Cursore</a:t>
            </a:r>
          </a:p>
          <a:p>
            <a:r>
              <a:rPr lang="hr-HR" sz="2600" dirty="0" smtClean="0"/>
              <a:t>Vrste joinova</a:t>
            </a:r>
          </a:p>
          <a:p>
            <a:r>
              <a:rPr lang="hr-HR" sz="2600" dirty="0" smtClean="0"/>
              <a:t>Pivot funkcija</a:t>
            </a:r>
          </a:p>
        </p:txBody>
      </p:sp>
    </p:spTree>
    <p:extLst>
      <p:ext uri="{BB962C8B-B14F-4D97-AF65-F5344CB8AC3E}">
        <p14:creationId xmlns:p14="http://schemas.microsoft.com/office/powerpoint/2010/main" val="2731859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Q &amp; 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851670"/>
            <a:ext cx="8229600" cy="1515616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hr-HR" sz="9600" dirty="0" smtClean="0"/>
              <a:t>?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3668484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kstniOkvir 6"/>
          <p:cNvSpPr txBox="1"/>
          <p:nvPr/>
        </p:nvSpPr>
        <p:spPr>
          <a:xfrm>
            <a:off x="113752" y="1851670"/>
            <a:ext cx="8712968" cy="14957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hr-HR" sz="4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Hvala!</a:t>
            </a:r>
          </a:p>
          <a:p>
            <a:pPr algn="ctr">
              <a:lnSpc>
                <a:spcPct val="120000"/>
              </a:lnSpc>
            </a:pPr>
            <a:r>
              <a:rPr lang="hr-HR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vlatko@shoutem.com</a:t>
            </a:r>
            <a:endParaRPr lang="hr-HR" sz="2800" u="sng" dirty="0" smtClean="0">
              <a:solidFill>
                <a:srgbClr val="9ABF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004564" y="4227934"/>
            <a:ext cx="2139436" cy="504056"/>
          </a:xfrm>
          <a:prstGeom prst="rect">
            <a:avLst/>
          </a:prstGeom>
          <a:solidFill>
            <a:srgbClr val="9AB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8846" y="4290021"/>
            <a:ext cx="1547874" cy="379881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7072" y="196536"/>
            <a:ext cx="4108376" cy="1080120"/>
          </a:xfrm>
          <a:prstGeom prst="rect">
            <a:avLst/>
          </a:prstGeom>
          <a:solidFill>
            <a:srgbClr val="9AB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858" y="329581"/>
            <a:ext cx="3316874" cy="814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53973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Relacijski model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Objekti u relacijskom modelu baza podataka se zovu </a:t>
            </a:r>
            <a:r>
              <a:rPr lang="hr-HR" b="1" dirty="0" smtClean="0"/>
              <a:t>Relacije</a:t>
            </a:r>
            <a:r>
              <a:rPr lang="hr-HR" dirty="0" smtClean="0"/>
              <a:t> – dvodimenzionalna tablica</a:t>
            </a:r>
          </a:p>
          <a:p>
            <a:r>
              <a:rPr lang="hr-HR" dirty="0" smtClean="0"/>
              <a:t>Relacije se sastoje od:</a:t>
            </a:r>
          </a:p>
          <a:p>
            <a:pPr lvl="1"/>
            <a:r>
              <a:rPr lang="hr-HR" dirty="0" smtClean="0"/>
              <a:t>Atributa (imenovani stupac)</a:t>
            </a:r>
          </a:p>
          <a:p>
            <a:pPr lvl="1"/>
            <a:r>
              <a:rPr lang="hr-HR" dirty="0" smtClean="0"/>
              <a:t>Tuplea (redovi)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652692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Tablica</a:t>
            </a:r>
            <a:endParaRPr lang="hr-HR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316248"/>
              </p:ext>
            </p:extLst>
          </p:nvPr>
        </p:nvGraphicFramePr>
        <p:xfrm>
          <a:off x="395536" y="1347614"/>
          <a:ext cx="822959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/>
                <a:gridCol w="2503173"/>
                <a:gridCol w="2503173"/>
                <a:gridCol w="2503173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hr-HR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Stupac</a:t>
                      </a:r>
                      <a:endParaRPr lang="hr-HR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hr-HR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hr-HR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hr-HR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r-HR" sz="18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</a:t>
                      </a:r>
                      <a:endParaRPr lang="hr-HR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sz="18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Ime</a:t>
                      </a:r>
                      <a:endParaRPr lang="hr-HR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sz="18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Prezime</a:t>
                      </a:r>
                      <a:endParaRPr lang="hr-HR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r-HR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Red</a:t>
                      </a:r>
                      <a:endParaRPr lang="hr-HR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r-HR" dirty="0" smtClean="0"/>
                        <a:t>1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smtClean="0"/>
                        <a:t>Pero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smtClean="0"/>
                        <a:t>Perić</a:t>
                      </a:r>
                      <a:endParaRPr lang="hr-H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hr-HR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r-HR" dirty="0" smtClean="0"/>
                        <a:t>2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smtClean="0"/>
                        <a:t>Marko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smtClean="0"/>
                        <a:t>Marković</a:t>
                      </a:r>
                      <a:endParaRPr lang="hr-H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hr-HR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r-HR" dirty="0" smtClean="0"/>
                        <a:t>3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smtClean="0"/>
                        <a:t>Ivan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smtClean="0"/>
                        <a:t>Ivić</a:t>
                      </a:r>
                      <a:endParaRPr lang="hr-H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hr-HR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r-HR" dirty="0" smtClean="0"/>
                        <a:t>4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smtClean="0"/>
                        <a:t>Bela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smtClean="0"/>
                        <a:t>Ikotić</a:t>
                      </a:r>
                      <a:endParaRPr lang="hr-H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6527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63463"/>
            <a:ext cx="4283968" cy="342279"/>
          </a:xfrm>
        </p:spPr>
        <p:txBody>
          <a:bodyPr/>
          <a:lstStyle/>
          <a:p>
            <a:r>
              <a:rPr lang="hr-HR" dirty="0" smtClean="0"/>
              <a:t>Constraints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b="1" dirty="0" smtClean="0"/>
              <a:t>Održavaju integritet podataka i relacija unutar baze</a:t>
            </a:r>
          </a:p>
          <a:p>
            <a:pPr lvl="1"/>
            <a:r>
              <a:rPr lang="hr-HR" dirty="0" smtClean="0"/>
              <a:t>Primarni ključ (single column, kompozitni)</a:t>
            </a:r>
          </a:p>
          <a:p>
            <a:pPr lvl="1"/>
            <a:r>
              <a:rPr lang="hr-HR" dirty="0" smtClean="0"/>
              <a:t>Strani ključ</a:t>
            </a:r>
          </a:p>
          <a:p>
            <a:pPr lvl="1"/>
            <a:r>
              <a:rPr lang="hr-HR" dirty="0" smtClean="0"/>
              <a:t>Unikatni ključ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774326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076001176"/>
              </p:ext>
            </p:extLst>
          </p:nvPr>
        </p:nvGraphicFramePr>
        <p:xfrm>
          <a:off x="950913" y="393958"/>
          <a:ext cx="7509519" cy="188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3173"/>
                <a:gridCol w="2503173"/>
                <a:gridCol w="2503173"/>
              </a:tblGrid>
              <a:tr h="204023"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PRIMARNI</a:t>
                      </a:r>
                      <a:r>
                        <a:rPr lang="hr-HR" baseline="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KLJUČ</a:t>
                      </a:r>
                      <a:endParaRPr lang="hr-HR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hr-HR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hr-HR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204023">
                <a:tc>
                  <a:txBody>
                    <a:bodyPr/>
                    <a:lstStyle/>
                    <a:p>
                      <a:r>
                        <a:rPr lang="hr-HR" sz="1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</a:t>
                      </a:r>
                      <a:endParaRPr lang="hr-HR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sz="1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Ime</a:t>
                      </a:r>
                      <a:endParaRPr lang="hr-HR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sz="1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Prezime</a:t>
                      </a:r>
                      <a:endParaRPr lang="hr-HR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204023">
                <a:tc>
                  <a:txBody>
                    <a:bodyPr/>
                    <a:lstStyle/>
                    <a:p>
                      <a:r>
                        <a:rPr lang="hr-HR" sz="1400" dirty="0" smtClean="0"/>
                        <a:t>123</a:t>
                      </a:r>
                      <a:endParaRPr lang="hr-H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sz="1400" dirty="0" smtClean="0"/>
                        <a:t>Pero</a:t>
                      </a:r>
                      <a:endParaRPr lang="hr-H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sz="1400" dirty="0" smtClean="0"/>
                        <a:t>Perić</a:t>
                      </a:r>
                      <a:endParaRPr lang="hr-HR" sz="1400" dirty="0"/>
                    </a:p>
                  </a:txBody>
                  <a:tcPr/>
                </a:tc>
              </a:tr>
              <a:tr h="204023">
                <a:tc>
                  <a:txBody>
                    <a:bodyPr/>
                    <a:lstStyle/>
                    <a:p>
                      <a:r>
                        <a:rPr lang="hr-HR" sz="1400" dirty="0" smtClean="0"/>
                        <a:t>124</a:t>
                      </a:r>
                      <a:endParaRPr lang="hr-H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sz="1400" dirty="0" smtClean="0"/>
                        <a:t>Marko</a:t>
                      </a:r>
                      <a:endParaRPr lang="hr-H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sz="1400" dirty="0" smtClean="0"/>
                        <a:t>Marković</a:t>
                      </a:r>
                      <a:endParaRPr lang="hr-HR" sz="1400" dirty="0"/>
                    </a:p>
                  </a:txBody>
                  <a:tcPr/>
                </a:tc>
              </a:tr>
              <a:tr h="204023">
                <a:tc>
                  <a:txBody>
                    <a:bodyPr/>
                    <a:lstStyle/>
                    <a:p>
                      <a:r>
                        <a:rPr lang="hr-HR" sz="1400" dirty="0" smtClean="0"/>
                        <a:t>125</a:t>
                      </a:r>
                      <a:endParaRPr lang="hr-H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sz="1400" dirty="0" smtClean="0"/>
                        <a:t>Ivan</a:t>
                      </a:r>
                      <a:endParaRPr lang="hr-H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sz="1400" dirty="0" smtClean="0"/>
                        <a:t>Ivić</a:t>
                      </a:r>
                      <a:endParaRPr lang="hr-HR" sz="1400" dirty="0"/>
                    </a:p>
                  </a:txBody>
                  <a:tcPr/>
                </a:tc>
              </a:tr>
              <a:tr h="204023">
                <a:tc>
                  <a:txBody>
                    <a:bodyPr/>
                    <a:lstStyle/>
                    <a:p>
                      <a:r>
                        <a:rPr lang="hr-HR" sz="1400" dirty="0" smtClean="0"/>
                        <a:t>126</a:t>
                      </a:r>
                      <a:endParaRPr lang="hr-H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sz="1400" dirty="0" smtClean="0"/>
                        <a:t>Bela</a:t>
                      </a:r>
                      <a:endParaRPr lang="hr-H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sz="1400" dirty="0" smtClean="0"/>
                        <a:t>Ikotić</a:t>
                      </a:r>
                      <a:endParaRPr lang="hr-HR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67640978"/>
              </p:ext>
            </p:extLst>
          </p:nvPr>
        </p:nvGraphicFramePr>
        <p:xfrm>
          <a:off x="926988" y="2571750"/>
          <a:ext cx="7677460" cy="2164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6820"/>
                <a:gridCol w="1921910"/>
                <a:gridCol w="1919365"/>
                <a:gridCol w="1919365"/>
              </a:tblGrid>
              <a:tr h="204023"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PRIMARNI KLJUČ</a:t>
                      </a:r>
                      <a:endParaRPr lang="hr-HR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STRANI KLJUČ</a:t>
                      </a:r>
                      <a:endParaRPr lang="hr-HR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hr-HR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hr-HR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204023">
                <a:tc>
                  <a:txBody>
                    <a:bodyPr/>
                    <a:lstStyle/>
                    <a:p>
                      <a:r>
                        <a:rPr lang="hr-HR" sz="1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</a:t>
                      </a:r>
                      <a:endParaRPr lang="hr-HR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sz="1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IdStudenta</a:t>
                      </a:r>
                      <a:endParaRPr lang="hr-HR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sz="1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Status</a:t>
                      </a:r>
                      <a:endParaRPr lang="hr-HR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sz="1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Godina</a:t>
                      </a:r>
                      <a:endParaRPr lang="hr-HR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204023">
                <a:tc>
                  <a:txBody>
                    <a:bodyPr/>
                    <a:lstStyle/>
                    <a:p>
                      <a:r>
                        <a:rPr lang="hr-HR" sz="1400" dirty="0" smtClean="0"/>
                        <a:t>1</a:t>
                      </a:r>
                      <a:endParaRPr lang="hr-H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sz="1400" dirty="0" smtClean="0"/>
                        <a:t>123</a:t>
                      </a:r>
                      <a:endParaRPr lang="hr-H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sz="1400" dirty="0" smtClean="0"/>
                        <a:t>R</a:t>
                      </a:r>
                      <a:endParaRPr lang="hr-H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sz="1400" dirty="0" smtClean="0"/>
                        <a:t>1</a:t>
                      </a:r>
                      <a:endParaRPr lang="hr-HR" sz="1400" dirty="0"/>
                    </a:p>
                  </a:txBody>
                  <a:tcPr/>
                </a:tc>
              </a:tr>
              <a:tr h="204023">
                <a:tc>
                  <a:txBody>
                    <a:bodyPr/>
                    <a:lstStyle/>
                    <a:p>
                      <a:r>
                        <a:rPr lang="hr-HR" sz="1400" dirty="0" smtClean="0"/>
                        <a:t>2</a:t>
                      </a:r>
                      <a:endParaRPr lang="hr-H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sz="1400" dirty="0" smtClean="0"/>
                        <a:t>124</a:t>
                      </a:r>
                      <a:endParaRPr lang="hr-H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sz="1400" dirty="0" smtClean="0"/>
                        <a:t>I</a:t>
                      </a:r>
                      <a:endParaRPr lang="hr-H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sz="1400" dirty="0" smtClean="0"/>
                        <a:t>3</a:t>
                      </a:r>
                      <a:endParaRPr lang="hr-HR" sz="1400" dirty="0"/>
                    </a:p>
                  </a:txBody>
                  <a:tcPr/>
                </a:tc>
              </a:tr>
              <a:tr h="204023">
                <a:tc>
                  <a:txBody>
                    <a:bodyPr/>
                    <a:lstStyle/>
                    <a:p>
                      <a:r>
                        <a:rPr lang="hr-HR" sz="1400" dirty="0" smtClean="0"/>
                        <a:t>3</a:t>
                      </a:r>
                      <a:endParaRPr lang="hr-H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sz="1400" dirty="0" smtClean="0"/>
                        <a:t>125</a:t>
                      </a:r>
                      <a:endParaRPr lang="hr-H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sz="1400" dirty="0" smtClean="0"/>
                        <a:t>R</a:t>
                      </a:r>
                      <a:endParaRPr lang="hr-H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sz="1400" dirty="0" smtClean="0"/>
                        <a:t>3</a:t>
                      </a:r>
                      <a:endParaRPr lang="hr-HR" sz="1400" dirty="0"/>
                    </a:p>
                  </a:txBody>
                  <a:tcPr/>
                </a:tc>
              </a:tr>
              <a:tr h="204023">
                <a:tc>
                  <a:txBody>
                    <a:bodyPr/>
                    <a:lstStyle/>
                    <a:p>
                      <a:r>
                        <a:rPr lang="hr-HR" sz="1400" dirty="0" smtClean="0"/>
                        <a:t>4</a:t>
                      </a:r>
                      <a:endParaRPr lang="hr-H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sz="1400" dirty="0" smtClean="0"/>
                        <a:t>126</a:t>
                      </a:r>
                      <a:endParaRPr lang="hr-H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sz="1400" dirty="0" smtClean="0"/>
                        <a:t>I2</a:t>
                      </a:r>
                      <a:endParaRPr lang="hr-H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sz="1400" dirty="0" smtClean="0"/>
                        <a:t>5</a:t>
                      </a:r>
                      <a:endParaRPr lang="hr-HR" sz="14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0" name="Straight Arrow Connector 9"/>
          <p:cNvCxnSpPr/>
          <p:nvPr/>
        </p:nvCxnSpPr>
        <p:spPr>
          <a:xfrm flipH="1" flipV="1">
            <a:off x="1835696" y="771550"/>
            <a:ext cx="1368152" cy="1800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3811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076001176"/>
              </p:ext>
            </p:extLst>
          </p:nvPr>
        </p:nvGraphicFramePr>
        <p:xfrm>
          <a:off x="950913" y="393958"/>
          <a:ext cx="7509519" cy="188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3173"/>
                <a:gridCol w="2503173"/>
                <a:gridCol w="2503173"/>
              </a:tblGrid>
              <a:tr h="204023"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PRIMARNI</a:t>
                      </a:r>
                      <a:r>
                        <a:rPr lang="hr-HR" baseline="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KLJUČ</a:t>
                      </a:r>
                      <a:endParaRPr lang="hr-HR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hr-HR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hr-HR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204023">
                <a:tc>
                  <a:txBody>
                    <a:bodyPr/>
                    <a:lstStyle/>
                    <a:p>
                      <a:r>
                        <a:rPr lang="hr-HR" sz="1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</a:t>
                      </a:r>
                      <a:endParaRPr lang="hr-HR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sz="1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Ime</a:t>
                      </a:r>
                      <a:endParaRPr lang="hr-HR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sz="1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Prezime</a:t>
                      </a:r>
                      <a:endParaRPr lang="hr-HR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204023">
                <a:tc>
                  <a:txBody>
                    <a:bodyPr/>
                    <a:lstStyle/>
                    <a:p>
                      <a:r>
                        <a:rPr lang="hr-HR" sz="1400" dirty="0" smtClean="0"/>
                        <a:t>123</a:t>
                      </a:r>
                      <a:endParaRPr lang="hr-H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sz="1400" dirty="0" smtClean="0"/>
                        <a:t>Pero</a:t>
                      </a:r>
                      <a:endParaRPr lang="hr-H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sz="1400" dirty="0" smtClean="0"/>
                        <a:t>Perić</a:t>
                      </a:r>
                      <a:endParaRPr lang="hr-HR" sz="1400" dirty="0"/>
                    </a:p>
                  </a:txBody>
                  <a:tcPr/>
                </a:tc>
              </a:tr>
              <a:tr h="204023">
                <a:tc>
                  <a:txBody>
                    <a:bodyPr/>
                    <a:lstStyle/>
                    <a:p>
                      <a:r>
                        <a:rPr lang="hr-HR" sz="1400" dirty="0" smtClean="0"/>
                        <a:t>124</a:t>
                      </a:r>
                      <a:endParaRPr lang="hr-H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sz="1400" dirty="0" smtClean="0"/>
                        <a:t>Marko</a:t>
                      </a:r>
                      <a:endParaRPr lang="hr-H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sz="1400" dirty="0" smtClean="0"/>
                        <a:t>Marković</a:t>
                      </a:r>
                      <a:endParaRPr lang="hr-HR" sz="1400" dirty="0"/>
                    </a:p>
                  </a:txBody>
                  <a:tcPr/>
                </a:tc>
              </a:tr>
              <a:tr h="204023">
                <a:tc>
                  <a:txBody>
                    <a:bodyPr/>
                    <a:lstStyle/>
                    <a:p>
                      <a:r>
                        <a:rPr lang="hr-HR" sz="1400" dirty="0" smtClean="0"/>
                        <a:t>125</a:t>
                      </a:r>
                      <a:endParaRPr lang="hr-H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sz="1400" dirty="0" smtClean="0"/>
                        <a:t>Ivan</a:t>
                      </a:r>
                      <a:endParaRPr lang="hr-H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sz="1400" dirty="0" smtClean="0"/>
                        <a:t>Ivić</a:t>
                      </a:r>
                      <a:endParaRPr lang="hr-HR" sz="1400" dirty="0"/>
                    </a:p>
                  </a:txBody>
                  <a:tcPr/>
                </a:tc>
              </a:tr>
              <a:tr h="204023">
                <a:tc>
                  <a:txBody>
                    <a:bodyPr/>
                    <a:lstStyle/>
                    <a:p>
                      <a:r>
                        <a:rPr lang="hr-HR" sz="1400" dirty="0" smtClean="0"/>
                        <a:t>126</a:t>
                      </a:r>
                      <a:endParaRPr lang="hr-H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sz="1400" dirty="0" smtClean="0"/>
                        <a:t>Bela</a:t>
                      </a:r>
                      <a:endParaRPr lang="hr-H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sz="1400" dirty="0" smtClean="0"/>
                        <a:t>Ikotić</a:t>
                      </a:r>
                      <a:endParaRPr lang="hr-HR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173971"/>
              </p:ext>
            </p:extLst>
          </p:nvPr>
        </p:nvGraphicFramePr>
        <p:xfrm>
          <a:off x="926988" y="2571750"/>
          <a:ext cx="7677460" cy="2164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6820"/>
                <a:gridCol w="1921910"/>
                <a:gridCol w="1919365"/>
                <a:gridCol w="1919365"/>
              </a:tblGrid>
              <a:tr h="204023"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PRIMARNI KLJUČ</a:t>
                      </a:r>
                      <a:endParaRPr lang="hr-HR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STRANI KLJUČ</a:t>
                      </a:r>
                      <a:endParaRPr lang="hr-HR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hr-HR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hr-HR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204023">
                <a:tc>
                  <a:txBody>
                    <a:bodyPr/>
                    <a:lstStyle/>
                    <a:p>
                      <a:r>
                        <a:rPr lang="hr-HR" sz="1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</a:t>
                      </a:r>
                      <a:endParaRPr lang="hr-HR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sz="1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IdStudenta</a:t>
                      </a:r>
                      <a:endParaRPr lang="hr-HR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sz="1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Ocjena</a:t>
                      </a:r>
                      <a:endParaRPr lang="hr-HR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sz="1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Predmet</a:t>
                      </a:r>
                      <a:endParaRPr lang="hr-HR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204023">
                <a:tc>
                  <a:txBody>
                    <a:bodyPr/>
                    <a:lstStyle/>
                    <a:p>
                      <a:r>
                        <a:rPr lang="hr-HR" sz="1400" dirty="0" smtClean="0"/>
                        <a:t>1</a:t>
                      </a:r>
                      <a:endParaRPr lang="hr-H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sz="1400" dirty="0" smtClean="0"/>
                        <a:t>124</a:t>
                      </a:r>
                      <a:endParaRPr lang="hr-H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sz="1400" dirty="0" smtClean="0"/>
                        <a:t>4</a:t>
                      </a:r>
                      <a:endParaRPr lang="hr-H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sz="1400" dirty="0" smtClean="0"/>
                        <a:t>Linearna</a:t>
                      </a:r>
                      <a:r>
                        <a:rPr lang="hr-HR" sz="1400" baseline="0" dirty="0" smtClean="0"/>
                        <a:t> Algebra</a:t>
                      </a:r>
                      <a:endParaRPr lang="hr-HR" sz="1400" dirty="0"/>
                    </a:p>
                  </a:txBody>
                  <a:tcPr/>
                </a:tc>
              </a:tr>
              <a:tr h="204023">
                <a:tc>
                  <a:txBody>
                    <a:bodyPr/>
                    <a:lstStyle/>
                    <a:p>
                      <a:r>
                        <a:rPr lang="hr-HR" sz="1400" dirty="0" smtClean="0"/>
                        <a:t>2</a:t>
                      </a:r>
                      <a:endParaRPr lang="hr-H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sz="1400" dirty="0" smtClean="0"/>
                        <a:t>124</a:t>
                      </a:r>
                      <a:endParaRPr lang="hr-H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sz="1400" dirty="0" smtClean="0"/>
                        <a:t>5</a:t>
                      </a:r>
                      <a:endParaRPr lang="hr-H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sz="1400" dirty="0" smtClean="0"/>
                        <a:t>OET</a:t>
                      </a:r>
                      <a:endParaRPr lang="hr-HR" sz="1400" dirty="0"/>
                    </a:p>
                  </a:txBody>
                  <a:tcPr/>
                </a:tc>
              </a:tr>
              <a:tr h="204023">
                <a:tc>
                  <a:txBody>
                    <a:bodyPr/>
                    <a:lstStyle/>
                    <a:p>
                      <a:r>
                        <a:rPr lang="hr-HR" sz="1400" dirty="0" smtClean="0"/>
                        <a:t>3</a:t>
                      </a:r>
                      <a:endParaRPr lang="hr-H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sz="1400" dirty="0" smtClean="0"/>
                        <a:t>124</a:t>
                      </a:r>
                      <a:endParaRPr lang="hr-H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sz="1400" dirty="0" smtClean="0"/>
                        <a:t>4</a:t>
                      </a:r>
                      <a:endParaRPr lang="hr-H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sz="1400" dirty="0" smtClean="0"/>
                        <a:t>Matematika</a:t>
                      </a:r>
                      <a:r>
                        <a:rPr lang="hr-HR" sz="1400" baseline="0" dirty="0" smtClean="0"/>
                        <a:t> 3</a:t>
                      </a:r>
                      <a:endParaRPr lang="hr-HR" sz="1400" dirty="0"/>
                    </a:p>
                  </a:txBody>
                  <a:tcPr/>
                </a:tc>
              </a:tr>
              <a:tr h="204023">
                <a:tc>
                  <a:txBody>
                    <a:bodyPr/>
                    <a:lstStyle/>
                    <a:p>
                      <a:r>
                        <a:rPr lang="hr-HR" sz="1400" dirty="0" smtClean="0"/>
                        <a:t>4</a:t>
                      </a:r>
                      <a:endParaRPr lang="hr-H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sz="1400" dirty="0" smtClean="0"/>
                        <a:t>124</a:t>
                      </a:r>
                      <a:endParaRPr lang="hr-H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sz="1400" dirty="0" smtClean="0"/>
                        <a:t>3</a:t>
                      </a:r>
                      <a:endParaRPr lang="hr-H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sz="1400" dirty="0" smtClean="0"/>
                        <a:t>Digitalna</a:t>
                      </a:r>
                      <a:r>
                        <a:rPr lang="hr-HR" sz="1400" baseline="0" dirty="0" smtClean="0"/>
                        <a:t> Elektronika</a:t>
                      </a:r>
                      <a:endParaRPr lang="hr-HR" sz="14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0" name="Straight Arrow Connector 9"/>
          <p:cNvCxnSpPr/>
          <p:nvPr/>
        </p:nvCxnSpPr>
        <p:spPr>
          <a:xfrm flipH="1" flipV="1">
            <a:off x="1835696" y="771550"/>
            <a:ext cx="1368152" cy="1800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6534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sustava Office">
  <a:themeElements>
    <a:clrScheme name="Custom 1">
      <a:dk1>
        <a:srgbClr val="595959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sustava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2644</TotalTime>
  <Words>779</Words>
  <Application>Microsoft Office PowerPoint</Application>
  <PresentationFormat>On-screen Show (16:9)</PresentationFormat>
  <Paragraphs>257</Paragraphs>
  <Slides>43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8" baseType="lpstr">
      <vt:lpstr>Arial</vt:lpstr>
      <vt:lpstr>Calibri</vt:lpstr>
      <vt:lpstr>Segoe UI</vt:lpstr>
      <vt:lpstr>Segoe UI Light</vt:lpstr>
      <vt:lpstr>Tema sustava Office</vt:lpstr>
      <vt:lpstr>PowerPoint Presentation</vt:lpstr>
      <vt:lpstr>Uvod u relacijske baza podataka</vt:lpstr>
      <vt:lpstr>Agenda</vt:lpstr>
      <vt:lpstr>Što je?</vt:lpstr>
      <vt:lpstr>Relacijski model</vt:lpstr>
      <vt:lpstr>Tablica</vt:lpstr>
      <vt:lpstr>Constraints</vt:lpstr>
      <vt:lpstr>PowerPoint Presentation</vt:lpstr>
      <vt:lpstr>PowerPoint Presentation</vt:lpstr>
      <vt:lpstr>DBMS</vt:lpstr>
      <vt:lpstr>DBMS</vt:lpstr>
      <vt:lpstr>Tipovi podataka</vt:lpstr>
      <vt:lpstr>Tipovi podataka</vt:lpstr>
      <vt:lpstr>Tipovi podataka</vt:lpstr>
      <vt:lpstr>Tipovi podataka</vt:lpstr>
      <vt:lpstr>INDEXI</vt:lpstr>
      <vt:lpstr>INDEXI</vt:lpstr>
      <vt:lpstr>View</vt:lpstr>
      <vt:lpstr>Microsoft SQL server</vt:lpstr>
      <vt:lpstr>Microsoft SQL Server</vt:lpstr>
      <vt:lpstr>Microsoft SQL Server</vt:lpstr>
      <vt:lpstr>Microsoft SQL Server</vt:lpstr>
      <vt:lpstr>Demo</vt:lpstr>
      <vt:lpstr>Diagram</vt:lpstr>
      <vt:lpstr>Transact SQL (T-SQL)</vt:lpstr>
      <vt:lpstr>T-SQL</vt:lpstr>
      <vt:lpstr>CREATE TABLE</vt:lpstr>
      <vt:lpstr>CREATE TABLE</vt:lpstr>
      <vt:lpstr>DROP TABLE</vt:lpstr>
      <vt:lpstr>ALTER TABLE</vt:lpstr>
      <vt:lpstr>ALTER TABLE</vt:lpstr>
      <vt:lpstr>INSERT INTO</vt:lpstr>
      <vt:lpstr>SELECT</vt:lpstr>
      <vt:lpstr>SELECT</vt:lpstr>
      <vt:lpstr>SELECT + JOIN</vt:lpstr>
      <vt:lpstr>SELECT + JOIN</vt:lpstr>
      <vt:lpstr>PowerPoint Presentation</vt:lpstr>
      <vt:lpstr>DELETE</vt:lpstr>
      <vt:lpstr>UPDATE</vt:lpstr>
      <vt:lpstr>Trendovi</vt:lpstr>
      <vt:lpstr>Što proučiti?</vt:lpstr>
      <vt:lpstr>Q &amp; A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Defining Networks with the OSI Model</dc:title>
  <dc:creator>Tomislav Stanković</dc:creator>
  <cp:lastModifiedBy>Vlatko Vlahek</cp:lastModifiedBy>
  <cp:revision>209</cp:revision>
  <dcterms:created xsi:type="dcterms:W3CDTF">2014-01-07T15:40:15Z</dcterms:created>
  <dcterms:modified xsi:type="dcterms:W3CDTF">2014-11-26T18:42:05Z</dcterms:modified>
</cp:coreProperties>
</file>