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6" r:id="rId4"/>
    <p:sldId id="264" r:id="rId5"/>
    <p:sldId id="265" r:id="rId6"/>
    <p:sldId id="263" r:id="rId7"/>
    <p:sldId id="268" r:id="rId8"/>
    <p:sldId id="258" r:id="rId9"/>
    <p:sldId id="272" r:id="rId10"/>
    <p:sldId id="262"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4660"/>
  </p:normalViewPr>
  <p:slideViewPr>
    <p:cSldViewPr snapToGrid="0">
      <p:cViewPr>
        <p:scale>
          <a:sx n="75" d="100"/>
          <a:sy n="75" d="100"/>
        </p:scale>
        <p:origin x="141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D0E56-572C-4E1D-8A19-A5ACACEA5721}" type="datetimeFigureOut">
              <a:rPr lang="es-ES" smtClean="0"/>
              <a:t>12/03/2021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31FA1-DBBD-4E1C-B016-91F860D980A6}" type="slidenum">
              <a:rPr lang="es-ES" smtClean="0"/>
              <a:t>‹Nº›</a:t>
            </a:fld>
            <a:endParaRPr lang="es-ES"/>
          </a:p>
        </p:txBody>
      </p:sp>
    </p:spTree>
    <p:extLst>
      <p:ext uri="{BB962C8B-B14F-4D97-AF65-F5344CB8AC3E}">
        <p14:creationId xmlns:p14="http://schemas.microsoft.com/office/powerpoint/2010/main" val="50496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la capacidad de dispersión de una especie también puede limitar su distribuir su área de distribución, de tal forma que la suma de los tres factores da lugar al nicho realizado de las especies</a:t>
            </a:r>
            <a:endParaRPr lang="en-GB" dirty="0"/>
          </a:p>
        </p:txBody>
      </p:sp>
      <p:sp>
        <p:nvSpPr>
          <p:cNvPr id="4" name="Marcador de número de diapositiva 3"/>
          <p:cNvSpPr>
            <a:spLocks noGrp="1"/>
          </p:cNvSpPr>
          <p:nvPr>
            <p:ph type="sldNum" sz="quarter" idx="5"/>
          </p:nvPr>
        </p:nvSpPr>
        <p:spPr/>
        <p:txBody>
          <a:bodyPr/>
          <a:lstStyle/>
          <a:p>
            <a:fld id="{4EC60794-CAA4-4E44-A44C-355FE4F5B845}" type="slidenum">
              <a:rPr lang="es-ES" smtClean="0"/>
              <a:t>4</a:t>
            </a:fld>
            <a:endParaRPr lang="es-ES"/>
          </a:p>
        </p:txBody>
      </p:sp>
    </p:spTree>
    <p:extLst>
      <p:ext uri="{BB962C8B-B14F-4D97-AF65-F5344CB8AC3E}">
        <p14:creationId xmlns:p14="http://schemas.microsoft.com/office/powerpoint/2010/main" val="181057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la capacidad de dispersión de una especie también puede limitar su distribuir su área de distribución, de tal forma que la suma de los tres factores da lugar al nicho realizado de las especies</a:t>
            </a:r>
            <a:endParaRPr lang="en-GB" dirty="0"/>
          </a:p>
        </p:txBody>
      </p:sp>
      <p:sp>
        <p:nvSpPr>
          <p:cNvPr id="4" name="Marcador de número de diapositiva 3"/>
          <p:cNvSpPr>
            <a:spLocks noGrp="1"/>
          </p:cNvSpPr>
          <p:nvPr>
            <p:ph type="sldNum" sz="quarter" idx="5"/>
          </p:nvPr>
        </p:nvSpPr>
        <p:spPr/>
        <p:txBody>
          <a:bodyPr/>
          <a:lstStyle/>
          <a:p>
            <a:fld id="{4EC60794-CAA4-4E44-A44C-355FE4F5B845}" type="slidenum">
              <a:rPr lang="es-ES" smtClean="0"/>
              <a:t>5</a:t>
            </a:fld>
            <a:endParaRPr lang="es-ES"/>
          </a:p>
        </p:txBody>
      </p:sp>
    </p:spTree>
    <p:extLst>
      <p:ext uri="{BB962C8B-B14F-4D97-AF65-F5344CB8AC3E}">
        <p14:creationId xmlns:p14="http://schemas.microsoft.com/office/powerpoint/2010/main" val="417141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12/03/2021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46912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12/03/2021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411264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12/03/2021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00159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9EA9D83-780C-474D-BEA2-236EE24182D3}" type="datetimeFigureOut">
              <a:rPr lang="es-ES" smtClean="0"/>
              <a:t>12/03/2021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12991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9EA9D83-780C-474D-BEA2-236EE24182D3}" type="datetimeFigureOut">
              <a:rPr lang="es-ES" smtClean="0"/>
              <a:t>12/03/2021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91977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9EA9D83-780C-474D-BEA2-236EE24182D3}" type="datetimeFigureOut">
              <a:rPr lang="es-ES" smtClean="0"/>
              <a:t>12/03/2021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21111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9EA9D83-780C-474D-BEA2-236EE24182D3}" type="datetimeFigureOut">
              <a:rPr lang="es-ES" smtClean="0"/>
              <a:t>12/03/2021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65046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9EA9D83-780C-474D-BEA2-236EE24182D3}" type="datetimeFigureOut">
              <a:rPr lang="es-ES" smtClean="0"/>
              <a:t>12/03/2021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224902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9EA9D83-780C-474D-BEA2-236EE24182D3}" type="datetimeFigureOut">
              <a:rPr lang="es-ES" smtClean="0"/>
              <a:t>12/03/2021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339134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9EA9D83-780C-474D-BEA2-236EE24182D3}" type="datetimeFigureOut">
              <a:rPr lang="es-ES" smtClean="0"/>
              <a:t>12/03/2021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184739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9EA9D83-780C-474D-BEA2-236EE24182D3}" type="datetimeFigureOut">
              <a:rPr lang="es-ES" smtClean="0"/>
              <a:t>12/03/2021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2483998-149C-4366-8F60-2860658756B4}" type="slidenum">
              <a:rPr lang="es-ES" smtClean="0"/>
              <a:t>‹Nº›</a:t>
            </a:fld>
            <a:endParaRPr lang="es-ES"/>
          </a:p>
        </p:txBody>
      </p:sp>
    </p:spTree>
    <p:extLst>
      <p:ext uri="{BB962C8B-B14F-4D97-AF65-F5344CB8AC3E}">
        <p14:creationId xmlns:p14="http://schemas.microsoft.com/office/powerpoint/2010/main" val="272704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9D83-780C-474D-BEA2-236EE24182D3}" type="datetimeFigureOut">
              <a:rPr lang="es-ES" smtClean="0"/>
              <a:t>12/03/2021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83998-149C-4366-8F60-2860658756B4}" type="slidenum">
              <a:rPr lang="es-ES" smtClean="0"/>
              <a:t>‹Nº›</a:t>
            </a:fld>
            <a:endParaRPr lang="es-ES"/>
          </a:p>
        </p:txBody>
      </p:sp>
    </p:spTree>
    <p:extLst>
      <p:ext uri="{BB962C8B-B14F-4D97-AF65-F5344CB8AC3E}">
        <p14:creationId xmlns:p14="http://schemas.microsoft.com/office/powerpoint/2010/main" val="418176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0" y="0"/>
            <a:ext cx="12192000" cy="2070100"/>
          </a:xfrm>
          <a:prstGeom prst="rect">
            <a:avLst/>
          </a:prstGeom>
        </p:spPr>
      </p:pic>
      <p:sp>
        <p:nvSpPr>
          <p:cNvPr id="5" name="CuadroTexto 4"/>
          <p:cNvSpPr txBox="1"/>
          <p:nvPr/>
        </p:nvSpPr>
        <p:spPr>
          <a:xfrm>
            <a:off x="2419350" y="2717800"/>
            <a:ext cx="7353300" cy="1446550"/>
          </a:xfrm>
          <a:prstGeom prst="rect">
            <a:avLst/>
          </a:prstGeom>
          <a:noFill/>
        </p:spPr>
        <p:txBody>
          <a:bodyPr wrap="square" rtlCol="0">
            <a:spAutoFit/>
          </a:bodyPr>
          <a:lstStyle/>
          <a:p>
            <a:pPr algn="ctr"/>
            <a:r>
              <a:rPr lang="es-ES" sz="3200" b="1" dirty="0" smtClean="0">
                <a:latin typeface="Garamond" panose="02020404030301010803" pitchFamily="18" charset="0"/>
              </a:rPr>
              <a:t>APISPECIES</a:t>
            </a:r>
          </a:p>
          <a:p>
            <a:pPr algn="ctr"/>
            <a:endParaRPr lang="es-ES" sz="3200" b="1" dirty="0" smtClean="0">
              <a:latin typeface="Garamond" panose="02020404030301010803" pitchFamily="18" charset="0"/>
            </a:endParaRPr>
          </a:p>
          <a:p>
            <a:pPr algn="ctr"/>
            <a:r>
              <a:rPr lang="es-ES" sz="2400" b="1" dirty="0" smtClean="0">
                <a:latin typeface="Garamond" panose="02020404030301010803" pitchFamily="18" charset="0"/>
              </a:rPr>
              <a:t>Encuentra el sitio ideal para ir a bichear</a:t>
            </a:r>
            <a:endParaRPr lang="es-ES" sz="2400" b="1" dirty="0">
              <a:latin typeface="Garamond" panose="02020404030301010803" pitchFamily="18" charset="0"/>
            </a:endParaRPr>
          </a:p>
        </p:txBody>
      </p:sp>
      <p:pic>
        <p:nvPicPr>
          <p:cNvPr id="7" name="Imagen 6"/>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76200" y="4787900"/>
            <a:ext cx="12192000" cy="2070100"/>
          </a:xfrm>
          <a:prstGeom prst="rect">
            <a:avLst/>
          </a:prstGeom>
        </p:spPr>
      </p:pic>
      <p:sp>
        <p:nvSpPr>
          <p:cNvPr id="6" name="CuadroTexto 5"/>
          <p:cNvSpPr txBox="1"/>
          <p:nvPr/>
        </p:nvSpPr>
        <p:spPr>
          <a:xfrm>
            <a:off x="3228975" y="4164350"/>
            <a:ext cx="5734050" cy="523220"/>
          </a:xfrm>
          <a:prstGeom prst="rect">
            <a:avLst/>
          </a:prstGeom>
          <a:noFill/>
        </p:spPr>
        <p:txBody>
          <a:bodyPr wrap="square" rtlCol="0">
            <a:spAutoFit/>
          </a:bodyPr>
          <a:lstStyle/>
          <a:p>
            <a:pPr algn="ctr"/>
            <a:endParaRPr lang="es-ES" sz="1400" dirty="0" smtClean="0">
              <a:latin typeface="Garamond" panose="02020404030301010803" pitchFamily="18" charset="0"/>
            </a:endParaRPr>
          </a:p>
          <a:p>
            <a:pPr algn="ctr"/>
            <a:r>
              <a:rPr lang="es-ES" sz="1400" dirty="0" smtClean="0">
                <a:latin typeface="Garamond" panose="02020404030301010803" pitchFamily="18" charset="0"/>
              </a:rPr>
              <a:t>Proyecto final </a:t>
            </a:r>
            <a:r>
              <a:rPr lang="es-ES" sz="1400" dirty="0" err="1" smtClean="0">
                <a:latin typeface="Garamond" panose="02020404030301010803" pitchFamily="18" charset="0"/>
              </a:rPr>
              <a:t>Bootcamp</a:t>
            </a:r>
            <a:r>
              <a:rPr lang="es-ES" sz="1400" dirty="0" smtClean="0">
                <a:latin typeface="Garamond" panose="02020404030301010803" pitchFamily="18" charset="0"/>
              </a:rPr>
              <a:t> </a:t>
            </a:r>
            <a:r>
              <a:rPr lang="es-ES" sz="1400" dirty="0" err="1" smtClean="0">
                <a:latin typeface="Garamond" panose="02020404030301010803" pitchFamily="18" charset="0"/>
              </a:rPr>
              <a:t>Ironhack</a:t>
            </a:r>
            <a:r>
              <a:rPr lang="es-ES" sz="1400" dirty="0" smtClean="0">
                <a:latin typeface="Garamond" panose="02020404030301010803" pitchFamily="18" charset="0"/>
              </a:rPr>
              <a:t> Data </a:t>
            </a:r>
            <a:r>
              <a:rPr lang="es-ES" sz="1400" dirty="0" err="1" smtClean="0">
                <a:latin typeface="Garamond" panose="02020404030301010803" pitchFamily="18" charset="0"/>
              </a:rPr>
              <a:t>Analytics</a:t>
            </a:r>
            <a:r>
              <a:rPr lang="es-ES" sz="1400" dirty="0" smtClean="0">
                <a:latin typeface="Garamond" panose="02020404030301010803" pitchFamily="18" charset="0"/>
              </a:rPr>
              <a:t> Enero 2020</a:t>
            </a:r>
            <a:endParaRPr lang="es-ES" sz="1100" dirty="0">
              <a:latin typeface="Garamond" panose="02020404030301010803" pitchFamily="18" charset="0"/>
            </a:endParaRPr>
          </a:p>
        </p:txBody>
      </p:sp>
      <p:pic>
        <p:nvPicPr>
          <p:cNvPr id="2" name="Imagen 1"/>
          <p:cNvPicPr>
            <a:picLocks noChangeAspect="1"/>
          </p:cNvPicPr>
          <p:nvPr/>
        </p:nvPicPr>
        <p:blipFill>
          <a:blip r:embed="rId4"/>
          <a:stretch>
            <a:fillRect/>
          </a:stretch>
        </p:blipFill>
        <p:spPr>
          <a:xfrm>
            <a:off x="10879282" y="5545282"/>
            <a:ext cx="1312718" cy="1312718"/>
          </a:xfrm>
          <a:prstGeom prst="rect">
            <a:avLst/>
          </a:prstGeom>
        </p:spPr>
      </p:pic>
    </p:spTree>
    <p:extLst>
      <p:ext uri="{BB962C8B-B14F-4D97-AF65-F5344CB8AC3E}">
        <p14:creationId xmlns:p14="http://schemas.microsoft.com/office/powerpoint/2010/main" val="179759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0E5FB58-2A6B-4635-9E5F-721FB4B3F5D2}"/>
              </a:ext>
            </a:extLst>
          </p:cNvPr>
          <p:cNvSpPr>
            <a:spLocks noGrp="1"/>
          </p:cNvSpPr>
          <p:nvPr>
            <p:ph type="sldNum" sz="quarter" idx="12"/>
          </p:nvPr>
        </p:nvSpPr>
        <p:spPr/>
        <p:txBody>
          <a:bodyPr/>
          <a:lstStyle/>
          <a:p>
            <a:fld id="{072220C6-3BBB-43D4-AF5F-545732F78A03}" type="slidenum">
              <a:rPr lang="es-ES" smtClean="0"/>
              <a:t>10</a:t>
            </a:fld>
            <a:endParaRPr lang="es-ES"/>
          </a:p>
        </p:txBody>
      </p:sp>
      <p:grpSp>
        <p:nvGrpSpPr>
          <p:cNvPr id="7" name="Grupo 6"/>
          <p:cNvGrpSpPr/>
          <p:nvPr/>
        </p:nvGrpSpPr>
        <p:grpSpPr>
          <a:xfrm>
            <a:off x="-373474" y="256996"/>
            <a:ext cx="9286292" cy="3095431"/>
            <a:chOff x="-373474" y="256996"/>
            <a:chExt cx="9286292" cy="309543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256996"/>
              <a:ext cx="9286292" cy="3095431"/>
            </a:xfrm>
            <a:prstGeom prst="rect">
              <a:avLst/>
            </a:prstGeom>
          </p:spPr>
        </p:pic>
        <p:sp>
          <p:nvSpPr>
            <p:cNvPr id="6" name="Rectángulo 5"/>
            <p:cNvSpPr/>
            <p:nvPr/>
          </p:nvSpPr>
          <p:spPr>
            <a:xfrm>
              <a:off x="2628900" y="256996"/>
              <a:ext cx="3136900" cy="187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CuadroTexto 7"/>
          <p:cNvSpPr txBox="1"/>
          <p:nvPr/>
        </p:nvSpPr>
        <p:spPr>
          <a:xfrm>
            <a:off x="8775700" y="1346200"/>
            <a:ext cx="2578100" cy="923330"/>
          </a:xfrm>
          <a:prstGeom prst="rect">
            <a:avLst/>
          </a:prstGeom>
          <a:noFill/>
        </p:spPr>
        <p:txBody>
          <a:bodyPr wrap="square" rtlCol="0">
            <a:spAutoFit/>
          </a:bodyPr>
          <a:lstStyle/>
          <a:p>
            <a:r>
              <a:rPr lang="es-ES" dirty="0" smtClean="0">
                <a:latin typeface="Garamond" panose="02020404030301010803" pitchFamily="18" charset="0"/>
              </a:rPr>
              <a:t>Numero de datos actual en la API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spTree>
    <p:extLst>
      <p:ext uri="{BB962C8B-B14F-4D97-AF65-F5344CB8AC3E}">
        <p14:creationId xmlns:p14="http://schemas.microsoft.com/office/powerpoint/2010/main" val="108679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0E5FB58-2A6B-4635-9E5F-721FB4B3F5D2}"/>
              </a:ext>
            </a:extLst>
          </p:cNvPr>
          <p:cNvSpPr>
            <a:spLocks noGrp="1"/>
          </p:cNvSpPr>
          <p:nvPr>
            <p:ph type="sldNum" sz="quarter" idx="12"/>
          </p:nvPr>
        </p:nvSpPr>
        <p:spPr/>
        <p:txBody>
          <a:bodyPr/>
          <a:lstStyle/>
          <a:p>
            <a:fld id="{072220C6-3BBB-43D4-AF5F-545732F78A03}" type="slidenum">
              <a:rPr lang="es-ES" smtClean="0"/>
              <a:t>11</a:t>
            </a:fld>
            <a:endParaRPr lang="es-ES"/>
          </a:p>
        </p:txBody>
      </p:sp>
      <p:sp>
        <p:nvSpPr>
          <p:cNvPr id="5" name="CuadroTexto 4"/>
          <p:cNvSpPr txBox="1"/>
          <p:nvPr/>
        </p:nvSpPr>
        <p:spPr>
          <a:xfrm>
            <a:off x="8775700" y="1346200"/>
            <a:ext cx="2578100" cy="923330"/>
          </a:xfrm>
          <a:prstGeom prst="rect">
            <a:avLst/>
          </a:prstGeom>
          <a:noFill/>
        </p:spPr>
        <p:txBody>
          <a:bodyPr wrap="square" rtlCol="0">
            <a:spAutoFit/>
          </a:bodyPr>
          <a:lstStyle/>
          <a:p>
            <a:r>
              <a:rPr lang="es-ES" dirty="0" smtClean="0">
                <a:latin typeface="Garamond" panose="02020404030301010803" pitchFamily="18" charset="0"/>
              </a:rPr>
              <a:t>Numero de datos por año en la API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sp>
        <p:nvSpPr>
          <p:cNvPr id="6" name="CuadroTexto 5"/>
          <p:cNvSpPr txBox="1"/>
          <p:nvPr/>
        </p:nvSpPr>
        <p:spPr>
          <a:xfrm>
            <a:off x="711200" y="4420578"/>
            <a:ext cx="2578100" cy="923330"/>
          </a:xfrm>
          <a:prstGeom prst="rect">
            <a:avLst/>
          </a:prstGeom>
          <a:noFill/>
        </p:spPr>
        <p:txBody>
          <a:bodyPr wrap="square" rtlCol="0">
            <a:spAutoFit/>
          </a:bodyPr>
          <a:lstStyle/>
          <a:p>
            <a:r>
              <a:rPr lang="es-ES" dirty="0" smtClean="0">
                <a:latin typeface="Garamond" panose="02020404030301010803" pitchFamily="18" charset="0"/>
              </a:rPr>
              <a:t>Numero de datos por meses para cada grupo </a:t>
            </a:r>
            <a:r>
              <a:rPr lang="es-ES" dirty="0" err="1" smtClean="0">
                <a:latin typeface="Garamond" panose="02020404030301010803" pitchFamily="18" charset="0"/>
              </a:rPr>
              <a:t>taxónomico</a:t>
            </a:r>
            <a:endParaRPr lang="es-ES" dirty="0">
              <a:latin typeface="Garamond" panose="02020404030301010803" pitchFamily="18" charset="0"/>
            </a:endParaRPr>
          </a:p>
        </p:txBody>
      </p:sp>
      <p:grpSp>
        <p:nvGrpSpPr>
          <p:cNvPr id="8" name="Grupo 7"/>
          <p:cNvGrpSpPr/>
          <p:nvPr/>
        </p:nvGrpSpPr>
        <p:grpSpPr>
          <a:xfrm>
            <a:off x="-373474" y="165100"/>
            <a:ext cx="9286292" cy="3187327"/>
            <a:chOff x="-373474" y="165100"/>
            <a:chExt cx="9286292" cy="3187327"/>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256996"/>
              <a:ext cx="9286292" cy="3095431"/>
            </a:xfrm>
            <a:prstGeom prst="rect">
              <a:avLst/>
            </a:prstGeom>
          </p:spPr>
        </p:pic>
        <p:sp>
          <p:nvSpPr>
            <p:cNvPr id="7" name="Rectángulo 6"/>
            <p:cNvSpPr/>
            <p:nvPr/>
          </p:nvSpPr>
          <p:spPr>
            <a:xfrm>
              <a:off x="2959100" y="165100"/>
              <a:ext cx="26416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p:cNvGrpSpPr/>
          <p:nvPr/>
        </p:nvGrpSpPr>
        <p:grpSpPr>
          <a:xfrm>
            <a:off x="2690994" y="3215723"/>
            <a:ext cx="9346024" cy="3196336"/>
            <a:chOff x="2690994" y="3215723"/>
            <a:chExt cx="9346024" cy="31963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994" y="3296718"/>
              <a:ext cx="9346024" cy="3115341"/>
            </a:xfrm>
            <a:prstGeom prst="rect">
              <a:avLst/>
            </a:prstGeom>
          </p:spPr>
        </p:pic>
        <p:sp>
          <p:nvSpPr>
            <p:cNvPr id="9" name="Rectángulo 8"/>
            <p:cNvSpPr/>
            <p:nvPr/>
          </p:nvSpPr>
          <p:spPr>
            <a:xfrm>
              <a:off x="6134100" y="3215723"/>
              <a:ext cx="26416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63289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0E5FB58-2A6B-4635-9E5F-721FB4B3F5D2}"/>
              </a:ext>
            </a:extLst>
          </p:cNvPr>
          <p:cNvSpPr>
            <a:spLocks noGrp="1"/>
          </p:cNvSpPr>
          <p:nvPr>
            <p:ph type="sldNum" sz="quarter" idx="12"/>
          </p:nvPr>
        </p:nvSpPr>
        <p:spPr/>
        <p:txBody>
          <a:bodyPr/>
          <a:lstStyle/>
          <a:p>
            <a:fld id="{072220C6-3BBB-43D4-AF5F-545732F78A03}" type="slidenum">
              <a:rPr lang="es-ES" smtClean="0"/>
              <a:t>2</a:t>
            </a:fld>
            <a:endParaRPr lang="es-ES"/>
          </a:p>
        </p:txBody>
      </p:sp>
      <p:sp>
        <p:nvSpPr>
          <p:cNvPr id="44" name="Rectángulo 43">
            <a:extLst>
              <a:ext uri="{FF2B5EF4-FFF2-40B4-BE49-F238E27FC236}">
                <a16:creationId xmlns="" xmlns:a16="http://schemas.microsoft.com/office/drawing/2014/main" id="{7D7F5ED2-13EB-42DF-ABEB-2FEFDAC33156}"/>
              </a:ext>
            </a:extLst>
          </p:cNvPr>
          <p:cNvSpPr/>
          <p:nvPr/>
        </p:nvSpPr>
        <p:spPr>
          <a:xfrm>
            <a:off x="1970521" y="0"/>
            <a:ext cx="259163"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CuadroTexto 44">
            <a:extLst>
              <a:ext uri="{FF2B5EF4-FFF2-40B4-BE49-F238E27FC236}">
                <a16:creationId xmlns="" xmlns:a16="http://schemas.microsoft.com/office/drawing/2014/main" id="{F7D5DC0D-EB0C-4384-9E7E-FEDB7CEB544C}"/>
              </a:ext>
            </a:extLst>
          </p:cNvPr>
          <p:cNvSpPr txBox="1"/>
          <p:nvPr/>
        </p:nvSpPr>
        <p:spPr>
          <a:xfrm>
            <a:off x="3396063" y="1690063"/>
            <a:ext cx="7564037" cy="3477875"/>
          </a:xfrm>
          <a:prstGeom prst="rect">
            <a:avLst/>
          </a:prstGeom>
          <a:noFill/>
        </p:spPr>
        <p:txBody>
          <a:bodyPr wrap="square" rtlCol="0">
            <a:spAutoFit/>
          </a:bodyPr>
          <a:lstStyle/>
          <a:p>
            <a:pPr marL="285750" indent="-285750">
              <a:lnSpc>
                <a:spcPct val="250000"/>
              </a:lnSpc>
              <a:buClr>
                <a:schemeClr val="accent6">
                  <a:lumMod val="75000"/>
                </a:schemeClr>
              </a:buClr>
              <a:buFont typeface="Arial" panose="020B0604020202020204" pitchFamily="34" charset="0"/>
              <a:buChar char="•"/>
            </a:pPr>
            <a:r>
              <a:rPr lang="en-GB" sz="2200" dirty="0" smtClean="0">
                <a:latin typeface="Garamond" panose="02020404030301010803" pitchFamily="18" charset="0"/>
              </a:rPr>
              <a:t>¿</a:t>
            </a:r>
            <a:r>
              <a:rPr lang="en-GB" sz="2200" dirty="0" err="1" smtClean="0">
                <a:latin typeface="Garamond" panose="02020404030301010803" pitchFamily="18" charset="0"/>
              </a:rPr>
              <a:t>Por</a:t>
            </a:r>
            <a:r>
              <a:rPr lang="en-GB" sz="2200" dirty="0" smtClean="0">
                <a:latin typeface="Garamond" panose="02020404030301010803" pitchFamily="18" charset="0"/>
              </a:rPr>
              <a:t> </a:t>
            </a:r>
            <a:r>
              <a:rPr lang="en-GB" sz="2200" dirty="0" err="1" smtClean="0">
                <a:latin typeface="Garamond" panose="02020404030301010803" pitchFamily="18" charset="0"/>
              </a:rPr>
              <a:t>qué</a:t>
            </a:r>
            <a:r>
              <a:rPr lang="en-GB" sz="2200" dirty="0" smtClean="0">
                <a:latin typeface="Garamond" panose="02020404030301010803" pitchFamily="18" charset="0"/>
              </a:rPr>
              <a:t> </a:t>
            </a:r>
            <a:r>
              <a:rPr lang="en-GB" sz="2200" dirty="0" err="1" smtClean="0">
                <a:latin typeface="Garamond" panose="02020404030301010803" pitchFamily="18" charset="0"/>
              </a:rPr>
              <a:t>una</a:t>
            </a:r>
            <a:r>
              <a:rPr lang="en-GB" sz="2200" dirty="0" smtClean="0">
                <a:latin typeface="Garamond" panose="02020404030301010803" pitchFamily="18" charset="0"/>
              </a:rPr>
              <a:t> API para </a:t>
            </a:r>
            <a:r>
              <a:rPr lang="en-GB" sz="2200" dirty="0" err="1" smtClean="0">
                <a:latin typeface="Garamond" panose="02020404030301010803" pitchFamily="18" charset="0"/>
              </a:rPr>
              <a:t>buscar</a:t>
            </a:r>
            <a:r>
              <a:rPr lang="en-GB" sz="2200" dirty="0" smtClean="0">
                <a:latin typeface="Garamond" panose="02020404030301010803" pitchFamily="18" charset="0"/>
              </a:rPr>
              <a:t> </a:t>
            </a:r>
            <a:r>
              <a:rPr lang="en-GB" sz="2200" dirty="0" err="1" smtClean="0">
                <a:latin typeface="Garamond" panose="02020404030301010803" pitchFamily="18" charset="0"/>
              </a:rPr>
              <a:t>localizaciones</a:t>
            </a:r>
            <a:r>
              <a:rPr lang="en-GB" sz="2200" dirty="0" smtClean="0">
                <a:latin typeface="Garamond" panose="02020404030301010803" pitchFamily="18" charset="0"/>
              </a:rPr>
              <a:t> de </a:t>
            </a:r>
            <a:r>
              <a:rPr lang="en-GB" sz="2200" dirty="0" err="1" smtClean="0">
                <a:latin typeface="Garamond" panose="02020404030301010803" pitchFamily="18" charset="0"/>
              </a:rPr>
              <a:t>especies</a:t>
            </a:r>
            <a:r>
              <a:rPr lang="en-GB" sz="2200" dirty="0" smtClean="0">
                <a:latin typeface="Garamond" panose="02020404030301010803" pitchFamily="18" charset="0"/>
              </a:rPr>
              <a:t>?</a:t>
            </a:r>
            <a:endParaRPr lang="en-GB" sz="2200" dirty="0">
              <a:latin typeface="Garamond" panose="02020404030301010803" pitchFamily="18" charset="0"/>
            </a:endParaRPr>
          </a:p>
          <a:p>
            <a:pPr marL="285750" indent="-285750">
              <a:lnSpc>
                <a:spcPct val="250000"/>
              </a:lnSpc>
              <a:buClr>
                <a:schemeClr val="accent6">
                  <a:lumMod val="75000"/>
                </a:schemeClr>
              </a:buClr>
              <a:buFont typeface="Arial" panose="020B0604020202020204" pitchFamily="34" charset="0"/>
              <a:buChar char="•"/>
            </a:pPr>
            <a:r>
              <a:rPr lang="en-GB" sz="2200" dirty="0" err="1" smtClean="0">
                <a:latin typeface="Garamond" panose="02020404030301010803" pitchFamily="18" charset="0"/>
              </a:rPr>
              <a:t>Herramientas</a:t>
            </a:r>
            <a:r>
              <a:rPr lang="en-GB" sz="2200" dirty="0" smtClean="0">
                <a:latin typeface="Garamond" panose="02020404030301010803" pitchFamily="18" charset="0"/>
              </a:rPr>
              <a:t> </a:t>
            </a:r>
            <a:r>
              <a:rPr lang="en-GB" sz="2200" dirty="0" err="1" smtClean="0">
                <a:latin typeface="Garamond" panose="02020404030301010803" pitchFamily="18" charset="0"/>
              </a:rPr>
              <a:t>utilizadas</a:t>
            </a:r>
            <a:endParaRPr lang="en-GB" sz="2200" dirty="0">
              <a:latin typeface="Garamond" panose="02020404030301010803" pitchFamily="18" charset="0"/>
            </a:endParaRPr>
          </a:p>
          <a:p>
            <a:pPr marL="285750" indent="-285750">
              <a:lnSpc>
                <a:spcPct val="250000"/>
              </a:lnSpc>
              <a:buClr>
                <a:schemeClr val="accent6">
                  <a:lumMod val="75000"/>
                </a:schemeClr>
              </a:buClr>
              <a:buFont typeface="Arial" panose="020B0604020202020204" pitchFamily="34" charset="0"/>
              <a:buChar char="•"/>
            </a:pPr>
            <a:r>
              <a:rPr lang="en-GB" sz="2200" dirty="0" err="1">
                <a:latin typeface="Garamond" panose="02020404030301010803" pitchFamily="18" charset="0"/>
              </a:rPr>
              <a:t>Resumen</a:t>
            </a:r>
            <a:r>
              <a:rPr lang="en-GB" sz="2200" dirty="0">
                <a:latin typeface="Garamond" panose="02020404030301010803" pitchFamily="18" charset="0"/>
              </a:rPr>
              <a:t> de los </a:t>
            </a:r>
            <a:r>
              <a:rPr lang="en-GB" sz="2200" dirty="0" err="1">
                <a:latin typeface="Garamond" panose="02020404030301010803" pitchFamily="18" charset="0"/>
              </a:rPr>
              <a:t>datos</a:t>
            </a:r>
            <a:r>
              <a:rPr lang="en-GB" sz="2200" dirty="0">
                <a:latin typeface="Garamond" panose="02020404030301010803" pitchFamily="18" charset="0"/>
              </a:rPr>
              <a:t> </a:t>
            </a:r>
            <a:r>
              <a:rPr lang="en-GB" sz="2200" dirty="0" err="1">
                <a:latin typeface="Garamond" panose="02020404030301010803" pitchFamily="18" charset="0"/>
              </a:rPr>
              <a:t>que</a:t>
            </a:r>
            <a:r>
              <a:rPr lang="en-GB" sz="2200" dirty="0">
                <a:latin typeface="Garamond" panose="02020404030301010803" pitchFamily="18" charset="0"/>
              </a:rPr>
              <a:t> </a:t>
            </a:r>
            <a:r>
              <a:rPr lang="en-GB" sz="2200" dirty="0" err="1">
                <a:latin typeface="Garamond" panose="02020404030301010803" pitchFamily="18" charset="0"/>
              </a:rPr>
              <a:t>tenemos</a:t>
            </a:r>
            <a:r>
              <a:rPr lang="en-GB" sz="2200" dirty="0">
                <a:latin typeface="Garamond" panose="02020404030301010803" pitchFamily="18" charset="0"/>
              </a:rPr>
              <a:t> en la </a:t>
            </a:r>
            <a:r>
              <a:rPr lang="en-GB" sz="2200" dirty="0" smtClean="0">
                <a:latin typeface="Garamond" panose="02020404030301010803" pitchFamily="18" charset="0"/>
              </a:rPr>
              <a:t>API</a:t>
            </a:r>
          </a:p>
          <a:p>
            <a:pPr marL="285750" indent="-285750">
              <a:lnSpc>
                <a:spcPct val="250000"/>
              </a:lnSpc>
              <a:buClr>
                <a:schemeClr val="accent6">
                  <a:lumMod val="75000"/>
                </a:schemeClr>
              </a:buClr>
              <a:buFont typeface="Arial" panose="020B0604020202020204" pitchFamily="34" charset="0"/>
              <a:buChar char="•"/>
            </a:pPr>
            <a:r>
              <a:rPr lang="en-GB" sz="2200" dirty="0" err="1" smtClean="0">
                <a:latin typeface="Garamond" panose="02020404030301010803" pitchFamily="18" charset="0"/>
              </a:rPr>
              <a:t>Algunos</a:t>
            </a:r>
            <a:r>
              <a:rPr lang="en-GB" sz="2200" dirty="0" smtClean="0">
                <a:latin typeface="Garamond" panose="02020404030301010803" pitchFamily="18" charset="0"/>
              </a:rPr>
              <a:t> </a:t>
            </a:r>
            <a:r>
              <a:rPr lang="en-GB" sz="2200" dirty="0" err="1" smtClean="0">
                <a:latin typeface="Garamond" panose="02020404030301010803" pitchFamily="18" charset="0"/>
              </a:rPr>
              <a:t>ejemplos</a:t>
            </a:r>
            <a:r>
              <a:rPr lang="en-GB" sz="2200" dirty="0" smtClean="0">
                <a:latin typeface="Garamond" panose="02020404030301010803" pitchFamily="18" charset="0"/>
              </a:rPr>
              <a:t> </a:t>
            </a:r>
            <a:r>
              <a:rPr lang="en-GB" sz="2200" dirty="0" err="1" smtClean="0">
                <a:latin typeface="Garamond" panose="02020404030301010803" pitchFamily="18" charset="0"/>
              </a:rPr>
              <a:t>ejemplos</a:t>
            </a:r>
            <a:r>
              <a:rPr lang="en-GB" sz="2200" dirty="0" smtClean="0">
                <a:latin typeface="Garamond" panose="02020404030301010803" pitchFamily="18" charset="0"/>
              </a:rPr>
              <a:t> </a:t>
            </a:r>
            <a:r>
              <a:rPr lang="en-GB" sz="2200" dirty="0" err="1" smtClean="0">
                <a:latin typeface="Garamond" panose="02020404030301010803" pitchFamily="18" charset="0"/>
              </a:rPr>
              <a:t>desde</a:t>
            </a:r>
            <a:r>
              <a:rPr lang="en-GB" sz="2200" dirty="0" smtClean="0">
                <a:latin typeface="Garamond" panose="02020404030301010803" pitchFamily="18" charset="0"/>
              </a:rPr>
              <a:t> la API</a:t>
            </a:r>
            <a:endParaRPr lang="en-GB" sz="2200" dirty="0">
              <a:latin typeface="Garamond" panose="02020404030301010803" pitchFamily="18" charset="0"/>
            </a:endParaRPr>
          </a:p>
        </p:txBody>
      </p:sp>
      <p:pic>
        <p:nvPicPr>
          <p:cNvPr id="8" name="Imagen 7"/>
          <p:cNvPicPr>
            <a:picLocks noChangeAspect="1"/>
          </p:cNvPicPr>
          <p:nvPr/>
        </p:nvPicPr>
        <p:blipFill rotWithShape="1">
          <a:blip r:embed="rId2"/>
          <a:srcRect t="12033" b="20333"/>
          <a:stretch/>
        </p:blipFill>
        <p:spPr>
          <a:xfrm rot="16200000">
            <a:off x="-2862226" y="2846786"/>
            <a:ext cx="6858000" cy="1164431"/>
          </a:xfrm>
          <a:prstGeom prst="rect">
            <a:avLst/>
          </a:prstGeom>
        </p:spPr>
      </p:pic>
    </p:spTree>
    <p:extLst>
      <p:ext uri="{BB962C8B-B14F-4D97-AF65-F5344CB8AC3E}">
        <p14:creationId xmlns:p14="http://schemas.microsoft.com/office/powerpoint/2010/main" val="194438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BEBA8EAE-BF5A-486C-A8C5-ECC9F3942E4B}">
                <a14:imgProps xmlns:a14="http://schemas.microsoft.com/office/drawing/2010/main">
                  <a14:imgLayer r:embed="rId3">
                    <a14:imgEffect>
                      <a14:artisticPlasticWrap/>
                    </a14:imgEffect>
                  </a14:imgLayer>
                </a14:imgProps>
              </a:ext>
            </a:extLst>
          </a:blip>
          <a:stretch>
            <a:fillRect/>
          </a:stretch>
        </p:blipFill>
        <p:spPr>
          <a:xfrm>
            <a:off x="338819" y="550721"/>
            <a:ext cx="10911072" cy="6130636"/>
          </a:xfrm>
          <a:prstGeom prst="rect">
            <a:avLst/>
          </a:prstGeom>
        </p:spPr>
      </p:pic>
      <p:sp>
        <p:nvSpPr>
          <p:cNvPr id="7" name="CuadroTexto 6"/>
          <p:cNvSpPr txBox="1"/>
          <p:nvPr/>
        </p:nvSpPr>
        <p:spPr>
          <a:xfrm>
            <a:off x="338819" y="1997839"/>
            <a:ext cx="2581026" cy="2862322"/>
          </a:xfrm>
          <a:prstGeom prst="rect">
            <a:avLst/>
          </a:prstGeom>
          <a:noFill/>
        </p:spPr>
        <p:txBody>
          <a:bodyPr wrap="square" rtlCol="0">
            <a:spAutoFit/>
          </a:bodyPr>
          <a:lstStyle/>
          <a:p>
            <a:pPr algn="ctr"/>
            <a:r>
              <a:rPr lang="es-ES" sz="3600" b="1" dirty="0" smtClean="0">
                <a:latin typeface="Garamond" panose="02020404030301010803" pitchFamily="18" charset="0"/>
              </a:rPr>
              <a:t>Pero….</a:t>
            </a:r>
          </a:p>
          <a:p>
            <a:pPr algn="ctr"/>
            <a:r>
              <a:rPr lang="es-ES" sz="3600" b="1" dirty="0" smtClean="0">
                <a:latin typeface="Garamond" panose="02020404030301010803" pitchFamily="18" charset="0"/>
              </a:rPr>
              <a:t> </a:t>
            </a:r>
          </a:p>
          <a:p>
            <a:pPr algn="ctr"/>
            <a:r>
              <a:rPr lang="es-ES" sz="3600" b="1" dirty="0" smtClean="0">
                <a:latin typeface="Garamond" panose="02020404030301010803" pitchFamily="18" charset="0"/>
              </a:rPr>
              <a:t>¿Porque este proyecto?</a:t>
            </a:r>
            <a:endParaRPr lang="es-ES" sz="3600" b="1" dirty="0">
              <a:latin typeface="Garamond" panose="02020404030301010803" pitchFamily="18" charset="0"/>
            </a:endParaRPr>
          </a:p>
        </p:txBody>
      </p:sp>
    </p:spTree>
    <p:extLst>
      <p:ext uri="{BB962C8B-B14F-4D97-AF65-F5344CB8AC3E}">
        <p14:creationId xmlns:p14="http://schemas.microsoft.com/office/powerpoint/2010/main" val="283767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BF440B6-5B25-452B-92AF-7A7005307F73}"/>
              </a:ext>
            </a:extLst>
          </p:cNvPr>
          <p:cNvSpPr>
            <a:spLocks noGrp="1"/>
          </p:cNvSpPr>
          <p:nvPr>
            <p:ph type="sldNum" sz="quarter" idx="12"/>
          </p:nvPr>
        </p:nvSpPr>
        <p:spPr/>
        <p:txBody>
          <a:bodyPr/>
          <a:lstStyle/>
          <a:p>
            <a:fld id="{072220C6-3BBB-43D4-AF5F-545732F78A03}" type="slidenum">
              <a:rPr lang="es-ES" smtClean="0"/>
              <a:t>4</a:t>
            </a:fld>
            <a:endParaRPr lang="es-ES"/>
          </a:p>
        </p:txBody>
      </p:sp>
      <p:grpSp>
        <p:nvGrpSpPr>
          <p:cNvPr id="2" name="Grupo 1"/>
          <p:cNvGrpSpPr/>
          <p:nvPr/>
        </p:nvGrpSpPr>
        <p:grpSpPr>
          <a:xfrm>
            <a:off x="2501630" y="1416725"/>
            <a:ext cx="2997128" cy="3277436"/>
            <a:chOff x="1265662" y="459365"/>
            <a:chExt cx="3202384" cy="3411195"/>
          </a:xfrm>
        </p:grpSpPr>
        <p:sp>
          <p:nvSpPr>
            <p:cNvPr id="5" name="Rectángulo: esquinas redondeadas 4">
              <a:extLst>
                <a:ext uri="{FF2B5EF4-FFF2-40B4-BE49-F238E27FC236}">
                  <a16:creationId xmlns="" xmlns:a16="http://schemas.microsoft.com/office/drawing/2014/main"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uadroTexto 33">
              <a:extLst>
                <a:ext uri="{FF2B5EF4-FFF2-40B4-BE49-F238E27FC236}">
                  <a16:creationId xmlns="" xmlns:a16="http://schemas.microsoft.com/office/drawing/2014/main" id="{59E895E3-AEF8-41B8-96BC-6F3A2FA73FB1}"/>
                </a:ext>
              </a:extLst>
            </p:cNvPr>
            <p:cNvSpPr txBox="1"/>
            <p:nvPr/>
          </p:nvSpPr>
          <p:spPr>
            <a:xfrm>
              <a:off x="1338374" y="648880"/>
              <a:ext cx="3039073" cy="1107996"/>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a:t>
              </a:r>
              <a:r>
                <a:rPr lang="en-GB" sz="2200" b="1" dirty="0" err="1" smtClean="0">
                  <a:latin typeface="Garamond" panose="02020404030301010803" pitchFamily="18" charset="0"/>
                </a:rPr>
                <a:t>ocurrencias</a:t>
              </a:r>
              <a:r>
                <a:rPr lang="en-GB" sz="2200" b="1" dirty="0" smtClean="0">
                  <a:latin typeface="Garamond" panose="02020404030301010803" pitchFamily="18" charset="0"/>
                </a:rPr>
                <a:t> de </a:t>
              </a:r>
              <a:r>
                <a:rPr lang="en-GB" sz="2200" b="1" dirty="0" err="1" smtClean="0">
                  <a:latin typeface="Garamond" panose="02020404030301010803" pitchFamily="18" charset="0"/>
                </a:rPr>
                <a:t>especies</a:t>
              </a:r>
              <a:endParaRPr lang="en-GB" sz="2200" b="1" dirty="0" smtClean="0">
                <a:latin typeface="Garamond" panose="02020404030301010803" pitchFamily="18" charset="0"/>
              </a:endParaRPr>
            </a:p>
            <a:p>
              <a:pPr algn="ctr"/>
              <a:r>
                <a:rPr lang="en-GB" sz="2200" b="1" dirty="0" smtClean="0">
                  <a:latin typeface="Garamond" panose="02020404030301010803" pitchFamily="18" charset="0"/>
                </a:rPr>
                <a:t>GBIF</a:t>
              </a:r>
              <a:endParaRPr lang="en-GB" sz="2200" b="1" dirty="0">
                <a:latin typeface="Garamond" panose="02020404030301010803" pitchFamily="18" charset="0"/>
              </a:endParaRPr>
            </a:p>
          </p:txBody>
        </p:sp>
        <p:sp>
          <p:nvSpPr>
            <p:cNvPr id="35" name="CuadroTexto 34">
              <a:extLst>
                <a:ext uri="{FF2B5EF4-FFF2-40B4-BE49-F238E27FC236}">
                  <a16:creationId xmlns="" xmlns:a16="http://schemas.microsoft.com/office/drawing/2014/main" id="{79038E7C-EE77-4771-9FF2-A6FEC96AC332}"/>
                </a:ext>
              </a:extLst>
            </p:cNvPr>
            <p:cNvSpPr txBox="1"/>
            <p:nvPr/>
          </p:nvSpPr>
          <p:spPr>
            <a:xfrm>
              <a:off x="1265662" y="2744520"/>
              <a:ext cx="3202381" cy="430887"/>
            </a:xfrm>
            <a:prstGeom prst="rect">
              <a:avLst/>
            </a:prstGeom>
            <a:noFill/>
          </p:spPr>
          <p:txBody>
            <a:bodyPr wrap="square" rtlCol="0">
              <a:spAutoFit/>
            </a:bodyPr>
            <a:lstStyle/>
            <a:p>
              <a:pPr algn="ctr"/>
              <a:r>
                <a:rPr lang="en-GB" sz="1050" dirty="0" err="1" smtClean="0">
                  <a:latin typeface="Garamond" panose="02020404030301010803" pitchFamily="18" charset="0"/>
                </a:rPr>
                <a:t>Clase</a:t>
              </a:r>
              <a:r>
                <a:rPr lang="en-GB" sz="1050" dirty="0" smtClean="0">
                  <a:latin typeface="Garamond" panose="02020404030301010803" pitchFamily="18" charset="0"/>
                </a:rPr>
                <a:t>, </a:t>
              </a:r>
              <a:r>
                <a:rPr lang="en-GB" sz="1050" dirty="0" err="1" smtClean="0">
                  <a:latin typeface="Garamond" panose="02020404030301010803" pitchFamily="18" charset="0"/>
                </a:rPr>
                <a:t>Familia</a:t>
              </a:r>
              <a:r>
                <a:rPr lang="en-GB" sz="1050" dirty="0" smtClean="0">
                  <a:latin typeface="Garamond" panose="02020404030301010803" pitchFamily="18" charset="0"/>
                </a:rPr>
                <a:t>, </a:t>
              </a:r>
              <a:r>
                <a:rPr lang="en-GB" sz="1050" dirty="0" err="1" smtClean="0">
                  <a:latin typeface="Garamond" panose="02020404030301010803" pitchFamily="18" charset="0"/>
                </a:rPr>
                <a:t>Género</a:t>
              </a:r>
              <a:r>
                <a:rPr lang="en-GB" sz="1050" dirty="0" smtClean="0">
                  <a:latin typeface="Garamond" panose="02020404030301010803" pitchFamily="18" charset="0"/>
                </a:rPr>
                <a:t>, </a:t>
              </a:r>
              <a:r>
                <a:rPr lang="en-GB" sz="1050" dirty="0" err="1" smtClean="0">
                  <a:latin typeface="Garamond" panose="02020404030301010803" pitchFamily="18" charset="0"/>
                </a:rPr>
                <a:t>Especie</a:t>
              </a:r>
              <a:r>
                <a:rPr lang="en-GB" sz="1050" dirty="0" smtClean="0">
                  <a:latin typeface="Garamond" panose="02020404030301010803" pitchFamily="18" charset="0"/>
                </a:rPr>
                <a:t>, </a:t>
              </a:r>
              <a:r>
                <a:rPr lang="en-GB" sz="1050" dirty="0" err="1" smtClean="0">
                  <a:latin typeface="Garamond" panose="02020404030301010803" pitchFamily="18" charset="0"/>
                </a:rPr>
                <a:t>Nombre</a:t>
              </a:r>
              <a:r>
                <a:rPr lang="en-GB" sz="1050" dirty="0" smtClean="0">
                  <a:latin typeface="Garamond" panose="02020404030301010803" pitchFamily="18" charset="0"/>
                </a:rPr>
                <a:t> </a:t>
              </a:r>
              <a:r>
                <a:rPr lang="en-GB" sz="1050" dirty="0" err="1" smtClean="0">
                  <a:latin typeface="Garamond" panose="02020404030301010803" pitchFamily="18" charset="0"/>
                </a:rPr>
                <a:t>Común</a:t>
              </a:r>
              <a:r>
                <a:rPr lang="en-GB" sz="1050" dirty="0" smtClean="0">
                  <a:latin typeface="Garamond" panose="02020404030301010803" pitchFamily="18" charset="0"/>
                </a:rPr>
                <a:t>, </a:t>
              </a:r>
              <a:r>
                <a:rPr lang="en-GB" sz="1050" dirty="0" err="1" smtClean="0">
                  <a:latin typeface="Garamond" panose="02020404030301010803" pitchFamily="18" charset="0"/>
                </a:rPr>
                <a:t>Año</a:t>
              </a:r>
              <a:r>
                <a:rPr lang="en-GB" sz="1050" dirty="0" smtClean="0">
                  <a:latin typeface="Garamond" panose="02020404030301010803" pitchFamily="18" charset="0"/>
                </a:rPr>
                <a:t>, </a:t>
              </a:r>
              <a:r>
                <a:rPr lang="en-GB" sz="1050" dirty="0" err="1" smtClean="0">
                  <a:latin typeface="Garamond" panose="02020404030301010803" pitchFamily="18" charset="0"/>
                </a:rPr>
                <a:t>Mes</a:t>
              </a:r>
              <a:r>
                <a:rPr lang="en-GB" sz="1050" dirty="0" smtClean="0">
                  <a:latin typeface="Garamond" panose="02020404030301010803" pitchFamily="18" charset="0"/>
                </a:rPr>
                <a:t>, </a:t>
              </a:r>
              <a:r>
                <a:rPr lang="en-GB" sz="1050" dirty="0" err="1" smtClean="0">
                  <a:latin typeface="Garamond" panose="02020404030301010803" pitchFamily="18" charset="0"/>
                </a:rPr>
                <a:t>Localidad</a:t>
              </a:r>
              <a:r>
                <a:rPr lang="en-GB" sz="1050" dirty="0" smtClean="0">
                  <a:latin typeface="Garamond" panose="02020404030301010803" pitchFamily="18" charset="0"/>
                </a:rPr>
                <a:t>, </a:t>
              </a:r>
              <a:r>
                <a:rPr lang="en-GB" sz="1050" dirty="0" err="1" smtClean="0">
                  <a:latin typeface="Garamond" panose="02020404030301010803" pitchFamily="18" charset="0"/>
                </a:rPr>
                <a:t>Latitud</a:t>
              </a:r>
              <a:r>
                <a:rPr lang="en-GB" sz="1050" dirty="0" smtClean="0">
                  <a:latin typeface="Garamond" panose="02020404030301010803" pitchFamily="18" charset="0"/>
                </a:rPr>
                <a:t> y </a:t>
              </a:r>
              <a:r>
                <a:rPr lang="en-GB" sz="1050" dirty="0" err="1" smtClean="0">
                  <a:latin typeface="Garamond" panose="02020404030301010803" pitchFamily="18" charset="0"/>
                </a:rPr>
                <a:t>Logitud</a:t>
              </a:r>
              <a:r>
                <a:rPr lang="en-GB" sz="1050" dirty="0" smtClean="0">
                  <a:latin typeface="Garamond" panose="02020404030301010803" pitchFamily="18" charset="0"/>
                </a:rPr>
                <a:t> </a:t>
              </a:r>
              <a:endParaRPr lang="en-GB" sz="1050" dirty="0">
                <a:latin typeface="Garamond" panose="02020404030301010803" pitchFamily="18" charset="0"/>
              </a:endParaRPr>
            </a:p>
          </p:txBody>
        </p:sp>
      </p:grpSp>
      <p:sp>
        <p:nvSpPr>
          <p:cNvPr id="39" name="Flecha: a la derecha con bandas 38">
            <a:extLst>
              <a:ext uri="{FF2B5EF4-FFF2-40B4-BE49-F238E27FC236}">
                <a16:creationId xmlns="" xmlns:a16="http://schemas.microsoft.com/office/drawing/2014/main" id="{8A6DC2CB-BDCA-429B-B88A-F037083452DA}"/>
              </a:ext>
            </a:extLst>
          </p:cNvPr>
          <p:cNvSpPr/>
          <p:nvPr/>
        </p:nvSpPr>
        <p:spPr>
          <a:xfrm rot="5400000">
            <a:off x="3729253" y="4997574"/>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CuadroTexto 39">
            <a:extLst>
              <a:ext uri="{FF2B5EF4-FFF2-40B4-BE49-F238E27FC236}">
                <a16:creationId xmlns="" xmlns:a16="http://schemas.microsoft.com/office/drawing/2014/main" id="{3923911E-F63F-4ABF-BBFB-5347F107636D}"/>
              </a:ext>
            </a:extLst>
          </p:cNvPr>
          <p:cNvSpPr txBox="1"/>
          <p:nvPr/>
        </p:nvSpPr>
        <p:spPr>
          <a:xfrm>
            <a:off x="2325111" y="5470872"/>
            <a:ext cx="3341792" cy="523220"/>
          </a:xfrm>
          <a:prstGeom prst="rect">
            <a:avLst/>
          </a:prstGeom>
          <a:noFill/>
        </p:spPr>
        <p:txBody>
          <a:bodyPr wrap="square" rtlCol="0">
            <a:spAutoFit/>
          </a:bodyPr>
          <a:lstStyle/>
          <a:p>
            <a:pPr algn="ctr"/>
            <a:r>
              <a:rPr lang="en-GB" sz="2800" b="1" dirty="0" err="1" smtClean="0">
                <a:latin typeface="Garamond" panose="02020404030301010803" pitchFamily="18" charset="0"/>
              </a:rPr>
              <a:t>MongoDB</a:t>
            </a:r>
            <a:r>
              <a:rPr lang="en-GB" sz="2800" b="1" dirty="0" smtClean="0">
                <a:latin typeface="Garamond" panose="02020404030301010803" pitchFamily="18" charset="0"/>
              </a:rPr>
              <a:t> Compass</a:t>
            </a:r>
            <a:endParaRPr lang="en-GB" sz="2800" b="1" dirty="0">
              <a:latin typeface="Garamond" panose="02020404030301010803" pitchFamily="18" charset="0"/>
            </a:endParaRPr>
          </a:p>
        </p:txBody>
      </p:sp>
      <p:sp>
        <p:nvSpPr>
          <p:cNvPr id="15" name="CuadroTexto 14">
            <a:extLst>
              <a:ext uri="{FF2B5EF4-FFF2-40B4-BE49-F238E27FC236}">
                <a16:creationId xmlns="" xmlns:a16="http://schemas.microsoft.com/office/drawing/2014/main" id="{3923911E-F63F-4ABF-BBFB-5347F107636D}"/>
              </a:ext>
            </a:extLst>
          </p:cNvPr>
          <p:cNvSpPr txBox="1"/>
          <p:nvPr/>
        </p:nvSpPr>
        <p:spPr>
          <a:xfrm>
            <a:off x="2309292" y="5994092"/>
            <a:ext cx="3341792" cy="523220"/>
          </a:xfrm>
          <a:prstGeom prst="rect">
            <a:avLst/>
          </a:prstGeom>
          <a:noFill/>
        </p:spPr>
        <p:txBody>
          <a:bodyPr wrap="square" rtlCol="0">
            <a:spAutoFit/>
          </a:bodyPr>
          <a:lstStyle/>
          <a:p>
            <a:pPr algn="ctr"/>
            <a:r>
              <a:rPr lang="en-GB" sz="1400" b="1" dirty="0" smtClean="0">
                <a:latin typeface="Garamond" panose="02020404030301010803" pitchFamily="18" charset="0"/>
              </a:rPr>
              <a:t>API, </a:t>
            </a:r>
          </a:p>
          <a:p>
            <a:pPr algn="ctr"/>
            <a:r>
              <a:rPr lang="en-GB" sz="1400" b="1" dirty="0" err="1" smtClean="0">
                <a:latin typeface="Garamond" panose="02020404030301010803" pitchFamily="18" charset="0"/>
              </a:rPr>
              <a:t>Modelos</a:t>
            </a:r>
            <a:r>
              <a:rPr lang="en-GB" sz="1400" b="1" dirty="0" smtClean="0">
                <a:latin typeface="Garamond" panose="02020404030301010803" pitchFamily="18" charset="0"/>
              </a:rPr>
              <a:t> de clustering</a:t>
            </a:r>
            <a:endParaRPr lang="en-GB" sz="1400" b="1" dirty="0">
              <a:latin typeface="Garamond" panose="02020404030301010803" pitchFamily="18" charset="0"/>
            </a:endParaRPr>
          </a:p>
        </p:txBody>
      </p:sp>
      <p:cxnSp>
        <p:nvCxnSpPr>
          <p:cNvPr id="22" name="Conector recto de flecha 21">
            <a:extLst>
              <a:ext uri="{FF2B5EF4-FFF2-40B4-BE49-F238E27FC236}">
                <a16:creationId xmlns="" xmlns:a16="http://schemas.microsoft.com/office/drawing/2014/main" id="{38AD23BC-DF3D-4424-80C0-528DF86AFF9A}"/>
              </a:ext>
            </a:extLst>
          </p:cNvPr>
          <p:cNvCxnSpPr/>
          <p:nvPr/>
        </p:nvCxnSpPr>
        <p:spPr>
          <a:xfrm>
            <a:off x="3996007" y="3029492"/>
            <a:ext cx="8370" cy="364274"/>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sp>
        <p:nvSpPr>
          <p:cNvPr id="24" name="Flecha: a la derecha con bandas 38">
            <a:extLst>
              <a:ext uri="{FF2B5EF4-FFF2-40B4-BE49-F238E27FC236}">
                <a16:creationId xmlns="" xmlns:a16="http://schemas.microsoft.com/office/drawing/2014/main" id="{8A6DC2CB-BDCA-429B-B88A-F037083452DA}"/>
              </a:ext>
            </a:extLst>
          </p:cNvPr>
          <p:cNvSpPr/>
          <p:nvPr/>
        </p:nvSpPr>
        <p:spPr>
          <a:xfrm>
            <a:off x="5995013" y="2814974"/>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uadroTexto 24">
            <a:extLst>
              <a:ext uri="{FF2B5EF4-FFF2-40B4-BE49-F238E27FC236}">
                <a16:creationId xmlns="" xmlns:a16="http://schemas.microsoft.com/office/drawing/2014/main" id="{3923911E-F63F-4ABF-BBFB-5347F107636D}"/>
              </a:ext>
            </a:extLst>
          </p:cNvPr>
          <p:cNvSpPr txBox="1"/>
          <p:nvPr/>
        </p:nvSpPr>
        <p:spPr>
          <a:xfrm>
            <a:off x="5901737" y="2767882"/>
            <a:ext cx="3341792" cy="523220"/>
          </a:xfrm>
          <a:prstGeom prst="rect">
            <a:avLst/>
          </a:prstGeom>
          <a:noFill/>
        </p:spPr>
        <p:txBody>
          <a:bodyPr wrap="square" rtlCol="0">
            <a:spAutoFit/>
          </a:bodyPr>
          <a:lstStyle/>
          <a:p>
            <a:pPr algn="ctr"/>
            <a:r>
              <a:rPr lang="en-GB" sz="2800" b="1" dirty="0" smtClean="0">
                <a:latin typeface="Garamond" panose="02020404030301010803" pitchFamily="18" charset="0"/>
              </a:rPr>
              <a:t>Flask API</a:t>
            </a:r>
            <a:endParaRPr lang="en-GB" sz="2800" b="1" dirty="0">
              <a:latin typeface="Garamond" panose="02020404030301010803" pitchFamily="18" charset="0"/>
            </a:endParaRPr>
          </a:p>
        </p:txBody>
      </p:sp>
      <p:sp>
        <p:nvSpPr>
          <p:cNvPr id="26" name="CuadroTexto 25">
            <a:extLst>
              <a:ext uri="{FF2B5EF4-FFF2-40B4-BE49-F238E27FC236}">
                <a16:creationId xmlns="" xmlns:a16="http://schemas.microsoft.com/office/drawing/2014/main" id="{3923911E-F63F-4ABF-BBFB-5347F107636D}"/>
              </a:ext>
            </a:extLst>
          </p:cNvPr>
          <p:cNvSpPr txBox="1"/>
          <p:nvPr/>
        </p:nvSpPr>
        <p:spPr>
          <a:xfrm>
            <a:off x="5811121" y="3274965"/>
            <a:ext cx="3341792" cy="523220"/>
          </a:xfrm>
          <a:prstGeom prst="rect">
            <a:avLst/>
          </a:prstGeom>
          <a:noFill/>
        </p:spPr>
        <p:txBody>
          <a:bodyPr wrap="square" rtlCol="0">
            <a:spAutoFit/>
          </a:bodyPr>
          <a:lstStyle/>
          <a:p>
            <a:pPr algn="ctr"/>
            <a:r>
              <a:rPr lang="en-GB" sz="1400" dirty="0" err="1" smtClean="0">
                <a:latin typeface="Garamond" panose="02020404030301010803" pitchFamily="18" charset="0"/>
              </a:rPr>
              <a:t>Métodos</a:t>
            </a:r>
            <a:endParaRPr lang="en-GB" sz="1400" dirty="0" smtClean="0">
              <a:latin typeface="Garamond" panose="02020404030301010803" pitchFamily="18" charset="0"/>
            </a:endParaRPr>
          </a:p>
          <a:p>
            <a:pPr algn="ctr"/>
            <a:r>
              <a:rPr lang="en-GB" sz="1400" dirty="0" smtClean="0">
                <a:latin typeface="Garamond" panose="02020404030301010803" pitchFamily="18" charset="0"/>
              </a:rPr>
              <a:t>GET y POST</a:t>
            </a:r>
            <a:endParaRPr lang="en-GB" sz="1400" dirty="0">
              <a:latin typeface="Garamond" panose="02020404030301010803" pitchFamily="18" charset="0"/>
            </a:endParaRPr>
          </a:p>
        </p:txBody>
      </p:sp>
      <p:sp>
        <p:nvSpPr>
          <p:cNvPr id="7" name="Abrir llave 6"/>
          <p:cNvSpPr/>
          <p:nvPr/>
        </p:nvSpPr>
        <p:spPr>
          <a:xfrm>
            <a:off x="8542638" y="1598809"/>
            <a:ext cx="313038" cy="31626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8" name="CuadroTexto 27">
            <a:extLst>
              <a:ext uri="{FF2B5EF4-FFF2-40B4-BE49-F238E27FC236}">
                <a16:creationId xmlns="" xmlns:a16="http://schemas.microsoft.com/office/drawing/2014/main" id="{3923911E-F63F-4ABF-BBFB-5347F107636D}"/>
              </a:ext>
            </a:extLst>
          </p:cNvPr>
          <p:cNvSpPr txBox="1"/>
          <p:nvPr/>
        </p:nvSpPr>
        <p:spPr>
          <a:xfrm>
            <a:off x="8715633" y="1589872"/>
            <a:ext cx="3341792" cy="307777"/>
          </a:xfrm>
          <a:prstGeom prst="rect">
            <a:avLst/>
          </a:prstGeom>
          <a:noFill/>
        </p:spPr>
        <p:txBody>
          <a:bodyPr wrap="square" rtlCol="0">
            <a:spAutoFit/>
          </a:bodyPr>
          <a:lstStyle/>
          <a:p>
            <a:pPr algn="ctr"/>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todas</a:t>
            </a:r>
            <a:r>
              <a:rPr lang="en-GB" sz="1400" dirty="0" smtClean="0">
                <a:latin typeface="Garamond" panose="02020404030301010803" pitchFamily="18" charset="0"/>
              </a:rPr>
              <a:t> </a:t>
            </a:r>
            <a:r>
              <a:rPr lang="en-GB" sz="1400" dirty="0" err="1" smtClean="0">
                <a:latin typeface="Garamond" panose="02020404030301010803" pitchFamily="18" charset="0"/>
              </a:rPr>
              <a:t>las</a:t>
            </a:r>
            <a:r>
              <a:rPr lang="en-GB" sz="1400" dirty="0" smtClean="0">
                <a:latin typeface="Garamond" panose="02020404030301010803" pitchFamily="18" charset="0"/>
              </a:rPr>
              <a:t> </a:t>
            </a:r>
            <a:r>
              <a:rPr lang="en-GB" sz="1400" dirty="0" err="1" smtClean="0">
                <a:latin typeface="Garamond" panose="02020404030301010803" pitchFamily="18" charset="0"/>
              </a:rPr>
              <a:t>especies</a:t>
            </a:r>
            <a:r>
              <a:rPr lang="en-GB" sz="1400" dirty="0" smtClean="0">
                <a:latin typeface="Garamond" panose="02020404030301010803" pitchFamily="18" charset="0"/>
              </a:rPr>
              <a:t> para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provincia</a:t>
            </a:r>
            <a:endParaRPr lang="en-GB" sz="1400" dirty="0">
              <a:latin typeface="Garamond" panose="02020404030301010803" pitchFamily="18" charset="0"/>
            </a:endParaRPr>
          </a:p>
        </p:txBody>
      </p:sp>
      <p:sp>
        <p:nvSpPr>
          <p:cNvPr id="29" name="CuadroTexto 28">
            <a:extLst>
              <a:ext uri="{FF2B5EF4-FFF2-40B4-BE49-F238E27FC236}">
                <a16:creationId xmlns="" xmlns:a16="http://schemas.microsoft.com/office/drawing/2014/main" id="{3923911E-F63F-4ABF-BBFB-5347F107636D}"/>
              </a:ext>
            </a:extLst>
          </p:cNvPr>
          <p:cNvSpPr txBox="1"/>
          <p:nvPr/>
        </p:nvSpPr>
        <p:spPr>
          <a:xfrm>
            <a:off x="8715633" y="1995941"/>
            <a:ext cx="3341792" cy="523220"/>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especie</a:t>
            </a:r>
            <a:r>
              <a:rPr lang="en-GB" sz="1400" dirty="0" smtClean="0">
                <a:latin typeface="Garamond" panose="02020404030301010803" pitchFamily="18" charset="0"/>
              </a:rPr>
              <a:t> </a:t>
            </a:r>
            <a:r>
              <a:rPr lang="en-GB" sz="1400" dirty="0" err="1" smtClean="0">
                <a:latin typeface="Garamond" panose="02020404030301010803" pitchFamily="18" charset="0"/>
              </a:rPr>
              <a:t>concreta</a:t>
            </a:r>
            <a:r>
              <a:rPr lang="en-GB" sz="1400" dirty="0" smtClean="0">
                <a:latin typeface="Garamond" panose="02020404030301010803" pitchFamily="18" charset="0"/>
              </a:rPr>
              <a:t> para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provincia</a:t>
            </a:r>
            <a:endParaRPr lang="en-GB" sz="1400" dirty="0">
              <a:latin typeface="Garamond" panose="02020404030301010803" pitchFamily="18" charset="0"/>
            </a:endParaRPr>
          </a:p>
        </p:txBody>
      </p:sp>
      <p:sp>
        <p:nvSpPr>
          <p:cNvPr id="37" name="CuadroTexto 36">
            <a:extLst>
              <a:ext uri="{FF2B5EF4-FFF2-40B4-BE49-F238E27FC236}">
                <a16:creationId xmlns="" xmlns:a16="http://schemas.microsoft.com/office/drawing/2014/main" id="{3923911E-F63F-4ABF-BBFB-5347F107636D}"/>
              </a:ext>
            </a:extLst>
          </p:cNvPr>
          <p:cNvSpPr txBox="1"/>
          <p:nvPr/>
        </p:nvSpPr>
        <p:spPr>
          <a:xfrm>
            <a:off x="8715633" y="2617453"/>
            <a:ext cx="3341792" cy="523220"/>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Buscar</a:t>
            </a:r>
            <a:r>
              <a:rPr lang="en-GB" sz="1400" dirty="0" smtClean="0">
                <a:latin typeface="Garamond" panose="02020404030301010803" pitchFamily="18" charset="0"/>
              </a:rPr>
              <a:t> </a:t>
            </a:r>
            <a:r>
              <a:rPr lang="en-GB" sz="1400" dirty="0" err="1" smtClean="0">
                <a:latin typeface="Garamond" panose="02020404030301010803" pitchFamily="18" charset="0"/>
              </a:rPr>
              <a:t>una</a:t>
            </a:r>
            <a:r>
              <a:rPr lang="en-GB" sz="1400" dirty="0" smtClean="0">
                <a:latin typeface="Garamond" panose="02020404030301010803" pitchFamily="18" charset="0"/>
              </a:rPr>
              <a:t> </a:t>
            </a:r>
            <a:r>
              <a:rPr lang="en-GB" sz="1400" dirty="0" err="1" smtClean="0">
                <a:latin typeface="Garamond" panose="02020404030301010803" pitchFamily="18" charset="0"/>
              </a:rPr>
              <a:t>especie</a:t>
            </a:r>
            <a:r>
              <a:rPr lang="en-GB" sz="1400" dirty="0" smtClean="0">
                <a:latin typeface="Garamond" panose="02020404030301010803" pitchFamily="18" charset="0"/>
              </a:rPr>
              <a:t> </a:t>
            </a:r>
            <a:r>
              <a:rPr lang="en-GB" sz="1400" dirty="0" err="1" smtClean="0">
                <a:latin typeface="Garamond" panose="02020404030301010803" pitchFamily="18" charset="0"/>
              </a:rPr>
              <a:t>concreta</a:t>
            </a:r>
            <a:r>
              <a:rPr lang="en-GB" sz="1400" dirty="0" smtClean="0">
                <a:latin typeface="Garamond" panose="02020404030301010803" pitchFamily="18" charset="0"/>
              </a:rPr>
              <a:t> en </a:t>
            </a:r>
            <a:r>
              <a:rPr lang="en-GB" sz="1400" dirty="0" err="1" smtClean="0">
                <a:latin typeface="Garamond" panose="02020404030301010803" pitchFamily="18" charset="0"/>
              </a:rPr>
              <a:t>determinado</a:t>
            </a:r>
            <a:r>
              <a:rPr lang="en-GB" sz="1400" dirty="0" smtClean="0">
                <a:latin typeface="Garamond" panose="02020404030301010803" pitchFamily="18" charset="0"/>
              </a:rPr>
              <a:t> </a:t>
            </a:r>
            <a:r>
              <a:rPr lang="en-GB" sz="1400" dirty="0" err="1" smtClean="0">
                <a:latin typeface="Garamond" panose="02020404030301010803" pitchFamily="18" charset="0"/>
              </a:rPr>
              <a:t>mes</a:t>
            </a:r>
            <a:endParaRPr lang="en-GB" sz="1400" dirty="0">
              <a:latin typeface="Garamond" panose="02020404030301010803" pitchFamily="18" charset="0"/>
            </a:endParaRPr>
          </a:p>
        </p:txBody>
      </p:sp>
      <p:sp>
        <p:nvSpPr>
          <p:cNvPr id="38" name="CuadroTexto 37">
            <a:extLst>
              <a:ext uri="{FF2B5EF4-FFF2-40B4-BE49-F238E27FC236}">
                <a16:creationId xmlns="" xmlns:a16="http://schemas.microsoft.com/office/drawing/2014/main" id="{3923911E-F63F-4ABF-BBFB-5347F107636D}"/>
              </a:ext>
            </a:extLst>
          </p:cNvPr>
          <p:cNvSpPr txBox="1"/>
          <p:nvPr/>
        </p:nvSpPr>
        <p:spPr>
          <a:xfrm>
            <a:off x="8715633" y="3238965"/>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Insertar</a:t>
            </a:r>
            <a:endParaRPr lang="en-GB" sz="1400" dirty="0">
              <a:latin typeface="Garamond" panose="02020404030301010803" pitchFamily="18" charset="0"/>
            </a:endParaRPr>
          </a:p>
        </p:txBody>
      </p:sp>
      <p:sp>
        <p:nvSpPr>
          <p:cNvPr id="41" name="CuadroTexto 40">
            <a:extLst>
              <a:ext uri="{FF2B5EF4-FFF2-40B4-BE49-F238E27FC236}">
                <a16:creationId xmlns="" xmlns:a16="http://schemas.microsoft.com/office/drawing/2014/main" id="{3923911E-F63F-4ABF-BBFB-5347F107636D}"/>
              </a:ext>
            </a:extLst>
          </p:cNvPr>
          <p:cNvSpPr txBox="1"/>
          <p:nvPr/>
        </p:nvSpPr>
        <p:spPr>
          <a:xfrm>
            <a:off x="8715633" y="3645034"/>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Eliminar</a:t>
            </a:r>
            <a:endParaRPr lang="en-GB" sz="1400" dirty="0">
              <a:latin typeface="Garamond" panose="02020404030301010803" pitchFamily="18" charset="0"/>
            </a:endParaRPr>
          </a:p>
        </p:txBody>
      </p:sp>
      <p:sp>
        <p:nvSpPr>
          <p:cNvPr id="42" name="CuadroTexto 41">
            <a:extLst>
              <a:ext uri="{FF2B5EF4-FFF2-40B4-BE49-F238E27FC236}">
                <a16:creationId xmlns="" xmlns:a16="http://schemas.microsoft.com/office/drawing/2014/main" id="{3923911E-F63F-4ABF-BBFB-5347F107636D}"/>
              </a:ext>
            </a:extLst>
          </p:cNvPr>
          <p:cNvSpPr txBox="1"/>
          <p:nvPr/>
        </p:nvSpPr>
        <p:spPr>
          <a:xfrm>
            <a:off x="8715633" y="4051103"/>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Que</a:t>
            </a:r>
            <a:r>
              <a:rPr lang="en-GB" sz="1400" dirty="0" smtClean="0">
                <a:latin typeface="Garamond" panose="02020404030301010803" pitchFamily="18" charset="0"/>
              </a:rPr>
              <a:t> </a:t>
            </a:r>
            <a:r>
              <a:rPr lang="en-GB" sz="1400" dirty="0" err="1" smtClean="0">
                <a:latin typeface="Garamond" panose="02020404030301010803" pitchFamily="18" charset="0"/>
              </a:rPr>
              <a:t>tengo</a:t>
            </a:r>
            <a:r>
              <a:rPr lang="en-GB" sz="1400" dirty="0" smtClean="0">
                <a:latin typeface="Garamond" panose="02020404030301010803" pitchFamily="18" charset="0"/>
              </a:rPr>
              <a:t> </a:t>
            </a:r>
            <a:r>
              <a:rPr lang="en-GB" sz="1400" dirty="0" err="1" smtClean="0">
                <a:latin typeface="Garamond" panose="02020404030301010803" pitchFamily="18" charset="0"/>
              </a:rPr>
              <a:t>más</a:t>
            </a:r>
            <a:r>
              <a:rPr lang="en-GB" sz="1400" dirty="0" smtClean="0">
                <a:latin typeface="Garamond" panose="02020404030301010803" pitchFamily="18" charset="0"/>
              </a:rPr>
              <a:t> </a:t>
            </a:r>
            <a:r>
              <a:rPr lang="en-GB" sz="1400" dirty="0" err="1" smtClean="0">
                <a:latin typeface="Garamond" panose="02020404030301010803" pitchFamily="18" charset="0"/>
              </a:rPr>
              <a:t>cerca</a:t>
            </a:r>
            <a:r>
              <a:rPr lang="en-GB" sz="1400" dirty="0" smtClean="0">
                <a:latin typeface="Garamond" panose="02020404030301010803" pitchFamily="18" charset="0"/>
              </a:rPr>
              <a:t>?</a:t>
            </a:r>
            <a:endParaRPr lang="en-GB" sz="1400" dirty="0">
              <a:latin typeface="Garamond" panose="02020404030301010803" pitchFamily="18" charset="0"/>
            </a:endParaRPr>
          </a:p>
        </p:txBody>
      </p:sp>
      <p:sp>
        <p:nvSpPr>
          <p:cNvPr id="43" name="CuadroTexto 42">
            <a:extLst>
              <a:ext uri="{FF2B5EF4-FFF2-40B4-BE49-F238E27FC236}">
                <a16:creationId xmlns="" xmlns:a16="http://schemas.microsoft.com/office/drawing/2014/main" id="{3923911E-F63F-4ABF-BBFB-5347F107636D}"/>
              </a:ext>
            </a:extLst>
          </p:cNvPr>
          <p:cNvSpPr txBox="1"/>
          <p:nvPr/>
        </p:nvSpPr>
        <p:spPr>
          <a:xfrm>
            <a:off x="8715633" y="4457171"/>
            <a:ext cx="3341792" cy="307777"/>
          </a:xfrm>
          <a:prstGeom prst="rect">
            <a:avLst/>
          </a:prstGeom>
          <a:noFill/>
        </p:spPr>
        <p:txBody>
          <a:bodyPr wrap="square" rtlCol="0">
            <a:spAutoFit/>
          </a:bodyPr>
          <a:lstStyle/>
          <a:p>
            <a:r>
              <a:rPr lang="en-GB" sz="1400" dirty="0" smtClean="0">
                <a:latin typeface="Garamond" panose="02020404030301010803" pitchFamily="18" charset="0"/>
              </a:rPr>
              <a:t>- </a:t>
            </a:r>
            <a:r>
              <a:rPr lang="en-GB" sz="1400" dirty="0" err="1" smtClean="0">
                <a:latin typeface="Garamond" panose="02020404030301010803" pitchFamily="18" charset="0"/>
              </a:rPr>
              <a:t>Mapas</a:t>
            </a:r>
            <a:r>
              <a:rPr lang="en-GB" sz="1400" dirty="0" smtClean="0">
                <a:latin typeface="Garamond" panose="02020404030301010803" pitchFamily="18" charset="0"/>
              </a:rPr>
              <a:t> de </a:t>
            </a:r>
            <a:r>
              <a:rPr lang="en-GB" sz="1400" dirty="0" err="1" smtClean="0">
                <a:latin typeface="Garamond" panose="02020404030301010803" pitchFamily="18" charset="0"/>
              </a:rPr>
              <a:t>calor</a:t>
            </a:r>
            <a:endParaRPr lang="en-GB" sz="1400" dirty="0">
              <a:latin typeface="Garamond" panose="02020404030301010803" pitchFamily="18" charset="0"/>
            </a:endParaRPr>
          </a:p>
        </p:txBody>
      </p:sp>
      <p:sp>
        <p:nvSpPr>
          <p:cNvPr id="23" name="CuadroTexto 22">
            <a:extLst>
              <a:ext uri="{FF2B5EF4-FFF2-40B4-BE49-F238E27FC236}">
                <a16:creationId xmlns="" xmlns:a16="http://schemas.microsoft.com/office/drawing/2014/main" id="{79038E7C-EE77-4771-9FF2-A6FEC96AC332}"/>
              </a:ext>
            </a:extLst>
          </p:cNvPr>
          <p:cNvSpPr txBox="1"/>
          <p:nvPr/>
        </p:nvSpPr>
        <p:spPr>
          <a:xfrm>
            <a:off x="2569682" y="4261247"/>
            <a:ext cx="2997125" cy="253916"/>
          </a:xfrm>
          <a:prstGeom prst="rect">
            <a:avLst/>
          </a:prstGeom>
          <a:noFill/>
        </p:spPr>
        <p:txBody>
          <a:bodyPr wrap="square" rtlCol="0">
            <a:spAutoFit/>
          </a:bodyPr>
          <a:lstStyle/>
          <a:p>
            <a:pPr algn="ctr"/>
            <a:r>
              <a:rPr lang="en-GB" sz="1050" dirty="0" err="1" smtClean="0">
                <a:latin typeface="Garamond" panose="02020404030301010803" pitchFamily="18" charset="0"/>
              </a:rPr>
              <a:t>Provincia</a:t>
            </a:r>
            <a:r>
              <a:rPr lang="en-GB" sz="1050" dirty="0" smtClean="0">
                <a:latin typeface="Garamond" panose="02020404030301010803" pitchFamily="18" charset="0"/>
              </a:rPr>
              <a:t> y </a:t>
            </a:r>
            <a:r>
              <a:rPr lang="en-GB" sz="1050" dirty="0" err="1" smtClean="0">
                <a:latin typeface="Garamond" panose="02020404030301010803" pitchFamily="18" charset="0"/>
              </a:rPr>
              <a:t>Comunidad</a:t>
            </a:r>
            <a:r>
              <a:rPr lang="en-GB" sz="1050" dirty="0" smtClean="0">
                <a:latin typeface="Garamond" panose="02020404030301010803" pitchFamily="18" charset="0"/>
              </a:rPr>
              <a:t> </a:t>
            </a:r>
            <a:r>
              <a:rPr lang="en-GB" sz="1050" dirty="0" err="1" smtClean="0">
                <a:latin typeface="Garamond" panose="02020404030301010803" pitchFamily="18" charset="0"/>
              </a:rPr>
              <a:t>Autónoma</a:t>
            </a:r>
            <a:endParaRPr lang="en-GB" sz="1050" dirty="0">
              <a:latin typeface="Garamond" panose="02020404030301010803" pitchFamily="18" charset="0"/>
            </a:endParaRPr>
          </a:p>
        </p:txBody>
      </p:sp>
      <p:sp>
        <p:nvSpPr>
          <p:cNvPr id="27" name="CuadroTexto 26"/>
          <p:cNvSpPr txBox="1"/>
          <p:nvPr/>
        </p:nvSpPr>
        <p:spPr>
          <a:xfrm>
            <a:off x="188242" y="258641"/>
            <a:ext cx="8197222" cy="646331"/>
          </a:xfrm>
          <a:prstGeom prst="rect">
            <a:avLst/>
          </a:prstGeom>
          <a:noFill/>
        </p:spPr>
        <p:txBody>
          <a:bodyPr wrap="square" rtlCol="0">
            <a:spAutoFit/>
          </a:bodyPr>
          <a:lstStyle/>
          <a:p>
            <a:pPr algn="ctr"/>
            <a:r>
              <a:rPr lang="es-ES" sz="3600" b="1" dirty="0" smtClean="0">
                <a:latin typeface="Garamond" panose="02020404030301010803" pitchFamily="18" charset="0"/>
              </a:rPr>
              <a:t>¿Qué datos y herramientas he utilizado?</a:t>
            </a:r>
            <a:endParaRPr lang="es-ES" sz="3600" b="1" dirty="0">
              <a:latin typeface="Garamond" panose="02020404030301010803" pitchFamily="18" charset="0"/>
            </a:endParaRPr>
          </a:p>
        </p:txBody>
      </p:sp>
      <p:sp>
        <p:nvSpPr>
          <p:cNvPr id="30" name="Más 29"/>
          <p:cNvSpPr/>
          <p:nvPr/>
        </p:nvSpPr>
        <p:spPr>
          <a:xfrm>
            <a:off x="3891599" y="4066682"/>
            <a:ext cx="176645" cy="184246"/>
          </a:xfrm>
          <a:prstGeom prst="mathPlus">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0290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BF440B6-5B25-452B-92AF-7A7005307F73}"/>
              </a:ext>
            </a:extLst>
          </p:cNvPr>
          <p:cNvSpPr>
            <a:spLocks noGrp="1"/>
          </p:cNvSpPr>
          <p:nvPr>
            <p:ph type="sldNum" sz="quarter" idx="12"/>
          </p:nvPr>
        </p:nvSpPr>
        <p:spPr/>
        <p:txBody>
          <a:bodyPr/>
          <a:lstStyle/>
          <a:p>
            <a:fld id="{072220C6-3BBB-43D4-AF5F-545732F78A03}" type="slidenum">
              <a:rPr lang="es-ES" smtClean="0"/>
              <a:t>5</a:t>
            </a:fld>
            <a:endParaRPr lang="es-ES"/>
          </a:p>
        </p:txBody>
      </p:sp>
      <p:grpSp>
        <p:nvGrpSpPr>
          <p:cNvPr id="16" name="Grupo 15"/>
          <p:cNvGrpSpPr/>
          <p:nvPr/>
        </p:nvGrpSpPr>
        <p:grpSpPr>
          <a:xfrm>
            <a:off x="6525813" y="1457580"/>
            <a:ext cx="2997127" cy="3277436"/>
            <a:chOff x="1265663" y="459365"/>
            <a:chExt cx="3202383" cy="3411195"/>
          </a:xfrm>
        </p:grpSpPr>
        <p:sp>
          <p:nvSpPr>
            <p:cNvPr id="17" name="Rectángulo: esquinas redondeadas 4">
              <a:extLst>
                <a:ext uri="{FF2B5EF4-FFF2-40B4-BE49-F238E27FC236}">
                  <a16:creationId xmlns="" xmlns:a16="http://schemas.microsoft.com/office/drawing/2014/main"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uadroTexto 17">
              <a:extLst>
                <a:ext uri="{FF2B5EF4-FFF2-40B4-BE49-F238E27FC236}">
                  <a16:creationId xmlns="" xmlns:a16="http://schemas.microsoft.com/office/drawing/2014/main" id="{59E895E3-AEF8-41B8-96BC-6F3A2FA73FB1}"/>
                </a:ext>
              </a:extLst>
            </p:cNvPr>
            <p:cNvSpPr txBox="1"/>
            <p:nvPr/>
          </p:nvSpPr>
          <p:spPr>
            <a:xfrm>
              <a:off x="1338374" y="648880"/>
              <a:ext cx="3039073" cy="1446550"/>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variables </a:t>
              </a:r>
              <a:r>
                <a:rPr lang="en-GB" sz="2200" b="1" dirty="0" err="1" smtClean="0">
                  <a:latin typeface="Garamond" panose="02020404030301010803" pitchFamily="18" charset="0"/>
                </a:rPr>
                <a:t>climáticas</a:t>
              </a:r>
              <a:endParaRPr lang="en-GB" sz="2200" b="1" dirty="0" smtClean="0">
                <a:latin typeface="Garamond" panose="02020404030301010803" pitchFamily="18" charset="0"/>
              </a:endParaRPr>
            </a:p>
            <a:p>
              <a:pPr algn="ctr"/>
              <a:r>
                <a:rPr lang="en-GB" sz="2200" b="1" dirty="0" err="1" smtClean="0">
                  <a:latin typeface="Garamond" panose="02020404030301010803" pitchFamily="18" charset="0"/>
                </a:rPr>
                <a:t>WorldClim</a:t>
              </a:r>
              <a:endParaRPr lang="en-GB" sz="2200" b="1" dirty="0" smtClean="0">
                <a:latin typeface="Garamond" panose="02020404030301010803" pitchFamily="18" charset="0"/>
              </a:endParaRPr>
            </a:p>
            <a:p>
              <a:pPr algn="ctr"/>
              <a:r>
                <a:rPr lang="en-GB" sz="2200" dirty="0" smtClean="0">
                  <a:latin typeface="Garamond" panose="02020404030301010803" pitchFamily="18" charset="0"/>
                </a:rPr>
                <a:t>1990-2015</a:t>
              </a:r>
              <a:endParaRPr lang="en-GB" sz="2200" dirty="0">
                <a:latin typeface="Garamond" panose="02020404030301010803" pitchFamily="18" charset="0"/>
              </a:endParaRPr>
            </a:p>
          </p:txBody>
        </p:sp>
        <p:sp>
          <p:nvSpPr>
            <p:cNvPr id="19" name="CuadroTexto 18">
              <a:extLst>
                <a:ext uri="{FF2B5EF4-FFF2-40B4-BE49-F238E27FC236}">
                  <a16:creationId xmlns="" xmlns:a16="http://schemas.microsoft.com/office/drawing/2014/main" id="{79038E7C-EE77-4771-9FF2-A6FEC96AC332}"/>
                </a:ext>
              </a:extLst>
            </p:cNvPr>
            <p:cNvSpPr txBox="1"/>
            <p:nvPr/>
          </p:nvSpPr>
          <p:spPr>
            <a:xfrm>
              <a:off x="1265663" y="2600667"/>
              <a:ext cx="3202381" cy="1223412"/>
            </a:xfrm>
            <a:prstGeom prst="rect">
              <a:avLst/>
            </a:prstGeom>
            <a:noFill/>
          </p:spPr>
          <p:txBody>
            <a:bodyPr wrap="square" rtlCol="0">
              <a:spAutoFit/>
            </a:bodyPr>
            <a:lstStyle/>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media annual</a:t>
              </a:r>
            </a:p>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a:t>
              </a:r>
              <a:r>
                <a:rPr lang="en-GB" sz="1050" dirty="0" err="1" smtClean="0">
                  <a:latin typeface="Garamond" panose="02020404030301010803" pitchFamily="18" charset="0"/>
                </a:rPr>
                <a:t>máxima</a:t>
              </a:r>
              <a:r>
                <a:rPr lang="en-GB" sz="1050" dirty="0" smtClean="0">
                  <a:latin typeface="Garamond" panose="02020404030301010803" pitchFamily="18" charset="0"/>
                </a:rPr>
                <a:t> del </a:t>
              </a:r>
              <a:r>
                <a:rPr lang="en-GB" sz="1050" dirty="0" err="1" smtClean="0">
                  <a:latin typeface="Garamond" panose="02020404030301010803" pitchFamily="18" charset="0"/>
                </a:rPr>
                <a:t>mes</a:t>
              </a:r>
              <a:r>
                <a:rPr lang="en-GB" sz="1050" dirty="0" smtClean="0">
                  <a:latin typeface="Garamond" panose="02020404030301010803" pitchFamily="18" charset="0"/>
                </a:rPr>
                <a:t> mas </a:t>
              </a:r>
              <a:r>
                <a:rPr lang="en-GB" sz="1050" dirty="0" err="1" smtClean="0">
                  <a:latin typeface="Garamond" panose="02020404030301010803" pitchFamily="18" charset="0"/>
                </a:rPr>
                <a:t>cálido</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Temperatura</a:t>
              </a:r>
              <a:r>
                <a:rPr lang="en-GB" sz="1050" dirty="0" smtClean="0">
                  <a:latin typeface="Garamond" panose="02020404030301010803" pitchFamily="18" charset="0"/>
                </a:rPr>
                <a:t> minima del </a:t>
              </a:r>
              <a:r>
                <a:rPr lang="en-GB" sz="1050" dirty="0" err="1" smtClean="0">
                  <a:latin typeface="Garamond" panose="02020404030301010803" pitchFamily="18" charset="0"/>
                </a:rPr>
                <a:t>mes</a:t>
              </a:r>
              <a:r>
                <a:rPr lang="en-GB" sz="1050" dirty="0" smtClean="0">
                  <a:latin typeface="Garamond" panose="02020404030301010803" pitchFamily="18" charset="0"/>
                </a:rPr>
                <a:t> mas </a:t>
              </a:r>
              <a:r>
                <a:rPr lang="en-GB" sz="1050" dirty="0" err="1" smtClean="0">
                  <a:latin typeface="Garamond" panose="02020404030301010803" pitchFamily="18" charset="0"/>
                </a:rPr>
                <a:t>frio</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Elevación</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Precipitación</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Isotermalidad</a:t>
              </a:r>
              <a:endParaRPr lang="en-GB" sz="1050" dirty="0" smtClean="0">
                <a:latin typeface="Garamond" panose="02020404030301010803" pitchFamily="18" charset="0"/>
              </a:endParaRPr>
            </a:p>
            <a:p>
              <a:pPr algn="ctr"/>
              <a:r>
                <a:rPr lang="en-GB" sz="1050" dirty="0" err="1" smtClean="0">
                  <a:latin typeface="Garamond" panose="02020404030301010803" pitchFamily="18" charset="0"/>
                </a:rPr>
                <a:t>Variación</a:t>
              </a:r>
              <a:r>
                <a:rPr lang="en-GB" sz="1050" dirty="0" smtClean="0">
                  <a:latin typeface="Garamond" panose="02020404030301010803" pitchFamily="18" charset="0"/>
                </a:rPr>
                <a:t> </a:t>
              </a:r>
              <a:r>
                <a:rPr lang="en-GB" sz="1050" dirty="0" err="1" smtClean="0">
                  <a:latin typeface="Garamond" panose="02020404030301010803" pitchFamily="18" charset="0"/>
                </a:rPr>
                <a:t>estacional</a:t>
              </a:r>
              <a:r>
                <a:rPr lang="en-GB" sz="1050" dirty="0" smtClean="0">
                  <a:latin typeface="Garamond" panose="02020404030301010803" pitchFamily="18" charset="0"/>
                </a:rPr>
                <a:t> de la </a:t>
              </a:r>
              <a:r>
                <a:rPr lang="en-GB" sz="1050" dirty="0" err="1" smtClean="0">
                  <a:latin typeface="Garamond" panose="02020404030301010803" pitchFamily="18" charset="0"/>
                </a:rPr>
                <a:t>temperatura</a:t>
              </a:r>
              <a:endParaRPr lang="en-GB" sz="1050" dirty="0">
                <a:latin typeface="Garamond" panose="02020404030301010803" pitchFamily="18" charset="0"/>
              </a:endParaRPr>
            </a:p>
          </p:txBody>
        </p:sp>
        <p:cxnSp>
          <p:nvCxnSpPr>
            <p:cNvPr id="20" name="Conector recto de flecha 19">
              <a:extLst>
                <a:ext uri="{FF2B5EF4-FFF2-40B4-BE49-F238E27FC236}">
                  <a16:creationId xmlns="" xmlns:a16="http://schemas.microsoft.com/office/drawing/2014/main" id="{38AD23BC-DF3D-4424-80C0-528DF86AFF9A}"/>
                </a:ext>
              </a:extLst>
            </p:cNvPr>
            <p:cNvCxnSpPr/>
            <p:nvPr/>
          </p:nvCxnSpPr>
          <p:spPr>
            <a:xfrm>
              <a:off x="2866853" y="2208684"/>
              <a:ext cx="8943" cy="379141"/>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Flecha: a la derecha con bandas 38">
            <a:extLst>
              <a:ext uri="{FF2B5EF4-FFF2-40B4-BE49-F238E27FC236}">
                <a16:creationId xmlns="" xmlns:a16="http://schemas.microsoft.com/office/drawing/2014/main" id="{8A6DC2CB-BDCA-429B-B88A-F037083452DA}"/>
              </a:ext>
            </a:extLst>
          </p:cNvPr>
          <p:cNvSpPr/>
          <p:nvPr/>
        </p:nvSpPr>
        <p:spPr>
          <a:xfrm rot="16200000">
            <a:off x="5822787" y="4873220"/>
            <a:ext cx="501870" cy="429036"/>
          </a:xfrm>
          <a:prstGeom prst="stripedRightArrow">
            <a:avLst/>
          </a:prstGeom>
          <a:solidFill>
            <a:srgbClr val="238D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uadroTexto 22">
            <a:extLst>
              <a:ext uri="{FF2B5EF4-FFF2-40B4-BE49-F238E27FC236}">
                <a16:creationId xmlns="" xmlns:a16="http://schemas.microsoft.com/office/drawing/2014/main" id="{59E895E3-AEF8-41B8-96BC-6F3A2FA73FB1}"/>
              </a:ext>
            </a:extLst>
          </p:cNvPr>
          <p:cNvSpPr txBox="1"/>
          <p:nvPr/>
        </p:nvSpPr>
        <p:spPr>
          <a:xfrm>
            <a:off x="2774468" y="5647600"/>
            <a:ext cx="6598508" cy="523220"/>
          </a:xfrm>
          <a:prstGeom prst="rect">
            <a:avLst/>
          </a:prstGeom>
          <a:noFill/>
        </p:spPr>
        <p:txBody>
          <a:bodyPr wrap="square" rtlCol="0">
            <a:spAutoFit/>
          </a:bodyPr>
          <a:lstStyle/>
          <a:p>
            <a:pPr algn="ctr"/>
            <a:r>
              <a:rPr lang="en-GB" sz="2800" b="1" dirty="0" err="1">
                <a:latin typeface="Garamond" panose="02020404030301010803" pitchFamily="18" charset="0"/>
              </a:rPr>
              <a:t>Análisis</a:t>
            </a:r>
            <a:r>
              <a:rPr lang="en-GB" sz="2800" b="1" dirty="0">
                <a:latin typeface="Garamond" panose="02020404030301010803" pitchFamily="18" charset="0"/>
              </a:rPr>
              <a:t> de clustering</a:t>
            </a:r>
          </a:p>
        </p:txBody>
      </p:sp>
      <p:sp>
        <p:nvSpPr>
          <p:cNvPr id="15" name="CuadroTexto 14"/>
          <p:cNvSpPr txBox="1"/>
          <p:nvPr/>
        </p:nvSpPr>
        <p:spPr>
          <a:xfrm>
            <a:off x="188242" y="258641"/>
            <a:ext cx="8197222" cy="646331"/>
          </a:xfrm>
          <a:prstGeom prst="rect">
            <a:avLst/>
          </a:prstGeom>
          <a:noFill/>
        </p:spPr>
        <p:txBody>
          <a:bodyPr wrap="square" rtlCol="0">
            <a:spAutoFit/>
          </a:bodyPr>
          <a:lstStyle/>
          <a:p>
            <a:pPr algn="ctr"/>
            <a:r>
              <a:rPr lang="es-ES" sz="3600" b="1" dirty="0" smtClean="0">
                <a:latin typeface="Garamond" panose="02020404030301010803" pitchFamily="18" charset="0"/>
              </a:rPr>
              <a:t>¿Qué datos y herramientas he utilizado?</a:t>
            </a:r>
            <a:endParaRPr lang="es-ES" sz="3600" b="1" dirty="0">
              <a:latin typeface="Garamond" panose="02020404030301010803" pitchFamily="18" charset="0"/>
            </a:endParaRPr>
          </a:p>
        </p:txBody>
      </p:sp>
      <p:grpSp>
        <p:nvGrpSpPr>
          <p:cNvPr id="24" name="Grupo 23"/>
          <p:cNvGrpSpPr/>
          <p:nvPr/>
        </p:nvGrpSpPr>
        <p:grpSpPr>
          <a:xfrm>
            <a:off x="2501630" y="1416725"/>
            <a:ext cx="2997128" cy="3277436"/>
            <a:chOff x="1265662" y="459365"/>
            <a:chExt cx="3202384" cy="3411195"/>
          </a:xfrm>
        </p:grpSpPr>
        <p:sp>
          <p:nvSpPr>
            <p:cNvPr id="25" name="Rectángulo: esquinas redondeadas 4">
              <a:extLst>
                <a:ext uri="{FF2B5EF4-FFF2-40B4-BE49-F238E27FC236}">
                  <a16:creationId xmlns="" xmlns:a16="http://schemas.microsoft.com/office/drawing/2014/main" id="{15DB727B-D55A-4720-86D2-AE9BD20E0FBD}"/>
                </a:ext>
              </a:extLst>
            </p:cNvPr>
            <p:cNvSpPr/>
            <p:nvPr/>
          </p:nvSpPr>
          <p:spPr>
            <a:xfrm>
              <a:off x="1265664" y="459365"/>
              <a:ext cx="3202382" cy="3411195"/>
            </a:xfrm>
            <a:prstGeom prst="roundRect">
              <a:avLst/>
            </a:prstGeom>
            <a:noFill/>
            <a:ln w="28575">
              <a:solidFill>
                <a:srgbClr val="238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uadroTexto 25">
              <a:extLst>
                <a:ext uri="{FF2B5EF4-FFF2-40B4-BE49-F238E27FC236}">
                  <a16:creationId xmlns="" xmlns:a16="http://schemas.microsoft.com/office/drawing/2014/main" id="{59E895E3-AEF8-41B8-96BC-6F3A2FA73FB1}"/>
                </a:ext>
              </a:extLst>
            </p:cNvPr>
            <p:cNvSpPr txBox="1"/>
            <p:nvPr/>
          </p:nvSpPr>
          <p:spPr>
            <a:xfrm>
              <a:off x="1338374" y="648880"/>
              <a:ext cx="3039073" cy="1107996"/>
            </a:xfrm>
            <a:prstGeom prst="rect">
              <a:avLst/>
            </a:prstGeom>
            <a:noFill/>
          </p:spPr>
          <p:txBody>
            <a:bodyPr wrap="square" rtlCol="0">
              <a:spAutoFit/>
            </a:bodyPr>
            <a:lstStyle/>
            <a:p>
              <a:pPr algn="ctr"/>
              <a:r>
                <a:rPr lang="en-GB" sz="2200" b="1" dirty="0" smtClean="0">
                  <a:latin typeface="Garamond" panose="02020404030301010803" pitchFamily="18" charset="0"/>
                </a:rPr>
                <a:t>Base de </a:t>
              </a:r>
              <a:r>
                <a:rPr lang="en-GB" sz="2200" b="1" dirty="0" err="1" smtClean="0">
                  <a:latin typeface="Garamond" panose="02020404030301010803" pitchFamily="18" charset="0"/>
                </a:rPr>
                <a:t>datos</a:t>
              </a:r>
              <a:r>
                <a:rPr lang="en-GB" sz="2200" b="1" dirty="0" smtClean="0">
                  <a:latin typeface="Garamond" panose="02020404030301010803" pitchFamily="18" charset="0"/>
                </a:rPr>
                <a:t> de </a:t>
              </a:r>
              <a:r>
                <a:rPr lang="en-GB" sz="2200" b="1" dirty="0" err="1" smtClean="0">
                  <a:latin typeface="Garamond" panose="02020404030301010803" pitchFamily="18" charset="0"/>
                </a:rPr>
                <a:t>ocurrencias</a:t>
              </a:r>
              <a:r>
                <a:rPr lang="en-GB" sz="2200" b="1" dirty="0" smtClean="0">
                  <a:latin typeface="Garamond" panose="02020404030301010803" pitchFamily="18" charset="0"/>
                </a:rPr>
                <a:t> de </a:t>
              </a:r>
              <a:r>
                <a:rPr lang="en-GB" sz="2200" b="1" dirty="0" err="1" smtClean="0">
                  <a:latin typeface="Garamond" panose="02020404030301010803" pitchFamily="18" charset="0"/>
                </a:rPr>
                <a:t>especies</a:t>
              </a:r>
              <a:endParaRPr lang="en-GB" sz="2200" b="1" dirty="0" smtClean="0">
                <a:latin typeface="Garamond" panose="02020404030301010803" pitchFamily="18" charset="0"/>
              </a:endParaRPr>
            </a:p>
            <a:p>
              <a:pPr algn="ctr"/>
              <a:r>
                <a:rPr lang="en-GB" sz="2200" b="1" dirty="0" smtClean="0">
                  <a:latin typeface="Garamond" panose="02020404030301010803" pitchFamily="18" charset="0"/>
                </a:rPr>
                <a:t>GBIF</a:t>
              </a:r>
              <a:endParaRPr lang="en-GB" sz="2200" b="1" dirty="0">
                <a:latin typeface="Garamond" panose="02020404030301010803" pitchFamily="18" charset="0"/>
              </a:endParaRPr>
            </a:p>
          </p:txBody>
        </p:sp>
        <p:sp>
          <p:nvSpPr>
            <p:cNvPr id="27" name="CuadroTexto 26">
              <a:extLst>
                <a:ext uri="{FF2B5EF4-FFF2-40B4-BE49-F238E27FC236}">
                  <a16:creationId xmlns="" xmlns:a16="http://schemas.microsoft.com/office/drawing/2014/main" id="{79038E7C-EE77-4771-9FF2-A6FEC96AC332}"/>
                </a:ext>
              </a:extLst>
            </p:cNvPr>
            <p:cNvSpPr txBox="1"/>
            <p:nvPr/>
          </p:nvSpPr>
          <p:spPr>
            <a:xfrm>
              <a:off x="1265662" y="2744520"/>
              <a:ext cx="3202381" cy="430887"/>
            </a:xfrm>
            <a:prstGeom prst="rect">
              <a:avLst/>
            </a:prstGeom>
            <a:noFill/>
          </p:spPr>
          <p:txBody>
            <a:bodyPr wrap="square" rtlCol="0">
              <a:spAutoFit/>
            </a:bodyPr>
            <a:lstStyle/>
            <a:p>
              <a:pPr algn="ctr"/>
              <a:r>
                <a:rPr lang="en-GB" sz="1050" dirty="0" err="1" smtClean="0">
                  <a:latin typeface="Garamond" panose="02020404030301010803" pitchFamily="18" charset="0"/>
                </a:rPr>
                <a:t>Clase</a:t>
              </a:r>
              <a:r>
                <a:rPr lang="en-GB" sz="1050" dirty="0" smtClean="0">
                  <a:latin typeface="Garamond" panose="02020404030301010803" pitchFamily="18" charset="0"/>
                </a:rPr>
                <a:t>, </a:t>
              </a:r>
              <a:r>
                <a:rPr lang="en-GB" sz="1050" dirty="0" err="1" smtClean="0">
                  <a:latin typeface="Garamond" panose="02020404030301010803" pitchFamily="18" charset="0"/>
                </a:rPr>
                <a:t>Familia</a:t>
              </a:r>
              <a:r>
                <a:rPr lang="en-GB" sz="1050" dirty="0" smtClean="0">
                  <a:latin typeface="Garamond" panose="02020404030301010803" pitchFamily="18" charset="0"/>
                </a:rPr>
                <a:t>, </a:t>
              </a:r>
              <a:r>
                <a:rPr lang="en-GB" sz="1050" dirty="0" err="1" smtClean="0">
                  <a:latin typeface="Garamond" panose="02020404030301010803" pitchFamily="18" charset="0"/>
                </a:rPr>
                <a:t>Género</a:t>
              </a:r>
              <a:r>
                <a:rPr lang="en-GB" sz="1050" dirty="0" smtClean="0">
                  <a:latin typeface="Garamond" panose="02020404030301010803" pitchFamily="18" charset="0"/>
                </a:rPr>
                <a:t>, </a:t>
              </a:r>
              <a:r>
                <a:rPr lang="en-GB" sz="1050" dirty="0" err="1" smtClean="0">
                  <a:latin typeface="Garamond" panose="02020404030301010803" pitchFamily="18" charset="0"/>
                </a:rPr>
                <a:t>Especie</a:t>
              </a:r>
              <a:r>
                <a:rPr lang="en-GB" sz="1050" dirty="0" smtClean="0">
                  <a:latin typeface="Garamond" panose="02020404030301010803" pitchFamily="18" charset="0"/>
                </a:rPr>
                <a:t>, </a:t>
              </a:r>
              <a:r>
                <a:rPr lang="en-GB" sz="1050" dirty="0" err="1" smtClean="0">
                  <a:latin typeface="Garamond" panose="02020404030301010803" pitchFamily="18" charset="0"/>
                </a:rPr>
                <a:t>Nombre</a:t>
              </a:r>
              <a:r>
                <a:rPr lang="en-GB" sz="1050" dirty="0" smtClean="0">
                  <a:latin typeface="Garamond" panose="02020404030301010803" pitchFamily="18" charset="0"/>
                </a:rPr>
                <a:t> </a:t>
              </a:r>
              <a:r>
                <a:rPr lang="en-GB" sz="1050" dirty="0" err="1" smtClean="0">
                  <a:latin typeface="Garamond" panose="02020404030301010803" pitchFamily="18" charset="0"/>
                </a:rPr>
                <a:t>Común</a:t>
              </a:r>
              <a:r>
                <a:rPr lang="en-GB" sz="1050" dirty="0" smtClean="0">
                  <a:latin typeface="Garamond" panose="02020404030301010803" pitchFamily="18" charset="0"/>
                </a:rPr>
                <a:t>, </a:t>
              </a:r>
              <a:r>
                <a:rPr lang="en-GB" sz="1050" dirty="0" err="1" smtClean="0">
                  <a:latin typeface="Garamond" panose="02020404030301010803" pitchFamily="18" charset="0"/>
                </a:rPr>
                <a:t>Año</a:t>
              </a:r>
              <a:r>
                <a:rPr lang="en-GB" sz="1050" dirty="0" smtClean="0">
                  <a:latin typeface="Garamond" panose="02020404030301010803" pitchFamily="18" charset="0"/>
                </a:rPr>
                <a:t>, </a:t>
              </a:r>
              <a:r>
                <a:rPr lang="en-GB" sz="1050" dirty="0" err="1" smtClean="0">
                  <a:latin typeface="Garamond" panose="02020404030301010803" pitchFamily="18" charset="0"/>
                </a:rPr>
                <a:t>Mes</a:t>
              </a:r>
              <a:r>
                <a:rPr lang="en-GB" sz="1050" dirty="0" smtClean="0">
                  <a:latin typeface="Garamond" panose="02020404030301010803" pitchFamily="18" charset="0"/>
                </a:rPr>
                <a:t>, </a:t>
              </a:r>
              <a:r>
                <a:rPr lang="en-GB" sz="1050" dirty="0" err="1" smtClean="0">
                  <a:latin typeface="Garamond" panose="02020404030301010803" pitchFamily="18" charset="0"/>
                </a:rPr>
                <a:t>Localidad</a:t>
              </a:r>
              <a:r>
                <a:rPr lang="en-GB" sz="1050" dirty="0" smtClean="0">
                  <a:latin typeface="Garamond" panose="02020404030301010803" pitchFamily="18" charset="0"/>
                </a:rPr>
                <a:t>, </a:t>
              </a:r>
              <a:r>
                <a:rPr lang="en-GB" sz="1050" dirty="0" err="1" smtClean="0">
                  <a:latin typeface="Garamond" panose="02020404030301010803" pitchFamily="18" charset="0"/>
                </a:rPr>
                <a:t>Latitud</a:t>
              </a:r>
              <a:r>
                <a:rPr lang="en-GB" sz="1050" dirty="0" smtClean="0">
                  <a:latin typeface="Garamond" panose="02020404030301010803" pitchFamily="18" charset="0"/>
                </a:rPr>
                <a:t> y </a:t>
              </a:r>
              <a:r>
                <a:rPr lang="en-GB" sz="1050" dirty="0" err="1" smtClean="0">
                  <a:latin typeface="Garamond" panose="02020404030301010803" pitchFamily="18" charset="0"/>
                </a:rPr>
                <a:t>Logitud</a:t>
              </a:r>
              <a:r>
                <a:rPr lang="en-GB" sz="1050" dirty="0" smtClean="0">
                  <a:latin typeface="Garamond" panose="02020404030301010803" pitchFamily="18" charset="0"/>
                </a:rPr>
                <a:t> </a:t>
              </a:r>
              <a:endParaRPr lang="en-GB" sz="1050" dirty="0">
                <a:latin typeface="Garamond" panose="02020404030301010803" pitchFamily="18" charset="0"/>
              </a:endParaRPr>
            </a:p>
          </p:txBody>
        </p:sp>
      </p:grpSp>
      <p:cxnSp>
        <p:nvCxnSpPr>
          <p:cNvPr id="31" name="Conector recto de flecha 30">
            <a:extLst>
              <a:ext uri="{FF2B5EF4-FFF2-40B4-BE49-F238E27FC236}">
                <a16:creationId xmlns="" xmlns:a16="http://schemas.microsoft.com/office/drawing/2014/main" id="{38AD23BC-DF3D-4424-80C0-528DF86AFF9A}"/>
              </a:ext>
            </a:extLst>
          </p:cNvPr>
          <p:cNvCxnSpPr/>
          <p:nvPr/>
        </p:nvCxnSpPr>
        <p:spPr>
          <a:xfrm>
            <a:off x="3996007" y="3029492"/>
            <a:ext cx="8370" cy="364274"/>
          </a:xfrm>
          <a:prstGeom prst="straightConnector1">
            <a:avLst/>
          </a:prstGeom>
          <a:ln w="28575">
            <a:solidFill>
              <a:srgbClr val="238D8A"/>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 xmlns:a16="http://schemas.microsoft.com/office/drawing/2014/main" id="{79038E7C-EE77-4771-9FF2-A6FEC96AC332}"/>
              </a:ext>
            </a:extLst>
          </p:cNvPr>
          <p:cNvSpPr txBox="1"/>
          <p:nvPr/>
        </p:nvSpPr>
        <p:spPr>
          <a:xfrm>
            <a:off x="2569682" y="4261247"/>
            <a:ext cx="2997125" cy="253916"/>
          </a:xfrm>
          <a:prstGeom prst="rect">
            <a:avLst/>
          </a:prstGeom>
          <a:noFill/>
        </p:spPr>
        <p:txBody>
          <a:bodyPr wrap="square" rtlCol="0">
            <a:spAutoFit/>
          </a:bodyPr>
          <a:lstStyle/>
          <a:p>
            <a:pPr algn="ctr"/>
            <a:r>
              <a:rPr lang="en-GB" sz="1050" dirty="0" err="1" smtClean="0">
                <a:latin typeface="Garamond" panose="02020404030301010803" pitchFamily="18" charset="0"/>
              </a:rPr>
              <a:t>Provincia</a:t>
            </a:r>
            <a:r>
              <a:rPr lang="en-GB" sz="1050" dirty="0" smtClean="0">
                <a:latin typeface="Garamond" panose="02020404030301010803" pitchFamily="18" charset="0"/>
              </a:rPr>
              <a:t> y </a:t>
            </a:r>
            <a:r>
              <a:rPr lang="en-GB" sz="1050" dirty="0" err="1" smtClean="0">
                <a:latin typeface="Garamond" panose="02020404030301010803" pitchFamily="18" charset="0"/>
              </a:rPr>
              <a:t>Comunidad</a:t>
            </a:r>
            <a:r>
              <a:rPr lang="en-GB" sz="1050" dirty="0" smtClean="0">
                <a:latin typeface="Garamond" panose="02020404030301010803" pitchFamily="18" charset="0"/>
              </a:rPr>
              <a:t> </a:t>
            </a:r>
            <a:r>
              <a:rPr lang="en-GB" sz="1050" dirty="0" err="1" smtClean="0">
                <a:latin typeface="Garamond" panose="02020404030301010803" pitchFamily="18" charset="0"/>
              </a:rPr>
              <a:t>Autónoma</a:t>
            </a:r>
            <a:endParaRPr lang="en-GB" sz="1050" dirty="0">
              <a:latin typeface="Garamond" panose="02020404030301010803" pitchFamily="18" charset="0"/>
            </a:endParaRPr>
          </a:p>
        </p:txBody>
      </p:sp>
      <p:sp>
        <p:nvSpPr>
          <p:cNvPr id="33" name="Más 32"/>
          <p:cNvSpPr/>
          <p:nvPr/>
        </p:nvSpPr>
        <p:spPr>
          <a:xfrm>
            <a:off x="3891599" y="4066682"/>
            <a:ext cx="176645" cy="184246"/>
          </a:xfrm>
          <a:prstGeom prst="mathPlus">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2683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70E5FB58-2A6B-4635-9E5F-721FB4B3F5D2}"/>
              </a:ext>
            </a:extLst>
          </p:cNvPr>
          <p:cNvSpPr>
            <a:spLocks noGrp="1"/>
          </p:cNvSpPr>
          <p:nvPr>
            <p:ph type="sldNum" sz="quarter" idx="12"/>
          </p:nvPr>
        </p:nvSpPr>
        <p:spPr/>
        <p:txBody>
          <a:bodyPr/>
          <a:lstStyle/>
          <a:p>
            <a:fld id="{072220C6-3BBB-43D4-AF5F-545732F78A03}" type="slidenum">
              <a:rPr lang="es-ES" smtClean="0"/>
              <a:t>6</a:t>
            </a:fld>
            <a:endParaRPr lang="es-ES"/>
          </a:p>
        </p:txBody>
      </p:sp>
      <p:pic>
        <p:nvPicPr>
          <p:cNvPr id="6" name="Imagen 5"/>
          <p:cNvPicPr>
            <a:picLocks noChangeAspect="1"/>
          </p:cNvPicPr>
          <p:nvPr/>
        </p:nvPicPr>
        <p:blipFill rotWithShape="1">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5181" t="9628"/>
          <a:stretch/>
        </p:blipFill>
        <p:spPr>
          <a:xfrm>
            <a:off x="593880" y="1414462"/>
            <a:ext cx="7820452" cy="5124450"/>
          </a:xfrm>
          <a:prstGeom prst="rect">
            <a:avLst/>
          </a:prstGeom>
        </p:spPr>
      </p:pic>
      <p:sp>
        <p:nvSpPr>
          <p:cNvPr id="10" name="CuadroTexto 9"/>
          <p:cNvSpPr txBox="1"/>
          <p:nvPr/>
        </p:nvSpPr>
        <p:spPr>
          <a:xfrm>
            <a:off x="-729898" y="313978"/>
            <a:ext cx="5994629" cy="584775"/>
          </a:xfrm>
          <a:prstGeom prst="rect">
            <a:avLst/>
          </a:prstGeom>
          <a:noFill/>
        </p:spPr>
        <p:txBody>
          <a:bodyPr wrap="square" rtlCol="0">
            <a:spAutoFit/>
          </a:bodyPr>
          <a:lstStyle/>
          <a:p>
            <a:pPr algn="ctr"/>
            <a:r>
              <a:rPr lang="es-ES" sz="3200" u="sng" dirty="0" smtClean="0">
                <a:latin typeface="Garamond" panose="02020404030301010803" pitchFamily="18" charset="0"/>
              </a:rPr>
              <a:t>Modelo predictivo</a:t>
            </a:r>
            <a:endParaRPr lang="es-ES" sz="3200" u="sng" dirty="0">
              <a:latin typeface="Garamond" panose="02020404030301010803" pitchFamily="18" charset="0"/>
            </a:endParaRPr>
          </a:p>
        </p:txBody>
      </p:sp>
      <p:sp>
        <p:nvSpPr>
          <p:cNvPr id="9" name="Rectángulo 8"/>
          <p:cNvSpPr/>
          <p:nvPr/>
        </p:nvSpPr>
        <p:spPr>
          <a:xfrm>
            <a:off x="8286750" y="352603"/>
            <a:ext cx="3390900" cy="6186309"/>
          </a:xfrm>
          <a:prstGeom prst="rect">
            <a:avLst/>
          </a:prstGeom>
        </p:spPr>
        <p:txBody>
          <a:bodyPr wrap="square">
            <a:spAutoFit/>
          </a:bodyPr>
          <a:lstStyle/>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media </a:t>
            </a:r>
            <a:r>
              <a:rPr lang="en-GB" b="1" dirty="0" smtClean="0">
                <a:solidFill>
                  <a:schemeClr val="accent6">
                    <a:lumMod val="75000"/>
                  </a:schemeClr>
                </a:solidFill>
                <a:latin typeface="Garamond" panose="02020404030301010803" pitchFamily="18" charset="0"/>
              </a:rPr>
              <a:t>annual </a:t>
            </a: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a:t>
            </a:r>
            <a:r>
              <a:rPr lang="en-GB" b="1" dirty="0" err="1">
                <a:solidFill>
                  <a:schemeClr val="accent6">
                    <a:lumMod val="75000"/>
                  </a:schemeClr>
                </a:solidFill>
                <a:latin typeface="Garamond" panose="02020404030301010803" pitchFamily="18" charset="0"/>
              </a:rPr>
              <a:t>máxima</a:t>
            </a:r>
            <a:r>
              <a:rPr lang="en-GB" b="1" dirty="0">
                <a:solidFill>
                  <a:schemeClr val="accent6">
                    <a:lumMod val="75000"/>
                  </a:schemeClr>
                </a:solidFill>
                <a:latin typeface="Garamond" panose="02020404030301010803" pitchFamily="18" charset="0"/>
              </a:rPr>
              <a:t> del </a:t>
            </a:r>
            <a:r>
              <a:rPr lang="en-GB" b="1" dirty="0" err="1">
                <a:solidFill>
                  <a:schemeClr val="accent6">
                    <a:lumMod val="75000"/>
                  </a:schemeClr>
                </a:solidFill>
                <a:latin typeface="Garamond" panose="02020404030301010803" pitchFamily="18" charset="0"/>
              </a:rPr>
              <a:t>mes</a:t>
            </a:r>
            <a:r>
              <a:rPr lang="en-GB" b="1" dirty="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más</a:t>
            </a:r>
            <a:r>
              <a:rPr lang="en-GB" b="1" dirty="0" smtClean="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cálido</a:t>
            </a:r>
            <a:r>
              <a:rPr lang="en-GB" b="1" dirty="0" smtClean="0">
                <a:solidFill>
                  <a:schemeClr val="accent6">
                    <a:lumMod val="75000"/>
                  </a:schemeClr>
                </a:solidFill>
                <a:latin typeface="Garamond" panose="02020404030301010803" pitchFamily="18" charset="0"/>
              </a:rPr>
              <a:t> </a:t>
            </a: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Temperatura</a:t>
            </a:r>
            <a:r>
              <a:rPr lang="en-GB" b="1" dirty="0">
                <a:solidFill>
                  <a:schemeClr val="accent6">
                    <a:lumMod val="75000"/>
                  </a:schemeClr>
                </a:solidFill>
                <a:latin typeface="Garamond" panose="02020404030301010803" pitchFamily="18" charset="0"/>
              </a:rPr>
              <a:t> minima del </a:t>
            </a:r>
            <a:r>
              <a:rPr lang="en-GB" b="1" dirty="0" err="1">
                <a:solidFill>
                  <a:schemeClr val="accent6">
                    <a:lumMod val="75000"/>
                  </a:schemeClr>
                </a:solidFill>
                <a:latin typeface="Garamond" panose="02020404030301010803" pitchFamily="18" charset="0"/>
              </a:rPr>
              <a:t>mes</a:t>
            </a:r>
            <a:r>
              <a:rPr lang="en-GB" b="1" dirty="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más</a:t>
            </a:r>
            <a:r>
              <a:rPr lang="en-GB" b="1" dirty="0" smtClean="0">
                <a:solidFill>
                  <a:schemeClr val="accent6">
                    <a:lumMod val="75000"/>
                  </a:schemeClr>
                </a:solidFill>
                <a:latin typeface="Garamond" panose="02020404030301010803" pitchFamily="18" charset="0"/>
              </a:rPr>
              <a:t> </a:t>
            </a:r>
            <a:r>
              <a:rPr lang="en-GB" b="1" dirty="0" err="1" smtClean="0">
                <a:solidFill>
                  <a:schemeClr val="accent6">
                    <a:lumMod val="75000"/>
                  </a:schemeClr>
                </a:solidFill>
                <a:latin typeface="Garamond" panose="02020404030301010803" pitchFamily="18" charset="0"/>
              </a:rPr>
              <a:t>frio</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Elevación</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Precipitación</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smtClean="0">
                <a:solidFill>
                  <a:schemeClr val="accent6">
                    <a:lumMod val="75000"/>
                  </a:schemeClr>
                </a:solidFill>
                <a:latin typeface="Garamond" panose="02020404030301010803" pitchFamily="18" charset="0"/>
              </a:rPr>
              <a:t>Isotermalidad</a:t>
            </a:r>
            <a:endParaRPr lang="en-GB" b="1" dirty="0" smtClean="0">
              <a:solidFill>
                <a:schemeClr val="accent6">
                  <a:lumMod val="75000"/>
                </a:schemeClr>
              </a:solidFill>
              <a:latin typeface="Garamond" panose="02020404030301010803" pitchFamily="18" charset="0"/>
            </a:endParaRPr>
          </a:p>
          <a:p>
            <a:pPr algn="ctr"/>
            <a:endParaRPr lang="en-GB" b="1" dirty="0">
              <a:solidFill>
                <a:schemeClr val="accent6">
                  <a:lumMod val="75000"/>
                </a:schemeClr>
              </a:solidFill>
              <a:latin typeface="Garamond" panose="02020404030301010803" pitchFamily="18" charset="0"/>
            </a:endParaRPr>
          </a:p>
          <a:p>
            <a:pPr algn="ctr"/>
            <a:r>
              <a:rPr lang="en-GB" b="1" dirty="0" err="1">
                <a:solidFill>
                  <a:schemeClr val="accent6">
                    <a:lumMod val="75000"/>
                  </a:schemeClr>
                </a:solidFill>
                <a:latin typeface="Garamond" panose="02020404030301010803" pitchFamily="18" charset="0"/>
              </a:rPr>
              <a:t>Variación</a:t>
            </a:r>
            <a:r>
              <a:rPr lang="en-GB" b="1" dirty="0">
                <a:solidFill>
                  <a:schemeClr val="accent6">
                    <a:lumMod val="75000"/>
                  </a:schemeClr>
                </a:solidFill>
                <a:latin typeface="Garamond" panose="02020404030301010803" pitchFamily="18" charset="0"/>
              </a:rPr>
              <a:t> </a:t>
            </a:r>
            <a:r>
              <a:rPr lang="en-GB" b="1" dirty="0" err="1">
                <a:solidFill>
                  <a:schemeClr val="accent6">
                    <a:lumMod val="75000"/>
                  </a:schemeClr>
                </a:solidFill>
                <a:latin typeface="Garamond" panose="02020404030301010803" pitchFamily="18" charset="0"/>
              </a:rPr>
              <a:t>estacional</a:t>
            </a:r>
            <a:r>
              <a:rPr lang="en-GB" b="1" dirty="0">
                <a:solidFill>
                  <a:schemeClr val="accent6">
                    <a:lumMod val="75000"/>
                  </a:schemeClr>
                </a:solidFill>
                <a:latin typeface="Garamond" panose="02020404030301010803" pitchFamily="18" charset="0"/>
              </a:rPr>
              <a:t> de la </a:t>
            </a:r>
            <a:r>
              <a:rPr lang="en-GB" b="1" dirty="0" smtClean="0">
                <a:solidFill>
                  <a:schemeClr val="accent6">
                    <a:lumMod val="75000"/>
                  </a:schemeClr>
                </a:solidFill>
                <a:latin typeface="Garamond" panose="02020404030301010803" pitchFamily="18" charset="0"/>
              </a:rPr>
              <a:t>temperature</a:t>
            </a:r>
          </a:p>
          <a:p>
            <a:pPr algn="ctr"/>
            <a:endParaRPr lang="en-GB" dirty="0">
              <a:latin typeface="Garamond" panose="02020404030301010803" pitchFamily="18" charset="0"/>
            </a:endParaRPr>
          </a:p>
          <a:p>
            <a:pPr algn="ctr"/>
            <a:r>
              <a:rPr lang="en-GB" b="1" dirty="0" err="1" smtClean="0">
                <a:solidFill>
                  <a:schemeClr val="accent6"/>
                </a:solidFill>
                <a:latin typeface="Garamond" panose="02020404030301010803" pitchFamily="18" charset="0"/>
              </a:rPr>
              <a:t>Longitud</a:t>
            </a:r>
            <a:r>
              <a:rPr lang="en-GB" b="1" dirty="0" smtClean="0">
                <a:solidFill>
                  <a:schemeClr val="accent6"/>
                </a:solidFill>
                <a:latin typeface="Garamond" panose="02020404030301010803" pitchFamily="18" charset="0"/>
              </a:rPr>
              <a:t> </a:t>
            </a:r>
          </a:p>
          <a:p>
            <a:pPr algn="ctr"/>
            <a:endParaRPr lang="en-GB" b="1" dirty="0" smtClean="0">
              <a:solidFill>
                <a:schemeClr val="accent6"/>
              </a:solidFill>
              <a:latin typeface="Garamond" panose="02020404030301010803" pitchFamily="18" charset="0"/>
            </a:endParaRPr>
          </a:p>
          <a:p>
            <a:pPr algn="ctr"/>
            <a:r>
              <a:rPr lang="en-GB" b="1" dirty="0" err="1" smtClean="0">
                <a:solidFill>
                  <a:schemeClr val="accent6"/>
                </a:solidFill>
                <a:latin typeface="Garamond" panose="02020404030301010803" pitchFamily="18" charset="0"/>
              </a:rPr>
              <a:t>Latitud</a:t>
            </a:r>
            <a:r>
              <a:rPr lang="en-GB" b="1" dirty="0" smtClean="0">
                <a:solidFill>
                  <a:schemeClr val="accent6"/>
                </a:solidFill>
                <a:latin typeface="Garamond" panose="02020404030301010803" pitchFamily="18" charset="0"/>
              </a:rPr>
              <a:t> </a:t>
            </a:r>
          </a:p>
          <a:p>
            <a:pPr algn="ctr"/>
            <a:endParaRPr lang="en-GB" b="1" dirty="0">
              <a:solidFill>
                <a:schemeClr val="accent6"/>
              </a:solidFill>
              <a:latin typeface="Garamond" panose="02020404030301010803" pitchFamily="18" charset="0"/>
            </a:endParaRPr>
          </a:p>
          <a:p>
            <a:pPr algn="ctr"/>
            <a:r>
              <a:rPr lang="en-GB" b="1" dirty="0" err="1" smtClean="0">
                <a:solidFill>
                  <a:schemeClr val="accent6"/>
                </a:solidFill>
                <a:latin typeface="Garamond" panose="02020404030301010803" pitchFamily="18" charset="0"/>
              </a:rPr>
              <a:t>Especies</a:t>
            </a:r>
            <a:endParaRPr lang="en-GB" b="1" dirty="0">
              <a:solidFill>
                <a:schemeClr val="accent6"/>
              </a:solidFill>
              <a:latin typeface="Garamond" panose="02020404030301010803" pitchFamily="18" charset="0"/>
            </a:endParaRPr>
          </a:p>
        </p:txBody>
      </p:sp>
    </p:spTree>
    <p:extLst>
      <p:ext uri="{BB962C8B-B14F-4D97-AF65-F5344CB8AC3E}">
        <p14:creationId xmlns:p14="http://schemas.microsoft.com/office/powerpoint/2010/main" val="82344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98862" y="5318694"/>
            <a:ext cx="3008536" cy="1706941"/>
            <a:chOff x="468123" y="2026859"/>
            <a:chExt cx="3008536" cy="1706941"/>
          </a:xfrm>
        </p:grpSpPr>
        <p:pic>
          <p:nvPicPr>
            <p:cNvPr id="5" name="Imagen 4"/>
            <p:cNvPicPr>
              <a:picLocks noChangeAspect="1"/>
            </p:cNvPicPr>
            <p:nvPr/>
          </p:nvPicPr>
          <p:blipFill rotWithShape="1">
            <a:blip r:embed="rId2">
              <a:clrChange>
                <a:clrFrom>
                  <a:srgbClr val="262626"/>
                </a:clrFrom>
                <a:clrTo>
                  <a:srgbClr val="262626">
                    <a:alpha val="0"/>
                  </a:srgbClr>
                </a:clrTo>
              </a:clrChange>
            </a:blip>
            <a:srcRect l="30083" t="43926" r="35916" b="20370"/>
            <a:stretch/>
          </p:blipFill>
          <p:spPr>
            <a:xfrm>
              <a:off x="468123" y="2026859"/>
              <a:ext cx="2537049" cy="1498600"/>
            </a:xfrm>
            <a:prstGeom prst="rect">
              <a:avLst/>
            </a:prstGeom>
          </p:spPr>
        </p:pic>
        <p:sp>
          <p:nvSpPr>
            <p:cNvPr id="7" name="Rectángulo redondeado 6"/>
            <p:cNvSpPr/>
            <p:nvPr/>
          </p:nvSpPr>
          <p:spPr>
            <a:xfrm>
              <a:off x="2533684" y="3095625"/>
              <a:ext cx="942975" cy="638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número de diapositiva 3">
            <a:extLst>
              <a:ext uri="{FF2B5EF4-FFF2-40B4-BE49-F238E27FC236}">
                <a16:creationId xmlns="" xmlns:a16="http://schemas.microsoft.com/office/drawing/2014/main" id="{70E5FB58-2A6B-4635-9E5F-721FB4B3F5D2}"/>
              </a:ext>
            </a:extLst>
          </p:cNvPr>
          <p:cNvSpPr>
            <a:spLocks noGrp="1"/>
          </p:cNvSpPr>
          <p:nvPr>
            <p:ph type="sldNum" sz="quarter" idx="12"/>
          </p:nvPr>
        </p:nvSpPr>
        <p:spPr/>
        <p:txBody>
          <a:bodyPr/>
          <a:lstStyle/>
          <a:p>
            <a:fld id="{072220C6-3BBB-43D4-AF5F-545732F78A03}" type="slidenum">
              <a:rPr lang="es-ES" smtClean="0"/>
              <a:t>7</a:t>
            </a:fld>
            <a:endParaRPr lang="es-ES"/>
          </a:p>
        </p:txBody>
      </p:sp>
      <p:pic>
        <p:nvPicPr>
          <p:cNvPr id="3" name="Imagen 2"/>
          <p:cNvPicPr>
            <a:picLocks noChangeAspect="1"/>
          </p:cNvPicPr>
          <p:nvPr/>
        </p:nvPicPr>
        <p:blipFill rotWithShape="1">
          <a:blip r:embed="rId3">
            <a:clrChange>
              <a:clrFrom>
                <a:srgbClr val="262626"/>
              </a:clrFrom>
              <a:clrTo>
                <a:srgbClr val="262626">
                  <a:alpha val="0"/>
                </a:srgbClr>
              </a:clrTo>
            </a:clrChange>
          </a:blip>
          <a:srcRect l="29000" t="26420" r="23750" b="8371"/>
          <a:stretch/>
        </p:blipFill>
        <p:spPr>
          <a:xfrm>
            <a:off x="2513888" y="1122218"/>
            <a:ext cx="6218736" cy="4827559"/>
          </a:xfrm>
          <a:prstGeom prst="rect">
            <a:avLst/>
          </a:prstGeom>
        </p:spPr>
      </p:pic>
      <p:sp>
        <p:nvSpPr>
          <p:cNvPr id="28" name="CuadroTexto 27"/>
          <p:cNvSpPr txBox="1"/>
          <p:nvPr/>
        </p:nvSpPr>
        <p:spPr>
          <a:xfrm>
            <a:off x="7016978" y="1122218"/>
            <a:ext cx="696191" cy="461665"/>
          </a:xfrm>
          <a:prstGeom prst="rect">
            <a:avLst/>
          </a:prstGeom>
          <a:noFill/>
        </p:spPr>
        <p:txBody>
          <a:bodyPr wrap="square" rtlCol="0">
            <a:spAutoFit/>
          </a:bodyPr>
          <a:lstStyle/>
          <a:p>
            <a:r>
              <a:rPr lang="es-ES" sz="2400" b="1" dirty="0" smtClean="0">
                <a:latin typeface="Garamond" panose="02020404030301010803" pitchFamily="18" charset="0"/>
              </a:rPr>
              <a:t>1</a:t>
            </a:r>
            <a:endParaRPr lang="es-ES" sz="2400" b="1" dirty="0">
              <a:latin typeface="Garamond" panose="02020404030301010803" pitchFamily="18" charset="0"/>
            </a:endParaRPr>
          </a:p>
        </p:txBody>
      </p:sp>
      <p:cxnSp>
        <p:nvCxnSpPr>
          <p:cNvPr id="6" name="Conector recto de flecha 5"/>
          <p:cNvCxnSpPr/>
          <p:nvPr/>
        </p:nvCxnSpPr>
        <p:spPr>
          <a:xfrm flipH="1" flipV="1">
            <a:off x="2930236" y="3626427"/>
            <a:ext cx="1226128" cy="4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1109659" y="3026262"/>
            <a:ext cx="1820577" cy="1200329"/>
          </a:xfrm>
          <a:prstGeom prst="rect">
            <a:avLst/>
          </a:prstGeom>
          <a:noFill/>
        </p:spPr>
        <p:txBody>
          <a:bodyPr wrap="square" rtlCol="0">
            <a:spAutoFit/>
          </a:bodyPr>
          <a:lstStyle/>
          <a:p>
            <a:pPr algn="ctr"/>
            <a:r>
              <a:rPr lang="es-ES" dirty="0" smtClean="0">
                <a:latin typeface="Garamond" panose="02020404030301010803" pitchFamily="18" charset="0"/>
              </a:rPr>
              <a:t>Clima seco, grandes sequias estivales y temperaturas altas</a:t>
            </a:r>
            <a:endParaRPr lang="es-ES" dirty="0">
              <a:latin typeface="Garamond" panose="02020404030301010803" pitchFamily="18" charset="0"/>
            </a:endParaRPr>
          </a:p>
        </p:txBody>
      </p:sp>
      <p:cxnSp>
        <p:nvCxnSpPr>
          <p:cNvPr id="16" name="Conector recto de flecha 15"/>
          <p:cNvCxnSpPr/>
          <p:nvPr/>
        </p:nvCxnSpPr>
        <p:spPr>
          <a:xfrm flipH="1" flipV="1">
            <a:off x="2904196" y="1353050"/>
            <a:ext cx="722231" cy="39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083619" y="522053"/>
            <a:ext cx="1820577" cy="1200329"/>
          </a:xfrm>
          <a:prstGeom prst="rect">
            <a:avLst/>
          </a:prstGeom>
          <a:noFill/>
        </p:spPr>
        <p:txBody>
          <a:bodyPr wrap="square" rtlCol="0">
            <a:spAutoFit/>
          </a:bodyPr>
          <a:lstStyle/>
          <a:p>
            <a:pPr algn="ctr"/>
            <a:r>
              <a:rPr lang="es-ES" dirty="0" smtClean="0">
                <a:latin typeface="Garamond" panose="02020404030301010803" pitchFamily="18" charset="0"/>
              </a:rPr>
              <a:t>Clima húmedo, </a:t>
            </a:r>
          </a:p>
          <a:p>
            <a:pPr algn="ctr"/>
            <a:r>
              <a:rPr lang="es-ES" dirty="0">
                <a:latin typeface="Garamond" panose="02020404030301010803" pitchFamily="18" charset="0"/>
              </a:rPr>
              <a:t>c</a:t>
            </a:r>
            <a:r>
              <a:rPr lang="es-ES" dirty="0" smtClean="0">
                <a:latin typeface="Garamond" panose="02020404030301010803" pitchFamily="18" charset="0"/>
              </a:rPr>
              <a:t>on temperaturas máximas bajas y baja </a:t>
            </a:r>
            <a:r>
              <a:rPr lang="es-ES" u="sng" dirty="0" err="1" smtClean="0">
                <a:latin typeface="Garamond" panose="02020404030301010803" pitchFamily="18" charset="0"/>
              </a:rPr>
              <a:t>isotermalidad</a:t>
            </a:r>
            <a:endParaRPr lang="es-ES" u="sng" dirty="0">
              <a:latin typeface="Garamond" panose="02020404030301010803" pitchFamily="18" charset="0"/>
            </a:endParaRPr>
          </a:p>
        </p:txBody>
      </p:sp>
      <p:cxnSp>
        <p:nvCxnSpPr>
          <p:cNvPr id="21" name="Conector recto de flecha 20"/>
          <p:cNvCxnSpPr/>
          <p:nvPr/>
        </p:nvCxnSpPr>
        <p:spPr>
          <a:xfrm flipV="1">
            <a:off x="7062802" y="2181400"/>
            <a:ext cx="2453814" cy="39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632956" y="1101435"/>
            <a:ext cx="2152015" cy="1477328"/>
          </a:xfrm>
          <a:prstGeom prst="rect">
            <a:avLst/>
          </a:prstGeom>
          <a:noFill/>
        </p:spPr>
        <p:txBody>
          <a:bodyPr wrap="square" rtlCol="0">
            <a:spAutoFit/>
          </a:bodyPr>
          <a:lstStyle/>
          <a:p>
            <a:pPr algn="ctr"/>
            <a:r>
              <a:rPr lang="es-ES" dirty="0" smtClean="0">
                <a:latin typeface="Garamond" panose="02020404030301010803" pitchFamily="18" charset="0"/>
              </a:rPr>
              <a:t>Clima de extremos. </a:t>
            </a:r>
          </a:p>
          <a:p>
            <a:pPr algn="ctr"/>
            <a:r>
              <a:rPr lang="es-ES" dirty="0" smtClean="0">
                <a:latin typeface="Garamond" panose="02020404030301010803" pitchFamily="18" charset="0"/>
              </a:rPr>
              <a:t>Altas temperaturas en verano, bajas temperaturas en invierno. </a:t>
            </a:r>
            <a:endParaRPr lang="es-ES" u="sng" dirty="0">
              <a:latin typeface="Garamond" panose="02020404030301010803" pitchFamily="18" charset="0"/>
            </a:endParaRPr>
          </a:p>
        </p:txBody>
      </p:sp>
      <p:cxnSp>
        <p:nvCxnSpPr>
          <p:cNvPr id="29" name="Conector recto de flecha 28"/>
          <p:cNvCxnSpPr/>
          <p:nvPr/>
        </p:nvCxnSpPr>
        <p:spPr>
          <a:xfrm>
            <a:off x="8139993" y="3845891"/>
            <a:ext cx="1492963" cy="42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9816529" y="3739283"/>
            <a:ext cx="2152015" cy="1477328"/>
          </a:xfrm>
          <a:prstGeom prst="rect">
            <a:avLst/>
          </a:prstGeom>
          <a:noFill/>
        </p:spPr>
        <p:txBody>
          <a:bodyPr wrap="square" rtlCol="0">
            <a:spAutoFit/>
          </a:bodyPr>
          <a:lstStyle/>
          <a:p>
            <a:pPr algn="ctr"/>
            <a:r>
              <a:rPr lang="es-ES" dirty="0" smtClean="0">
                <a:latin typeface="Garamond" panose="02020404030301010803" pitchFamily="18" charset="0"/>
              </a:rPr>
              <a:t>Altas temperaturas en verano, medias temperaturas en invierno. Con gran sequía estival.</a:t>
            </a:r>
            <a:endParaRPr lang="es-ES" u="sng" dirty="0">
              <a:latin typeface="Garamond" panose="02020404030301010803" pitchFamily="18" charset="0"/>
            </a:endParaRPr>
          </a:p>
        </p:txBody>
      </p:sp>
    </p:spTree>
    <p:extLst>
      <p:ext uri="{BB962C8B-B14F-4D97-AF65-F5344CB8AC3E}">
        <p14:creationId xmlns:p14="http://schemas.microsoft.com/office/powerpoint/2010/main" val="281838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822700" y="2890391"/>
            <a:ext cx="4165600" cy="1077218"/>
          </a:xfrm>
          <a:prstGeom prst="rect">
            <a:avLst/>
          </a:prstGeom>
          <a:noFill/>
        </p:spPr>
        <p:txBody>
          <a:bodyPr wrap="square" rtlCol="0">
            <a:spAutoFit/>
          </a:bodyPr>
          <a:lstStyle/>
          <a:p>
            <a:pPr algn="ctr"/>
            <a:r>
              <a:rPr lang="es-ES" sz="3200" b="1" dirty="0" smtClean="0">
                <a:latin typeface="Garamond" panose="02020404030301010803" pitchFamily="18" charset="0"/>
              </a:rPr>
              <a:t>Vamos a la API!!</a:t>
            </a:r>
          </a:p>
          <a:p>
            <a:pPr algn="ctr"/>
            <a:endParaRPr lang="es-ES" sz="3200" b="1" dirty="0">
              <a:latin typeface="Garamond" panose="02020404030301010803" pitchFamily="18" charset="0"/>
            </a:endParaRPr>
          </a:p>
        </p:txBody>
      </p:sp>
      <p:pic>
        <p:nvPicPr>
          <p:cNvPr id="8" name="Imagen 7"/>
          <p:cNvPicPr>
            <a:picLocks noChangeAspect="1"/>
          </p:cNvPicPr>
          <p:nvPr/>
        </p:nvPicPr>
        <p:blipFill rotWithShape="1">
          <a:blip r:embed="rId2"/>
          <a:srcRect t="12033" b="20333"/>
          <a:stretch/>
        </p:blipFill>
        <p:spPr>
          <a:xfrm rot="16200000">
            <a:off x="-2862226" y="2846786"/>
            <a:ext cx="6858000" cy="1164431"/>
          </a:xfrm>
          <a:prstGeom prst="rect">
            <a:avLst/>
          </a:prstGeom>
        </p:spPr>
      </p:pic>
      <p:pic>
        <p:nvPicPr>
          <p:cNvPr id="9" name="Imagen 8"/>
          <p:cNvPicPr>
            <a:picLocks noChangeAspect="1"/>
          </p:cNvPicPr>
          <p:nvPr/>
        </p:nvPicPr>
        <p:blipFill rotWithShape="1">
          <a:blip r:embed="rId2"/>
          <a:srcRect t="12033" b="20333"/>
          <a:stretch/>
        </p:blipFill>
        <p:spPr>
          <a:xfrm rot="16200000">
            <a:off x="8167724" y="2856309"/>
            <a:ext cx="6858000" cy="1164431"/>
          </a:xfrm>
          <a:prstGeom prst="rect">
            <a:avLst/>
          </a:prstGeom>
        </p:spPr>
      </p:pic>
    </p:spTree>
    <p:extLst>
      <p:ext uri="{BB962C8B-B14F-4D97-AF65-F5344CB8AC3E}">
        <p14:creationId xmlns:p14="http://schemas.microsoft.com/office/powerpoint/2010/main" val="4076958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0" y="0"/>
            <a:ext cx="12192000" cy="2070100"/>
          </a:xfrm>
          <a:prstGeom prst="rect">
            <a:avLst/>
          </a:prstGeom>
        </p:spPr>
      </p:pic>
      <p:sp>
        <p:nvSpPr>
          <p:cNvPr id="5" name="CuadroTexto 4"/>
          <p:cNvSpPr txBox="1"/>
          <p:nvPr/>
        </p:nvSpPr>
        <p:spPr>
          <a:xfrm>
            <a:off x="2419350" y="2717800"/>
            <a:ext cx="7353300" cy="1446550"/>
          </a:xfrm>
          <a:prstGeom prst="rect">
            <a:avLst/>
          </a:prstGeom>
          <a:noFill/>
        </p:spPr>
        <p:txBody>
          <a:bodyPr wrap="square" rtlCol="0">
            <a:spAutoFit/>
          </a:bodyPr>
          <a:lstStyle/>
          <a:p>
            <a:pPr algn="ctr"/>
            <a:r>
              <a:rPr lang="es-ES" sz="3200" b="1" dirty="0" smtClean="0">
                <a:latin typeface="Garamond" panose="02020404030301010803" pitchFamily="18" charset="0"/>
              </a:rPr>
              <a:t>APISPECIES</a:t>
            </a:r>
          </a:p>
          <a:p>
            <a:pPr algn="ctr"/>
            <a:endParaRPr lang="es-ES" sz="3200" b="1" dirty="0" smtClean="0">
              <a:latin typeface="Garamond" panose="02020404030301010803" pitchFamily="18" charset="0"/>
            </a:endParaRPr>
          </a:p>
          <a:p>
            <a:pPr algn="ctr"/>
            <a:r>
              <a:rPr lang="es-ES" sz="2400" b="1" dirty="0" smtClean="0">
                <a:latin typeface="Garamond" panose="02020404030301010803" pitchFamily="18" charset="0"/>
              </a:rPr>
              <a:t>Encuentra el sitio ideal para ir a bichear</a:t>
            </a:r>
            <a:endParaRPr lang="es-ES" sz="2400" b="1" dirty="0">
              <a:latin typeface="Garamond" panose="02020404030301010803" pitchFamily="18" charset="0"/>
            </a:endParaRPr>
          </a:p>
        </p:txBody>
      </p:sp>
      <p:pic>
        <p:nvPicPr>
          <p:cNvPr id="7" name="Imagen 6"/>
          <p:cNvPicPr>
            <a:picLocks noChangeAspect="1"/>
          </p:cNvPicPr>
          <p:nvPr/>
        </p:nvPicPr>
        <p:blipFill rotWithShape="1">
          <a:blip r:embed="rId2">
            <a:extLst>
              <a:ext uri="{BEBA8EAE-BF5A-486C-A8C5-ECC9F3942E4B}">
                <a14:imgProps xmlns:a14="http://schemas.microsoft.com/office/drawing/2010/main">
                  <a14:imgLayer r:embed="rId3">
                    <a14:imgEffect>
                      <a14:artisticPastelsSmooth/>
                    </a14:imgEffect>
                  </a14:imgLayer>
                </a14:imgProps>
              </a:ext>
            </a:extLst>
          </a:blip>
          <a:srcRect t="12033" b="20333"/>
          <a:stretch/>
        </p:blipFill>
        <p:spPr>
          <a:xfrm>
            <a:off x="-76200" y="4787900"/>
            <a:ext cx="12192000" cy="2070100"/>
          </a:xfrm>
          <a:prstGeom prst="rect">
            <a:avLst/>
          </a:prstGeom>
        </p:spPr>
      </p:pic>
      <p:sp>
        <p:nvSpPr>
          <p:cNvPr id="6" name="CuadroTexto 5"/>
          <p:cNvSpPr txBox="1"/>
          <p:nvPr/>
        </p:nvSpPr>
        <p:spPr>
          <a:xfrm>
            <a:off x="3228975" y="4164350"/>
            <a:ext cx="5734050" cy="523220"/>
          </a:xfrm>
          <a:prstGeom prst="rect">
            <a:avLst/>
          </a:prstGeom>
          <a:noFill/>
        </p:spPr>
        <p:txBody>
          <a:bodyPr wrap="square" rtlCol="0">
            <a:spAutoFit/>
          </a:bodyPr>
          <a:lstStyle/>
          <a:p>
            <a:pPr algn="ctr"/>
            <a:endParaRPr lang="es-ES" sz="1400" dirty="0" smtClean="0">
              <a:latin typeface="Garamond" panose="02020404030301010803" pitchFamily="18" charset="0"/>
            </a:endParaRPr>
          </a:p>
          <a:p>
            <a:pPr algn="ctr"/>
            <a:r>
              <a:rPr lang="es-ES" sz="1400" dirty="0" smtClean="0">
                <a:latin typeface="Garamond" panose="02020404030301010803" pitchFamily="18" charset="0"/>
              </a:rPr>
              <a:t>Proyecto final </a:t>
            </a:r>
            <a:r>
              <a:rPr lang="es-ES" sz="1400" dirty="0" err="1" smtClean="0">
                <a:latin typeface="Garamond" panose="02020404030301010803" pitchFamily="18" charset="0"/>
              </a:rPr>
              <a:t>Bootcamp</a:t>
            </a:r>
            <a:r>
              <a:rPr lang="es-ES" sz="1400" dirty="0" smtClean="0">
                <a:latin typeface="Garamond" panose="02020404030301010803" pitchFamily="18" charset="0"/>
              </a:rPr>
              <a:t> </a:t>
            </a:r>
            <a:r>
              <a:rPr lang="es-ES" sz="1400" dirty="0" err="1" smtClean="0">
                <a:latin typeface="Garamond" panose="02020404030301010803" pitchFamily="18" charset="0"/>
              </a:rPr>
              <a:t>Ironhack</a:t>
            </a:r>
            <a:r>
              <a:rPr lang="es-ES" sz="1400" dirty="0" smtClean="0">
                <a:latin typeface="Garamond" panose="02020404030301010803" pitchFamily="18" charset="0"/>
              </a:rPr>
              <a:t> Data </a:t>
            </a:r>
            <a:r>
              <a:rPr lang="es-ES" sz="1400" dirty="0" err="1" smtClean="0">
                <a:latin typeface="Garamond" panose="02020404030301010803" pitchFamily="18" charset="0"/>
              </a:rPr>
              <a:t>Analytics</a:t>
            </a:r>
            <a:r>
              <a:rPr lang="es-ES" sz="1400" dirty="0" smtClean="0">
                <a:latin typeface="Garamond" panose="02020404030301010803" pitchFamily="18" charset="0"/>
              </a:rPr>
              <a:t> Enero 2020</a:t>
            </a:r>
            <a:endParaRPr lang="es-ES" sz="1100" dirty="0">
              <a:latin typeface="Garamond" panose="02020404030301010803" pitchFamily="18" charset="0"/>
            </a:endParaRPr>
          </a:p>
        </p:txBody>
      </p:sp>
    </p:spTree>
    <p:extLst>
      <p:ext uri="{BB962C8B-B14F-4D97-AF65-F5344CB8AC3E}">
        <p14:creationId xmlns:p14="http://schemas.microsoft.com/office/powerpoint/2010/main" val="4241459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433</Words>
  <Application>Microsoft Office PowerPoint</Application>
  <PresentationFormat>Panorámica</PresentationFormat>
  <Paragraphs>93</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Garamond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García</dc:creator>
  <cp:lastModifiedBy>Ana García</cp:lastModifiedBy>
  <cp:revision>27</cp:revision>
  <dcterms:created xsi:type="dcterms:W3CDTF">2021-03-11T09:30:05Z</dcterms:created>
  <dcterms:modified xsi:type="dcterms:W3CDTF">2021-03-12T06:34:36Z</dcterms:modified>
</cp:coreProperties>
</file>