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9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322" r:id="rId15"/>
    <p:sldId id="300" r:id="rId16"/>
    <p:sldId id="258" r:id="rId17"/>
    <p:sldId id="324" r:id="rId18"/>
    <p:sldId id="302" r:id="rId19"/>
    <p:sldId id="325" r:id="rId20"/>
    <p:sldId id="311" r:id="rId21"/>
    <p:sldId id="288" r:id="rId22"/>
    <p:sldId id="303" r:id="rId23"/>
    <p:sldId id="312" r:id="rId24"/>
    <p:sldId id="262" r:id="rId25"/>
    <p:sldId id="263" r:id="rId26"/>
    <p:sldId id="265" r:id="rId27"/>
    <p:sldId id="307" r:id="rId28"/>
    <p:sldId id="269" r:id="rId29"/>
    <p:sldId id="411" r:id="rId30"/>
    <p:sldId id="270" r:id="rId31"/>
    <p:sldId id="276" r:id="rId32"/>
    <p:sldId id="412" r:id="rId33"/>
    <p:sldId id="318" r:id="rId34"/>
    <p:sldId id="320" r:id="rId35"/>
    <p:sldId id="413" r:id="rId36"/>
    <p:sldId id="414" r:id="rId37"/>
  </p:sldIdLst>
  <p:sldSz cx="9144000" cy="6858000" type="screen4x3"/>
  <p:notesSz cx="7053263" cy="93091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33"/>
    <a:srgbClr val="FF9900"/>
    <a:srgbClr val="3E35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42" autoAdjust="0"/>
    <p:restoredTop sz="90929"/>
  </p:normalViewPr>
  <p:slideViewPr>
    <p:cSldViewPr>
      <p:cViewPr varScale="1">
        <p:scale>
          <a:sx n="69" d="100"/>
          <a:sy n="69" d="100"/>
        </p:scale>
        <p:origin x="-7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69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DBAF1C5-7B71-4208-BBEA-757031FCDD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9795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5AAE6C-585C-4D1A-B575-A1D08553D914}" type="slidenum">
              <a:rPr lang="es-ES" smtClean="0"/>
              <a:pPr>
                <a:defRPr/>
              </a:pPr>
              <a:t>26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4C98-5A3D-4B03-9C57-726A093EF8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851D1-8B54-41AC-8EF4-FA92E06A09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EB6CB-6ABE-4D0C-AA6E-EC8CEAD464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DC8FA-60E5-432C-BF00-0C98FE41C1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B76FC-04C7-4825-8ACE-16FCDC856F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C2EA0-E1E3-4021-A37A-F158C31EDF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9397B-9613-4567-94E3-FAF9CD141C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03241-8F3B-4705-8C3D-D10518EB9E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228CF-4329-41D2-B621-DB6DF70979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C465C-3014-4DCD-A9EE-61679B54F9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89622-C14A-4BFE-8C34-4EDE9D378F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70FD2-F10F-4737-BFC5-594595CDE3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75E7052-76B6-4899-9338-150334E788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285728"/>
            <a:ext cx="7772400" cy="1143000"/>
          </a:xfrm>
        </p:spPr>
        <p:txBody>
          <a:bodyPr/>
          <a:lstStyle/>
          <a:p>
            <a:pPr eaLnBrk="1" hangingPunct="1"/>
            <a:r>
              <a:rPr lang="es-ES_tradnl" dirty="0" smtClean="0"/>
              <a:t>Análisis por </a:t>
            </a:r>
            <a:br>
              <a:rPr lang="es-ES_tradnl" dirty="0" smtClean="0"/>
            </a:br>
            <a:r>
              <a:rPr lang="es-ES_tradnl" dirty="0" smtClean="0"/>
              <a:t>Componentes Principales</a:t>
            </a:r>
            <a:endParaRPr lang="es-E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16362"/>
            <a:ext cx="5666842" cy="428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357166"/>
            <a:ext cx="7772400" cy="519106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Rotación de ejes: Simulación</a:t>
            </a:r>
            <a:endParaRPr lang="es-MX" b="1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14422"/>
            <a:ext cx="5904556" cy="2909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32 CuadroTexto"/>
          <p:cNvSpPr txBox="1"/>
          <p:nvPr/>
        </p:nvSpPr>
        <p:spPr>
          <a:xfrm>
            <a:off x="0" y="4429132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La varianza total es invariante a rotaciones ortogonales de los ejes por lo que las observaciones pueden ser representadas en el sistema original o el rotado.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Los nuevos ejes se denominan 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Componentes Principales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 y los valores de las nuevas variables se denominan 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puntuaciones de las componentes principales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Cada una de las nuevas variables es una combinación lineal de las variables originales que se conservan centradas.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La varianza explicada por la primera componente depende del ángulo y tiene una forma parabólica por lo que es posible encontrar donde se maximiza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4000496" y="1142984"/>
            <a:ext cx="1143008" cy="314327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357166"/>
            <a:ext cx="7772400" cy="519106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Rotación de ejes: Ejercicio</a:t>
            </a:r>
            <a:endParaRPr lang="es-MX" b="1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0" y="4429132"/>
            <a:ext cx="9144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Para un ángulo de 43.261 grados calcule las componentes principales, especifique las coordenadas factoriales.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Calcule la matriz </a:t>
            </a:r>
            <a:r>
              <a:rPr lang="es-MX" sz="18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MX" sz="18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 de las componentes.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Determine el porcentaje de varianza que es explicado por la primera y segunda componente principal respectivamente.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79" y="1000108"/>
            <a:ext cx="5586427" cy="337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357166"/>
            <a:ext cx="7772400" cy="519106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Rotación de ejes: Ejercicio</a:t>
            </a:r>
            <a:endParaRPr lang="es-MX" b="1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00195"/>
            <a:ext cx="6842194" cy="3257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357166"/>
            <a:ext cx="7772400" cy="519106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Rotación de ejes: Ejercicio</a:t>
            </a:r>
            <a:endParaRPr lang="es-MX" b="1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929198"/>
            <a:ext cx="5430611" cy="83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14" y="1457329"/>
            <a:ext cx="4495802" cy="2715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4" name="33 CuadroTexto"/>
          <p:cNvSpPr txBox="1"/>
          <p:nvPr/>
        </p:nvSpPr>
        <p:spPr>
          <a:xfrm flipH="1">
            <a:off x="214282" y="1000108"/>
            <a:ext cx="84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Coordenadas factoriales:</a:t>
            </a:r>
            <a:endParaRPr lang="es-MX" sz="18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5072066" y="1357298"/>
            <a:ext cx="1928826" cy="292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 flipH="1">
            <a:off x="214282" y="4357694"/>
            <a:ext cx="84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Calculo de S y R para las componentes principales</a:t>
            </a:r>
            <a:endParaRPr lang="es-MX" sz="18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214282" y="5929330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>La primera componente explica el 87.31% de la varianza mientras que la segunda explica el 12.69% restante. Calcule los valores propios de </a:t>
            </a:r>
            <a:r>
              <a:rPr lang="es-MX" sz="1800" b="1" dirty="0" err="1" smtClean="0">
                <a:latin typeface="Arial" pitchFamily="34" charset="0"/>
                <a:cs typeface="Arial" pitchFamily="34" charset="0"/>
              </a:rPr>
              <a:t>Sx</a:t>
            </a:r>
            <a:r>
              <a:rPr lang="es-MX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 y calcule la participación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/>
          <p:cNvSpPr txBox="1"/>
          <p:nvPr/>
        </p:nvSpPr>
        <p:spPr>
          <a:xfrm>
            <a:off x="71406" y="6215082"/>
            <a:ext cx="907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>Dos puntos pueden verse muy cerca en un </a:t>
            </a:r>
            <a:r>
              <a:rPr lang="es-MX" sz="1800" dirty="0" err="1" smtClean="0">
                <a:latin typeface="Arial" pitchFamily="34" charset="0"/>
                <a:cs typeface="Arial" pitchFamily="34" charset="0"/>
              </a:rPr>
              <a:t>subespacio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 y lejos en otro. Se buscará el mejor </a:t>
            </a:r>
            <a:r>
              <a:rPr lang="es-MX" sz="1800" dirty="0" err="1" smtClean="0">
                <a:latin typeface="Arial" pitchFamily="34" charset="0"/>
                <a:cs typeface="Arial" pitchFamily="34" charset="0"/>
              </a:rPr>
              <a:t>subespacio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 de dimensión q (q&lt;p) que provea un buen ajuste de los n puntos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971570"/>
            <a:ext cx="56959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14282" y="332656"/>
            <a:ext cx="590465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ES_tradnl" b="1" dirty="0" smtClean="0">
                <a:solidFill>
                  <a:schemeClr val="lt1"/>
                </a:solidFill>
                <a:latin typeface="+mn-lt"/>
                <a:cs typeface="+mn-cs"/>
              </a:rPr>
              <a:t>REPRESENTACIÓN GEOMÉTRICA</a:t>
            </a:r>
            <a:endParaRPr lang="es-CO" b="1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5117" y="819133"/>
            <a:ext cx="42957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CuadroTexto"/>
          <p:cNvSpPr txBox="1"/>
          <p:nvPr/>
        </p:nvSpPr>
        <p:spPr>
          <a:xfrm>
            <a:off x="71438" y="3929066"/>
            <a:ext cx="1571604" cy="92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>Cercanía: individuos similares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Forma"/>
          <p:cNvCxnSpPr/>
          <p:nvPr/>
        </p:nvCxnSpPr>
        <p:spPr>
          <a:xfrm rot="16200000" flipH="1">
            <a:off x="571464" y="4786330"/>
            <a:ext cx="1071570" cy="1214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7500990" y="3643314"/>
            <a:ext cx="157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>Cercanía: Variables que miden casi lo mismo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17 Forma"/>
          <p:cNvCxnSpPr/>
          <p:nvPr/>
        </p:nvCxnSpPr>
        <p:spPr>
          <a:xfrm rot="5400000">
            <a:off x="7429519" y="4929198"/>
            <a:ext cx="928694" cy="928694"/>
          </a:xfrm>
          <a:prstGeom prst="bentConnector3">
            <a:avLst>
              <a:gd name="adj1" fmla="val 9773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714356"/>
            <a:ext cx="7772400" cy="171451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La idea es tratar de encontrar combinaciones lineales Z de las variables originales </a:t>
            </a:r>
            <a:r>
              <a:rPr lang="es-ES" sz="18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tales que: </a:t>
            </a:r>
          </a:p>
          <a:p>
            <a:pPr marL="0" indent="0" eaLnBrk="1" hangingPunct="1">
              <a:buFontTx/>
              <a:buNone/>
              <a:defRPr/>
            </a:pPr>
            <a:endParaRPr lang="es-ES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defRPr/>
            </a:pPr>
            <a:r>
              <a:rPr lang="es-ES" sz="1800" b="1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 de ellas contengan toda la información </a:t>
            </a:r>
          </a:p>
          <a:p>
            <a:pPr marL="609600" indent="-609600" eaLnBrk="1" hangingPunct="1">
              <a:defRPr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las restantes </a:t>
            </a:r>
            <a:r>
              <a:rPr lang="es-ES" sz="1800" b="1" i="1" dirty="0" smtClean="0">
                <a:latin typeface="Arial" pitchFamily="34" charset="0"/>
                <a:cs typeface="Arial" pitchFamily="34" charset="0"/>
              </a:rPr>
              <a:t>p-r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sean irrelevantes 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214282" y="142852"/>
            <a:ext cx="590465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ES_tradnl" b="1" dirty="0" smtClean="0">
                <a:solidFill>
                  <a:schemeClr val="lt1"/>
                </a:solidFill>
                <a:latin typeface="+mn-lt"/>
                <a:cs typeface="+mn-cs"/>
              </a:rPr>
              <a:t>MÉTODOS DE ANÁLISIS</a:t>
            </a:r>
            <a:endParaRPr lang="es-CO" b="1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428868"/>
            <a:ext cx="4643470" cy="406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2311" y="6593192"/>
            <a:ext cx="2894839" cy="12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7"/>
          <p:cNvSpPr txBox="1">
            <a:spLocks noChangeAspect="1" noChangeArrowheads="1"/>
          </p:cNvSpPr>
          <p:nvPr/>
        </p:nvSpPr>
        <p:spPr bwMode="auto">
          <a:xfrm>
            <a:off x="71406" y="150465"/>
            <a:ext cx="8786874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_tradnl" dirty="0" smtClean="0">
                <a:solidFill>
                  <a:schemeClr val="lt1"/>
                </a:solidFill>
              </a:rPr>
              <a:t>LAS COMPONENTES PRINCIPALES SE PUEDEN ENFOCAR CON AL MENOS TRES ÓPTICAS DIFERENTES:</a:t>
            </a:r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11" name="Text Box 7"/>
          <p:cNvSpPr txBox="1">
            <a:spLocks noChangeAspect="1" noChangeArrowheads="1"/>
          </p:cNvSpPr>
          <p:nvPr/>
        </p:nvSpPr>
        <p:spPr bwMode="auto">
          <a:xfrm>
            <a:off x="611560" y="2507412"/>
            <a:ext cx="7992888" cy="304698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>
              <a:buAutoNum type="romanLcParenBoth"/>
              <a:defRPr/>
            </a:pPr>
            <a:r>
              <a:rPr lang="es-ES_tradnl" sz="3200" i="1" dirty="0" smtClean="0">
                <a:solidFill>
                  <a:schemeClr val="tx1"/>
                </a:solidFill>
              </a:rPr>
              <a:t>Representación </a:t>
            </a:r>
            <a:r>
              <a:rPr lang="es-ES_tradnl" sz="3200" i="1" dirty="0">
                <a:solidFill>
                  <a:schemeClr val="tx1"/>
                </a:solidFill>
              </a:rPr>
              <a:t>gráfica óptima de los </a:t>
            </a:r>
            <a:r>
              <a:rPr lang="es-ES_tradnl" sz="3200" i="1" dirty="0" smtClean="0">
                <a:solidFill>
                  <a:schemeClr val="tx1"/>
                </a:solidFill>
              </a:rPr>
              <a:t>datos</a:t>
            </a:r>
          </a:p>
          <a:p>
            <a:pPr marL="514350" indent="-514350">
              <a:defRPr/>
            </a:pPr>
            <a:endParaRPr lang="es-ES_tradnl" sz="3200" i="1" dirty="0" smtClean="0">
              <a:solidFill>
                <a:schemeClr val="tx1"/>
              </a:solidFill>
            </a:endParaRPr>
          </a:p>
          <a:p>
            <a:pPr marL="514350" indent="-514350">
              <a:buAutoNum type="romanLcParenBoth"/>
              <a:defRPr/>
            </a:pPr>
            <a:r>
              <a:rPr lang="es-ES_tradnl" sz="3200" i="1" dirty="0" smtClean="0">
                <a:solidFill>
                  <a:schemeClr val="tx1"/>
                </a:solidFill>
              </a:rPr>
              <a:t>Predicción óptima de los datos</a:t>
            </a:r>
          </a:p>
          <a:p>
            <a:pPr marL="514350" indent="-514350">
              <a:defRPr/>
            </a:pPr>
            <a:endParaRPr lang="es-ES_tradnl" sz="3200" i="1" dirty="0" smtClean="0">
              <a:solidFill>
                <a:schemeClr val="tx1"/>
              </a:solidFill>
            </a:endParaRPr>
          </a:p>
          <a:p>
            <a:pPr marL="514350" indent="-514350">
              <a:buAutoNum type="romanLcParenBoth"/>
              <a:defRPr/>
            </a:pPr>
            <a:r>
              <a:rPr lang="es-ES_tradnl" sz="3200" i="1" dirty="0" smtClean="0">
                <a:solidFill>
                  <a:schemeClr val="tx1"/>
                </a:solidFill>
              </a:rPr>
              <a:t>Geométricamente como una elipsoide  que contiene a la nube de puntos</a:t>
            </a:r>
            <a:endParaRPr lang="es-ES" sz="3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12 CuadroTexto"/>
              <p:cNvSpPr txBox="1"/>
              <p:nvPr/>
            </p:nvSpPr>
            <p:spPr>
              <a:xfrm>
                <a:off x="899592" y="1628800"/>
                <a:ext cx="7344816" cy="130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 smtClean="0"/>
                  <a:t>Consiste en encontrar la proyección del punto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ES_tradnl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 smtClean="0"/>
                  <a:t> en la dirección de un vector de norma 1: 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s-ES_tradnl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ES_tradn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ES_tradnl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_tradnl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_tradn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_tradnl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_tradnl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ES_tradnl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_tradnl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_tradn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_tradnl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_tradnl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ES_tradnl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_tradnl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CO" dirty="0" smtClean="0"/>
                  <a:t>, 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O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_tradn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_tradnl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_tradnl" b="0" i="1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28800"/>
                <a:ext cx="7344816" cy="1302472"/>
              </a:xfrm>
              <a:prstGeom prst="rect">
                <a:avLst/>
              </a:prstGeom>
              <a:blipFill rotWithShape="1">
                <a:blip r:embed="rId2"/>
                <a:stretch>
                  <a:fillRect l="-1329" t="-3738" b="-70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10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127831"/>
            <a:ext cx="5063604" cy="51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19 CuadroTexto"/>
          <p:cNvSpPr txBox="1">
            <a:spLocks noChangeArrowheads="1"/>
          </p:cNvSpPr>
          <p:nvPr/>
        </p:nvSpPr>
        <p:spPr bwMode="auto">
          <a:xfrm>
            <a:off x="1071538" y="5172090"/>
            <a:ext cx="6264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2000" dirty="0"/>
              <a:t>De manera que el vector              representa la proyección </a:t>
            </a:r>
          </a:p>
        </p:txBody>
      </p:sp>
      <p:pic>
        <p:nvPicPr>
          <p:cNvPr id="7176" name="Picture 10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5203840"/>
            <a:ext cx="71437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28 CuadroTexto"/>
          <p:cNvSpPr txBox="1">
            <a:spLocks noChangeArrowheads="1"/>
          </p:cNvSpPr>
          <p:nvPr/>
        </p:nvSpPr>
        <p:spPr bwMode="auto">
          <a:xfrm>
            <a:off x="1043608" y="3284984"/>
            <a:ext cx="73146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O" sz="2000" dirty="0" smtClean="0"/>
              <a:t>Empezamos por hallar el </a:t>
            </a:r>
            <a:r>
              <a:rPr lang="es-CO" sz="2000" dirty="0" err="1" smtClean="0"/>
              <a:t>subespacio</a:t>
            </a:r>
            <a:r>
              <a:rPr lang="es-CO" sz="2000" dirty="0" smtClean="0"/>
              <a:t> de dimensión 1. Es decir </a:t>
            </a:r>
            <a:r>
              <a:rPr lang="es-CO" sz="2000" dirty="0"/>
              <a:t>buscar </a:t>
            </a:r>
            <a:r>
              <a:rPr lang="es-CO" sz="2000" dirty="0" smtClean="0"/>
              <a:t>la recta que contenga al origen y ajuste lo mejor posible a los datos</a:t>
            </a:r>
            <a:endParaRPr lang="es-CO" sz="2000" dirty="0"/>
          </a:p>
        </p:txBody>
      </p:sp>
      <p:sp>
        <p:nvSpPr>
          <p:cNvPr id="11" name="Text Box 7"/>
          <p:cNvSpPr txBox="1">
            <a:spLocks noChangeAspect="1" noChangeArrowheads="1"/>
          </p:cNvSpPr>
          <p:nvPr/>
        </p:nvSpPr>
        <p:spPr bwMode="auto">
          <a:xfrm>
            <a:off x="112634" y="428604"/>
            <a:ext cx="853133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b="1" dirty="0" smtClean="0">
                <a:solidFill>
                  <a:schemeClr val="lt1"/>
                </a:solidFill>
              </a:rPr>
              <a:t>(I) REPRESENTACIÓN GRÁFICA ÓPTIMA DE LOS DATOS</a:t>
            </a:r>
            <a:endParaRPr lang="es-ES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7"/>
          <p:cNvSpPr txBox="1">
            <a:spLocks noChangeArrowheads="1"/>
          </p:cNvSpPr>
          <p:nvPr/>
        </p:nvSpPr>
        <p:spPr bwMode="auto">
          <a:xfrm>
            <a:off x="1925638" y="18891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6513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pic>
        <p:nvPicPr>
          <p:cNvPr id="8196" name="Picture 1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3375"/>
            <a:ext cx="4543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0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7075" y="404813"/>
            <a:ext cx="46005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24 CuadroTexto"/>
          <p:cNvSpPr txBox="1">
            <a:spLocks noChangeArrowheads="1"/>
          </p:cNvSpPr>
          <p:nvPr/>
        </p:nvSpPr>
        <p:spPr bwMode="auto">
          <a:xfrm>
            <a:off x="144463" y="1047750"/>
            <a:ext cx="8531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O" sz="2000" dirty="0" smtClean="0"/>
              <a:t>Se trata de conseguir una buena representación:</a:t>
            </a:r>
            <a:endParaRPr lang="es-CO" sz="2000" dirty="0"/>
          </a:p>
        </p:txBody>
      </p:sp>
      <p:pic>
        <p:nvPicPr>
          <p:cNvPr id="8199" name="Picture 10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3175" y="1538288"/>
            <a:ext cx="40576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45" name="Text Box 14"/>
              <p:cNvSpPr txBox="1">
                <a:spLocks noChangeArrowheads="1"/>
              </p:cNvSpPr>
              <p:nvPr/>
            </p:nvSpPr>
            <p:spPr bwMode="auto">
              <a:xfrm>
                <a:off x="395536" y="2997200"/>
                <a:ext cx="8496944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Proyección</a:t>
                </a:r>
                <a:r>
                  <a:rPr lang="en-US" sz="2000" b="1" dirty="0"/>
                  <a:t> de un </a:t>
                </a:r>
                <a:r>
                  <a:rPr lang="en-US" sz="2000" b="1" dirty="0" err="1"/>
                  <a:t>punto</a:t>
                </a:r>
                <a:r>
                  <a:rPr lang="en-US" sz="2000" b="1" dirty="0"/>
                  <a:t> en </a:t>
                </a:r>
                <a:r>
                  <a:rPr lang="en-US" sz="2000" b="1" dirty="0" err="1"/>
                  <a:t>una</a:t>
                </a:r>
                <a:r>
                  <a:rPr lang="en-US" sz="2000" b="1" dirty="0"/>
                  <a:t/>
                </a:r>
                <a:r>
                  <a:rPr lang="en-US" sz="2000" b="1" dirty="0" err="1"/>
                  <a:t>dirección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r>
                  <a:rPr lang="en-US" sz="2000" dirty="0" err="1" smtClean="0"/>
                  <a:t>maximizar</a:t>
                </a:r>
                <a:r>
                  <a:rPr lang="en-US" sz="2000" dirty="0" smtClean="0"/>
                  <a:t/>
                </a:r>
                <a:r>
                  <a:rPr lang="en-US" sz="2000" dirty="0"/>
                  <a:t>la </a:t>
                </a:r>
                <a:r>
                  <a:rPr lang="en-US" sz="2000" dirty="0" err="1" smtClean="0"/>
                  <a:t>varianza</a:t>
                </a:r>
                <a:r>
                  <a:rPr lang="en-US" sz="2000" dirty="0" smtClean="0"/>
                  <a:t/>
                </a:r>
                <a:r>
                  <a:rPr lang="en-US" sz="2000" dirty="0"/>
                  <a:t>de la </a:t>
                </a:r>
                <a:r>
                  <a:rPr lang="en-US" sz="2000" dirty="0" err="1"/>
                  <a:t>proyección</a:t>
                </a:r>
                <a:r>
                  <a:rPr lang="en-US" sz="2000" dirty="0"/>
                  <a:t/>
                </a:r>
                <a:r>
                  <a:rPr lang="en-US" sz="2000" dirty="0" err="1"/>
                  <a:t>equivale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minimizar</a:t>
                </a:r>
                <a:r>
                  <a:rPr lang="en-US" sz="2000" dirty="0"/>
                  <a:t/>
                </a:r>
                <a:r>
                  <a:rPr lang="en-US" sz="2000" dirty="0" err="1" smtClean="0"/>
                  <a:t>las</a:t>
                </a:r>
                <a:r>
                  <a:rPr lang="en-US" sz="20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_tradnl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s-ES_tradnl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/>
                </a:r>
                <a:r>
                  <a:rPr lang="en-US" sz="2000" dirty="0" smtClean="0"/>
                  <a:t>distancias </a:t>
                </a:r>
                <a:endParaRPr lang="en-US" sz="2000" dirty="0"/>
              </a:p>
            </p:txBody>
          </p:sp>
        </mc:Choice>
        <mc:Fallback>
          <p:sp>
            <p:nvSpPr>
              <p:cNvPr id="4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997200"/>
                <a:ext cx="8496944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789" t="-4310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ine 2"/>
          <p:cNvSpPr>
            <a:spLocks noChangeShapeType="1"/>
          </p:cNvSpPr>
          <p:nvPr/>
        </p:nvSpPr>
        <p:spPr bwMode="auto">
          <a:xfrm flipV="1">
            <a:off x="1962150" y="5645295"/>
            <a:ext cx="4478220" cy="853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 flipV="1">
            <a:off x="1962150" y="4005287"/>
            <a:ext cx="2474235" cy="2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2951483" y="4770624"/>
            <a:ext cx="303853" cy="28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 flipV="1">
            <a:off x="2020027" y="6356862"/>
            <a:ext cx="649306" cy="1415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>
            <a:off x="1962150" y="6498458"/>
            <a:ext cx="5787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>
            <a:off x="4436385" y="4033965"/>
            <a:ext cx="649306" cy="184792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53" name="Text Box 10"/>
          <p:cNvSpPr txBox="1">
            <a:spLocks noChangeArrowheads="1"/>
          </p:cNvSpPr>
          <p:nvPr/>
        </p:nvSpPr>
        <p:spPr bwMode="auto">
          <a:xfrm>
            <a:off x="4423725" y="5623787"/>
            <a:ext cx="291192" cy="28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4837905" y="4627235"/>
            <a:ext cx="264063" cy="28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4673319" y="5786892"/>
            <a:ext cx="412372" cy="94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6516216" y="6240358"/>
            <a:ext cx="1857485" cy="28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i </a:t>
            </a:r>
            <a:r>
              <a:rPr lang="en-US" dirty="0"/>
              <a:t>=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+ </a:t>
            </a:r>
            <a:r>
              <a:rPr lang="en-US" dirty="0" err="1"/>
              <a:t>z</a:t>
            </a:r>
            <a:r>
              <a:rPr lang="en-US" baseline="30000" dirty="0" err="1"/>
              <a:t>T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 err="1"/>
              <a:t>z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pic>
        <p:nvPicPr>
          <p:cNvPr id="8214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6453336"/>
            <a:ext cx="238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2280" y="5766280"/>
            <a:ext cx="1709489" cy="4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44020"/>
            <a:ext cx="6768752" cy="534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4 CuadroTexto"/>
          <p:cNvSpPr txBox="1">
            <a:spLocks noChangeArrowheads="1"/>
          </p:cNvSpPr>
          <p:nvPr/>
        </p:nvSpPr>
        <p:spPr bwMode="auto">
          <a:xfrm>
            <a:off x="179512" y="260648"/>
            <a:ext cx="86410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O" sz="1600" dirty="0" smtClean="0"/>
              <a:t>En la </a:t>
            </a:r>
            <a:r>
              <a:rPr lang="es-CO" sz="1600" dirty="0"/>
              <a:t>figura </a:t>
            </a:r>
            <a:r>
              <a:rPr lang="es-CO" sz="1600" dirty="0" smtClean="0"/>
              <a:t>se muestra </a:t>
            </a:r>
            <a:r>
              <a:rPr lang="es-CO" sz="1600" dirty="0"/>
              <a:t>que al proyectar cada punto sobre la recta se forma un triángulo</a:t>
            </a:r>
          </a:p>
          <a:p>
            <a:r>
              <a:rPr lang="es-CO" sz="1600" dirty="0"/>
              <a:t>rectángulo donde la hipotenusa es la distancia del punto al </a:t>
            </a:r>
            <a:r>
              <a:rPr lang="es-CO" sz="1600" dirty="0" smtClean="0"/>
              <a:t>origen                       y </a:t>
            </a:r>
            <a:r>
              <a:rPr lang="es-CO" sz="1600" dirty="0"/>
              <a:t>los</a:t>
            </a:r>
          </a:p>
          <a:p>
            <a:r>
              <a:rPr lang="es-CO" sz="1600" dirty="0" smtClean="0"/>
              <a:t>Catetos son </a:t>
            </a:r>
            <a:r>
              <a:rPr lang="es-CO" sz="1600" dirty="0"/>
              <a:t>la proyección del punto sobre la recta </a:t>
            </a:r>
            <a:r>
              <a:rPr lang="es-CO" sz="1600" dirty="0" smtClean="0"/>
              <a:t>         </a:t>
            </a:r>
            <a:r>
              <a:rPr lang="es-CO" sz="1600" dirty="0"/>
              <a:t>y la distancia entre el punto y su proyección       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148077">
            <a:off x="2195736" y="4173502"/>
            <a:ext cx="895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869160"/>
            <a:ext cx="400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39472" y="764704"/>
            <a:ext cx="381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4882" y="493812"/>
            <a:ext cx="895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764704"/>
            <a:ext cx="400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5085184"/>
            <a:ext cx="381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4653136"/>
            <a:ext cx="2095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513" y="332656"/>
            <a:ext cx="2304256" cy="2488597"/>
          </a:xfrm>
        </p:spPr>
      </p:pic>
      <p:sp>
        <p:nvSpPr>
          <p:cNvPr id="6" name="5 CuadroTexto"/>
          <p:cNvSpPr txBox="1"/>
          <p:nvPr/>
        </p:nvSpPr>
        <p:spPr>
          <a:xfrm>
            <a:off x="5436096" y="4573984"/>
            <a:ext cx="3312368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La técnica de componentes principales es debida a </a:t>
            </a:r>
            <a:r>
              <a:rPr lang="es-CO" dirty="0" err="1" smtClean="0"/>
              <a:t>Hotelling</a:t>
            </a:r>
            <a:r>
              <a:rPr lang="es-CO" dirty="0" smtClean="0"/>
              <a:t> (1933)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2924945"/>
            <a:ext cx="3312368" cy="92333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800" dirty="0" smtClean="0"/>
              <a:t>K. </a:t>
            </a:r>
            <a:r>
              <a:rPr lang="es-CO" sz="1800" dirty="0" err="1" smtClean="0"/>
              <a:t>Pearson</a:t>
            </a:r>
            <a:r>
              <a:rPr lang="es-CO" sz="1800" dirty="0" smtClean="0"/>
              <a:t> (1901) introdujo la técnica de ajustes </a:t>
            </a:r>
            <a:r>
              <a:rPr lang="es-CO" sz="1800" dirty="0"/>
              <a:t>ortogonales por mínimos cuadrados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447799"/>
            <a:ext cx="2333502" cy="283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CuadroTexto"/>
          <p:cNvSpPr txBox="1">
            <a:spLocks noChangeArrowheads="1"/>
          </p:cNvSpPr>
          <p:nvPr/>
        </p:nvSpPr>
        <p:spPr bwMode="auto">
          <a:xfrm>
            <a:off x="500034" y="476250"/>
            <a:ext cx="75279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dirty="0" smtClean="0"/>
              <a:t>Utilizando </a:t>
            </a:r>
            <a:r>
              <a:rPr lang="es-ES_tradnl" dirty="0"/>
              <a:t>el teorema de Pitágoras para cualquiera de los triángulos formados así, es válida la relación:</a:t>
            </a:r>
            <a:endParaRPr lang="es-CO" dirty="0"/>
          </a:p>
        </p:txBody>
      </p:sp>
      <p:pic>
        <p:nvPicPr>
          <p:cNvPr id="102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643050"/>
            <a:ext cx="214153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214686"/>
            <a:ext cx="367823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4 CuadroTexto"/>
          <p:cNvSpPr txBox="1">
            <a:spLocks noChangeArrowheads="1"/>
          </p:cNvSpPr>
          <p:nvPr/>
        </p:nvSpPr>
        <p:spPr bwMode="auto">
          <a:xfrm>
            <a:off x="500034" y="2428868"/>
            <a:ext cx="7056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/>
              <a:t>Y por lo tanto la suma para todos los puntos es </a:t>
            </a:r>
            <a:endParaRPr lang="es-CO" dirty="0"/>
          </a:p>
        </p:txBody>
      </p:sp>
      <p:sp>
        <p:nvSpPr>
          <p:cNvPr id="6" name="7 CuadroTexto"/>
          <p:cNvSpPr txBox="1">
            <a:spLocks noChangeArrowheads="1"/>
          </p:cNvSpPr>
          <p:nvPr/>
        </p:nvSpPr>
        <p:spPr bwMode="auto">
          <a:xfrm>
            <a:off x="1357290" y="4500570"/>
            <a:ext cx="1584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CO" sz="1200" dirty="0">
                <a:ln>
                  <a:solidFill>
                    <a:srgbClr val="00B050"/>
                  </a:solidFill>
                </a:ln>
                <a:cs typeface="Arial" pitchFamily="34" charset="0"/>
              </a:rPr>
              <a:t>Constante porque </a:t>
            </a:r>
            <a:r>
              <a:rPr lang="es-CO" sz="1200" dirty="0" smtClean="0">
                <a:ln>
                  <a:solidFill>
                    <a:srgbClr val="00B050"/>
                  </a:solidFill>
                </a:ln>
                <a:cs typeface="Arial" pitchFamily="34" charset="0"/>
              </a:rPr>
              <a:t> son </a:t>
            </a:r>
            <a:r>
              <a:rPr lang="es-CO" sz="1200" dirty="0">
                <a:ln>
                  <a:solidFill>
                    <a:srgbClr val="00B050"/>
                  </a:solidFill>
                </a:ln>
                <a:cs typeface="Arial" pitchFamily="34" charset="0"/>
              </a:rPr>
              <a:t>los datos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rot="5400000" flipH="1" flipV="1">
            <a:off x="2249472" y="3965578"/>
            <a:ext cx="576263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 Box 3"/>
          <p:cNvSpPr txBox="1">
            <a:spLocks noChangeArrowheads="1"/>
          </p:cNvSpPr>
          <p:nvPr/>
        </p:nvSpPr>
        <p:spPr bwMode="auto">
          <a:xfrm>
            <a:off x="642911" y="5157788"/>
            <a:ext cx="76374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 smtClean="0"/>
              <a:t>Entonces como el lado izquierdo es constante, minimizar los cuadrados de las distancias      equivale a maximizar los cuadrados de los valores de las proyecciones </a:t>
            </a:r>
            <a:endParaRPr lang="es-ES" dirty="0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9561" y="5640397"/>
            <a:ext cx="2381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12" y="5981720"/>
            <a:ext cx="209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1120" name="Equation" r:id="rId3" imgW="435285" imgH="677109" progId="">
              <p:embed/>
            </p:oleObj>
          </a:graphicData>
        </a:graphic>
      </p:graphicFrame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611188" y="2060575"/>
            <a:ext cx="79883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Encontrar una variable                 que sea capaz de predecir lo mejor  posible el vector de variables </a:t>
            </a:r>
            <a:r>
              <a:rPr lang="es-ES" b="1" i="1"/>
              <a:t>X</a:t>
            </a:r>
            <a:r>
              <a:rPr lang="es-ES" b="1" i="1" baseline="-25000"/>
              <a:t>i</a:t>
            </a:r>
            <a:r>
              <a:rPr lang="es-ES"/>
              <a:t> en cada individuo.  </a:t>
            </a:r>
          </a:p>
          <a:p>
            <a:endParaRPr lang="es-ES"/>
          </a:p>
          <a:p>
            <a:r>
              <a:rPr lang="es-ES"/>
              <a:t>Generalizando, encontrar </a:t>
            </a:r>
            <a:r>
              <a:rPr lang="es-ES" b="1" i="1"/>
              <a:t>r</a:t>
            </a:r>
            <a:r>
              <a:rPr lang="es-ES"/>
              <a:t> variables,                   , que permitan predecir los datos  </a:t>
            </a:r>
            <a:r>
              <a:rPr lang="es-ES" b="1" i="1"/>
              <a:t>X</a:t>
            </a:r>
            <a:r>
              <a:rPr lang="es-ES" b="1" i="1" baseline="-25000"/>
              <a:t>i</a:t>
            </a:r>
            <a:r>
              <a:rPr lang="es-ES"/>
              <a:t>  para cada individuo lo mejor posible,</a:t>
            </a:r>
          </a:p>
          <a:p>
            <a:r>
              <a:rPr lang="es-ES"/>
              <a:t>en el sentido de los mínimos cuadrados</a:t>
            </a:r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714349" y="4581525"/>
            <a:ext cx="767400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demostrar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solución</a:t>
            </a:r>
            <a:r>
              <a:rPr lang="en-US" dirty="0"/>
              <a:t> se </a:t>
            </a:r>
            <a:r>
              <a:rPr lang="en-US" dirty="0" err="1"/>
              <a:t>obtiene</a:t>
            </a:r>
            <a:r>
              <a:rPr lang="en-US" dirty="0"/>
              <a:t>  </a:t>
            </a:r>
            <a:r>
              <a:rPr lang="en-US" dirty="0" err="1"/>
              <a:t>cuando</a:t>
            </a:r>
            <a:r>
              <a:rPr lang="en-US" dirty="0"/>
              <a:t>                 </a:t>
            </a:r>
            <a:r>
              <a:rPr lang="es-ES" dirty="0"/>
              <a:t>tiene varianza máxima.</a:t>
            </a:r>
            <a:endParaRPr lang="en-US" baseline="-25000" dirty="0"/>
          </a:p>
        </p:txBody>
      </p:sp>
      <p:sp>
        <p:nvSpPr>
          <p:cNvPr id="10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pic>
        <p:nvPicPr>
          <p:cNvPr id="1030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2133600"/>
            <a:ext cx="971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pic>
        <p:nvPicPr>
          <p:cNvPr id="1033" name="Picture 1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5600" y="3284538"/>
            <a:ext cx="1038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9540" y="4643446"/>
            <a:ext cx="971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7"/>
          <p:cNvSpPr txBox="1">
            <a:spLocks noChangeAspect="1" noChangeArrowheads="1"/>
          </p:cNvSpPr>
          <p:nvPr/>
        </p:nvSpPr>
        <p:spPr bwMode="auto">
          <a:xfrm>
            <a:off x="214282" y="571480"/>
            <a:ext cx="74168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_tradnl" b="1" i="1" dirty="0" smtClean="0"/>
              <a:t>(II)</a:t>
            </a:r>
            <a:r>
              <a:rPr lang="es-ES_tradnl" b="1" dirty="0" smtClean="0"/>
              <a:t> PREDICCIÓN ÓPTIMA DE LOS DATOS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888" y="1500188"/>
            <a:ext cx="48482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Elipse"/>
          <p:cNvSpPr/>
          <p:nvPr/>
        </p:nvSpPr>
        <p:spPr>
          <a:xfrm rot="19451154">
            <a:off x="2370138" y="2600325"/>
            <a:ext cx="4570412" cy="1576388"/>
          </a:xfrm>
          <a:prstGeom prst="ellipse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357158" y="5478463"/>
            <a:ext cx="853601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dirty="0"/>
              <a:t>La recta que minimiza las distancias ortogonales, proporciona los ejes del elipsoide que contiene a la nube de puntos </a:t>
            </a:r>
            <a:endParaRPr lang="es-ES" dirty="0"/>
          </a:p>
        </p:txBody>
      </p:sp>
      <p:sp>
        <p:nvSpPr>
          <p:cNvPr id="6" name="Text Box 7"/>
          <p:cNvSpPr txBox="1">
            <a:spLocks noChangeAspect="1" noChangeArrowheads="1"/>
          </p:cNvSpPr>
          <p:nvPr/>
        </p:nvSpPr>
        <p:spPr bwMode="auto">
          <a:xfrm>
            <a:off x="214282" y="375047"/>
            <a:ext cx="8572560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b="1" i="1" dirty="0" smtClean="0"/>
              <a:t>(III)</a:t>
            </a:r>
            <a:r>
              <a:rPr lang="es-ES_tradnl" b="1" dirty="0" smtClean="0"/>
              <a:t> E</a:t>
            </a:r>
            <a:r>
              <a:rPr lang="es-ES_tradnl" b="1" kern="0" dirty="0" smtClean="0"/>
              <a:t>JES DEL ELIPSOIDE QUE CONTIENE A LA NUBE DE PUNTOS 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CuadroTexto"/>
          <p:cNvSpPr txBox="1">
            <a:spLocks noChangeArrowheads="1"/>
          </p:cNvSpPr>
          <p:nvPr/>
        </p:nvSpPr>
        <p:spPr bwMode="auto">
          <a:xfrm>
            <a:off x="323850" y="1285860"/>
            <a:ext cx="84248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/>
              <a:t>El primer componente principal es una combinación lineal de las variables originales que tenga </a:t>
            </a:r>
            <a:r>
              <a:rPr lang="es-ES_tradnl" b="1" dirty="0">
                <a:solidFill>
                  <a:srgbClr val="FF0000"/>
                </a:solidFill>
              </a:rPr>
              <a:t>varianza </a:t>
            </a:r>
            <a:r>
              <a:rPr lang="es-ES_tradnl" b="1" dirty="0" smtClean="0">
                <a:solidFill>
                  <a:srgbClr val="FF0000"/>
                </a:solidFill>
              </a:rPr>
              <a:t>máxima</a:t>
            </a:r>
            <a:r>
              <a:rPr lang="es-ES_tradnl" dirty="0" smtClean="0"/>
              <a:t>. </a:t>
            </a:r>
            <a:r>
              <a:rPr lang="es-ES_tradnl" dirty="0"/>
              <a:t>Se representa por</a:t>
            </a:r>
            <a:endParaRPr lang="es-CO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8988" y="2357430"/>
            <a:ext cx="203517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5404" y="1714488"/>
            <a:ext cx="3603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5 CuadroTexto"/>
          <p:cNvSpPr txBox="1">
            <a:spLocks noChangeArrowheads="1"/>
          </p:cNvSpPr>
          <p:nvPr/>
        </p:nvSpPr>
        <p:spPr bwMode="auto">
          <a:xfrm>
            <a:off x="323850" y="3141390"/>
            <a:ext cx="82089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/>
              <a:t>Una vez centradas </a:t>
            </a:r>
            <a:r>
              <a:rPr lang="es-ES_tradnl" dirty="0"/>
              <a:t>las variables originales, el primer componente también tiene media cero y su matriz de covarianzas es:</a:t>
            </a:r>
            <a:endParaRPr lang="es-CO" dirty="0"/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2625" y="4285084"/>
            <a:ext cx="5283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spect="1" noChangeArrowheads="1"/>
          </p:cNvSpPr>
          <p:nvPr/>
        </p:nvSpPr>
        <p:spPr bwMode="auto">
          <a:xfrm>
            <a:off x="285720" y="375047"/>
            <a:ext cx="756084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_tradnl" b="1" i="1" dirty="0" smtClean="0"/>
              <a:t>CÁLCULO DEL PRIMER COMPONENTE</a:t>
            </a:r>
            <a:endParaRPr lang="es-ES" b="1" dirty="0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5445224"/>
            <a:ext cx="180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467544" y="530120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donde      es la matriz de covarianzas de las observaciones </a:t>
            </a:r>
            <a:endParaRPr lang="es-CO" dirty="0"/>
          </a:p>
        </p:txBody>
      </p:sp>
      <p:sp>
        <p:nvSpPr>
          <p:cNvPr id="11" name="16 CuadroTexto"/>
          <p:cNvSpPr txBox="1">
            <a:spLocks noChangeArrowheads="1"/>
          </p:cNvSpPr>
          <p:nvPr/>
        </p:nvSpPr>
        <p:spPr bwMode="auto">
          <a:xfrm>
            <a:off x="7452369" y="4437112"/>
            <a:ext cx="1008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dirty="0" smtClean="0"/>
              <a:t>(1)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7 Grupo"/>
          <p:cNvGrpSpPr>
            <a:grpSpLocks/>
          </p:cNvGrpSpPr>
          <p:nvPr/>
        </p:nvGrpSpPr>
        <p:grpSpPr bwMode="auto">
          <a:xfrm>
            <a:off x="1813186" y="336550"/>
            <a:ext cx="6143364" cy="852364"/>
            <a:chOff x="1331640" y="240829"/>
            <a:chExt cx="6143178" cy="851917"/>
          </a:xfrm>
        </p:grpSpPr>
        <p:pic>
          <p:nvPicPr>
            <p:cNvPr id="133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4168" y="692696"/>
              <a:ext cx="1390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3888" y="240829"/>
              <a:ext cx="10001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1640" y="764704"/>
              <a:ext cx="4000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9363" y="2162170"/>
            <a:ext cx="41052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3286124"/>
            <a:ext cx="38766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10 CuadroTexto"/>
          <p:cNvSpPr txBox="1">
            <a:spLocks noChangeArrowheads="1"/>
          </p:cNvSpPr>
          <p:nvPr/>
        </p:nvSpPr>
        <p:spPr bwMode="auto">
          <a:xfrm>
            <a:off x="756046" y="2857496"/>
            <a:ext cx="72723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dirty="0"/>
              <a:t>Derivando con respecto al vector </a:t>
            </a: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033712"/>
            <a:ext cx="400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4881563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320" name="13 CuadroTexto"/>
          <p:cNvSpPr txBox="1">
            <a:spLocks noChangeArrowheads="1"/>
          </p:cNvSpPr>
          <p:nvPr/>
        </p:nvSpPr>
        <p:spPr bwMode="auto">
          <a:xfrm>
            <a:off x="757236" y="4397375"/>
            <a:ext cx="3529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dirty="0"/>
              <a:t>Se obtiene la solución</a:t>
            </a:r>
          </a:p>
        </p:txBody>
      </p:sp>
      <p:sp>
        <p:nvSpPr>
          <p:cNvPr id="13324" name="16 CuadroTexto"/>
          <p:cNvSpPr txBox="1">
            <a:spLocks noChangeArrowheads="1"/>
          </p:cNvSpPr>
          <p:nvPr/>
        </p:nvSpPr>
        <p:spPr bwMode="auto">
          <a:xfrm>
            <a:off x="7308850" y="4868863"/>
            <a:ext cx="1008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dirty="0" smtClean="0"/>
              <a:t>(2)</a:t>
            </a:r>
            <a:endParaRPr lang="es-CO" dirty="0"/>
          </a:p>
        </p:txBody>
      </p:sp>
      <p:grpSp>
        <p:nvGrpSpPr>
          <p:cNvPr id="20" name="19 Grupo"/>
          <p:cNvGrpSpPr/>
          <p:nvPr/>
        </p:nvGrpSpPr>
        <p:grpSpPr>
          <a:xfrm>
            <a:off x="539750" y="5669837"/>
            <a:ext cx="8280400" cy="830997"/>
            <a:chOff x="539750" y="5669837"/>
            <a:chExt cx="8280400" cy="830997"/>
          </a:xfrm>
        </p:grpSpPr>
        <p:sp>
          <p:nvSpPr>
            <p:cNvPr id="13321" name="12 CuadroTexto"/>
            <p:cNvSpPr txBox="1">
              <a:spLocks noChangeArrowheads="1"/>
            </p:cNvSpPr>
            <p:nvPr/>
          </p:nvSpPr>
          <p:spPr bwMode="auto">
            <a:xfrm>
              <a:off x="539750" y="5669837"/>
              <a:ext cx="82804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dirty="0"/>
                <a:t>Es decir, la </a:t>
              </a:r>
              <a:r>
                <a:rPr lang="es-CO" dirty="0" smtClean="0"/>
                <a:t>solución es que      es un </a:t>
              </a:r>
              <a:r>
                <a:rPr lang="es-CO" dirty="0"/>
                <a:t>vector propio de </a:t>
              </a:r>
              <a:r>
                <a:rPr lang="es-CO" b="1" dirty="0"/>
                <a:t>S</a:t>
              </a:r>
              <a:r>
                <a:rPr lang="es-CO" dirty="0"/>
                <a:t> y </a:t>
              </a:r>
              <a:r>
                <a:rPr lang="es-CO" dirty="0" smtClean="0"/>
                <a:t>que     es el valor propio correspondiente a ese vector propio</a:t>
              </a:r>
              <a:r>
                <a:rPr lang="es-CO" dirty="0"/>
                <a:t>.</a:t>
              </a:r>
            </a:p>
          </p:txBody>
        </p:sp>
        <p:pic>
          <p:nvPicPr>
            <p:cNvPr id="13329" name="Picture 1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95936" y="5786454"/>
              <a:ext cx="300608" cy="313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0" name="Picture 1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100392" y="5774265"/>
              <a:ext cx="272033" cy="297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3 CuadroTexto"/>
          <p:cNvSpPr txBox="1">
            <a:spLocks noChangeArrowheads="1"/>
          </p:cNvSpPr>
          <p:nvPr/>
        </p:nvSpPr>
        <p:spPr bwMode="auto">
          <a:xfrm>
            <a:off x="1381125" y="356379"/>
            <a:ext cx="655292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dirty="0"/>
              <a:t>Como el máximo de               depende de la norma de       es necesario imponer la restricción                    Por tanto se maximiza la </a:t>
            </a:r>
            <a:r>
              <a:rPr lang="es-CO" dirty="0" smtClean="0"/>
              <a:t>expresión usando multiplicadores de </a:t>
            </a:r>
            <a:r>
              <a:rPr lang="es-CO" dirty="0" err="1" smtClean="0"/>
              <a:t>Lagrange</a:t>
            </a:r>
            <a:r>
              <a:rPr lang="es-CO" dirty="0" smtClean="0"/>
              <a:t>: 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CuadroTexto"/>
          <p:cNvSpPr txBox="1">
            <a:spLocks noChangeArrowheads="1"/>
          </p:cNvSpPr>
          <p:nvPr/>
        </p:nvSpPr>
        <p:spPr bwMode="auto">
          <a:xfrm>
            <a:off x="250825" y="908050"/>
            <a:ext cx="8424863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dirty="0"/>
              <a:t>Para encontrar cuál de los valores propios de S es la solución </a:t>
            </a:r>
            <a:r>
              <a:rPr lang="es-CO" dirty="0" smtClean="0"/>
              <a:t>de    se </a:t>
            </a:r>
            <a:r>
              <a:rPr lang="es-CO" dirty="0"/>
              <a:t>multiplica a izquierda por 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268413"/>
            <a:ext cx="476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1" name="9 Grupo"/>
          <p:cNvGrpSpPr>
            <a:grpSpLocks/>
          </p:cNvGrpSpPr>
          <p:nvPr/>
        </p:nvGrpSpPr>
        <p:grpSpPr bwMode="auto">
          <a:xfrm>
            <a:off x="1987326" y="2482850"/>
            <a:ext cx="4960938" cy="514350"/>
            <a:chOff x="2995613" y="2482602"/>
            <a:chExt cx="4960763" cy="514350"/>
          </a:xfrm>
        </p:grpSpPr>
        <p:pic>
          <p:nvPicPr>
            <p:cNvPr id="1434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95613" y="2492127"/>
              <a:ext cx="3152664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pic>
        <p:pic>
          <p:nvPicPr>
            <p:cNvPr id="1434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27649" y="2547690"/>
              <a:ext cx="380987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pic>
        <p:pic>
          <p:nvPicPr>
            <p:cNvPr id="143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61022" y="2482602"/>
              <a:ext cx="1295354" cy="5143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pic>
      </p:grpSp>
      <p:sp>
        <p:nvSpPr>
          <p:cNvPr id="14" name="16 CuadroTexto"/>
          <p:cNvSpPr txBox="1">
            <a:spLocks noChangeArrowheads="1"/>
          </p:cNvSpPr>
          <p:nvPr/>
        </p:nvSpPr>
        <p:spPr bwMode="auto">
          <a:xfrm>
            <a:off x="8100441" y="908720"/>
            <a:ext cx="1008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dirty="0" smtClean="0"/>
              <a:t>(2)</a:t>
            </a:r>
            <a:endParaRPr lang="es-CO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380312" y="246327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por (1)</a:t>
            </a:r>
            <a:endParaRPr lang="es-CO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3276452" y="3399383"/>
                <a:ext cx="2231652" cy="461665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s-ES_tradnl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_tradnl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_tradnl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_tradnl" b="0" i="1" smtClean="0">
                          <a:latin typeface="Cambria Math"/>
                        </a:rPr>
                        <m:t>=</m:t>
                      </m:r>
                      <m:r>
                        <a:rPr lang="es-ES_tradnl" i="1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452" y="3399383"/>
                <a:ext cx="223165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softEdge rad="31750"/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500035" y="4357694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Como el propósito es maximizar las varianza de </a:t>
            </a:r>
            <a:r>
              <a:rPr lang="es-MX" b="1" dirty="0" smtClean="0"/>
              <a:t>Z1</a:t>
            </a:r>
            <a:r>
              <a:rPr lang="es-MX" dirty="0" smtClean="0"/>
              <a:t>, se debe escoger el mayor valor propio de </a:t>
            </a:r>
            <a:r>
              <a:rPr lang="es-MX" b="1" dirty="0" smtClean="0"/>
              <a:t>S</a:t>
            </a:r>
            <a:r>
              <a:rPr lang="es-MX" dirty="0" smtClean="0"/>
              <a:t>, la dirección del eje estará determinada por el vector propio     asociado al valor propio más grande.</a:t>
            </a:r>
            <a:endParaRPr lang="es-MX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6314" y="5214950"/>
            <a:ext cx="400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17 CuadroTexto"/>
          <p:cNvSpPr txBox="1"/>
          <p:nvPr/>
        </p:nvSpPr>
        <p:spPr>
          <a:xfrm>
            <a:off x="214282" y="6182045"/>
            <a:ext cx="856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Ejercicio: Calcule la primera componente de la base “RESUMEN”</a:t>
            </a:r>
            <a:endParaRPr lang="es-MX" dirty="0"/>
          </a:p>
        </p:txBody>
      </p:sp>
      <p:sp>
        <p:nvSpPr>
          <p:cNvPr id="19" name="Text Box 7"/>
          <p:cNvSpPr txBox="1">
            <a:spLocks noChangeAspect="1" noChangeArrowheads="1"/>
          </p:cNvSpPr>
          <p:nvPr/>
        </p:nvSpPr>
        <p:spPr bwMode="auto">
          <a:xfrm>
            <a:off x="285720" y="375047"/>
            <a:ext cx="756084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_tradnl" b="1" i="1" dirty="0" smtClean="0"/>
              <a:t>CÁLCULO DEL PRIMER COMPONENTE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16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CuadroTexto"/>
          <p:cNvSpPr txBox="1"/>
          <p:nvPr/>
        </p:nvSpPr>
        <p:spPr>
          <a:xfrm>
            <a:off x="285720" y="6143644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>Luego                      son los dos valores propios más grandes y sus vectores propios son las componentes 1 y 2. </a:t>
            </a:r>
            <a:r>
              <a:rPr lang="es-MX" sz="1800" b="1" dirty="0" smtClean="0">
                <a:latin typeface="Arial" pitchFamily="34" charset="0"/>
                <a:cs typeface="Arial" pitchFamily="34" charset="0"/>
              </a:rPr>
              <a:t>Hacerlo por vía 2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7"/>
          <p:cNvSpPr txBox="1">
            <a:spLocks noChangeAspect="1" noChangeArrowheads="1"/>
          </p:cNvSpPr>
          <p:nvPr/>
        </p:nvSpPr>
        <p:spPr bwMode="auto">
          <a:xfrm>
            <a:off x="285720" y="375047"/>
            <a:ext cx="756084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ES_tradnl" b="1" i="1" dirty="0" smtClean="0"/>
              <a:t>CÁLCULO DE LA SEGUNDA COMPONENTE </a:t>
            </a:r>
            <a:endParaRPr lang="es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85720" y="1142984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>La segunda componente principal se determina encontrando un segundo vector normalizado      , que sea ortogonal a       tal que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500175"/>
            <a:ext cx="285752" cy="24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1" y="1500174"/>
            <a:ext cx="285752" cy="24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285720" y="2568355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>Tenga la segunda varianza más grande entre todos los vectores que satisfacen: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1928802"/>
            <a:ext cx="1607760" cy="42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27708" y="3214686"/>
            <a:ext cx="140128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5474" y="3214686"/>
            <a:ext cx="862344" cy="42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0694" y="3214686"/>
            <a:ext cx="242888" cy="36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95907" y="3286124"/>
            <a:ext cx="2762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CuadroTexto"/>
          <p:cNvSpPr txBox="1"/>
          <p:nvPr/>
        </p:nvSpPr>
        <p:spPr>
          <a:xfrm>
            <a:off x="285720" y="370261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>Al definir la función objetivo como aquella que maximiza la suma de las varianzas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9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89026" y="4181483"/>
            <a:ext cx="635480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00100" y="4967303"/>
            <a:ext cx="27527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476769" y="5019691"/>
            <a:ext cx="28098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9" name="Picture 1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42976" y="5715016"/>
            <a:ext cx="1323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00" name="Picture 1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0" y="5715016"/>
            <a:ext cx="12382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001" name="Picture 1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95347" y="6143644"/>
            <a:ext cx="1362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CuadroTexto"/>
          <p:cNvSpPr txBox="1">
            <a:spLocks noChangeArrowheads="1"/>
          </p:cNvSpPr>
          <p:nvPr/>
        </p:nvSpPr>
        <p:spPr bwMode="auto">
          <a:xfrm>
            <a:off x="755650" y="2228850"/>
            <a:ext cx="7848600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CO" dirty="0"/>
              <a:t>Con la misma metodología se pueden calcular todos los vectores y valores propios de  </a:t>
            </a:r>
            <a:r>
              <a:rPr lang="es-CO" b="1" dirty="0"/>
              <a:t>S</a:t>
            </a:r>
            <a:r>
              <a:rPr lang="es-CO" dirty="0"/>
              <a:t>  y obtener el mismo número de componentes principales.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357166"/>
            <a:ext cx="7772400" cy="461665"/>
          </a:xfr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>
              <a:defRPr/>
            </a:pPr>
            <a:r>
              <a:rPr lang="es-ES_tradnl" sz="2400" b="1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PROPIEDADES DE LOS CP (1)</a:t>
            </a:r>
            <a:endParaRPr lang="es-ES" sz="2400" b="1" i="1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2133600"/>
            <a:ext cx="6877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6 CuadroTexto"/>
          <p:cNvSpPr txBox="1">
            <a:spLocks noChangeArrowheads="1"/>
          </p:cNvSpPr>
          <p:nvPr/>
        </p:nvSpPr>
        <p:spPr bwMode="auto">
          <a:xfrm>
            <a:off x="395288" y="285273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800"/>
              <a:t>Equivalentemente</a:t>
            </a: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0963" y="4830763"/>
            <a:ext cx="2039167" cy="812815"/>
          </a:xfrm>
          <a:prstGeom prst="round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20487" name="8 CuadroTexto"/>
          <p:cNvSpPr txBox="1">
            <a:spLocks noChangeArrowheads="1"/>
          </p:cNvSpPr>
          <p:nvPr/>
        </p:nvSpPr>
        <p:spPr bwMode="auto">
          <a:xfrm>
            <a:off x="547688" y="4221163"/>
            <a:ext cx="8272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1800" dirty="0"/>
              <a:t>Por esta razón, </a:t>
            </a:r>
            <a:r>
              <a:rPr lang="es-CO" sz="1800" b="1" dirty="0"/>
              <a:t>la proporción de la varianza explicada </a:t>
            </a:r>
            <a:r>
              <a:rPr lang="es-CO" sz="1800" dirty="0"/>
              <a:t>por la componente </a:t>
            </a:r>
            <a:r>
              <a:rPr lang="es-CO" sz="1800" i="1" dirty="0"/>
              <a:t>h</a:t>
            </a:r>
            <a:r>
              <a:rPr lang="es-CO" sz="1800" dirty="0"/>
              <a:t> es:</a:t>
            </a:r>
          </a:p>
        </p:txBody>
      </p:sp>
      <p:sp>
        <p:nvSpPr>
          <p:cNvPr id="20488" name="11 CuadroTexto"/>
          <p:cNvSpPr txBox="1">
            <a:spLocks noChangeArrowheads="1"/>
          </p:cNvSpPr>
          <p:nvPr/>
        </p:nvSpPr>
        <p:spPr bwMode="auto">
          <a:xfrm>
            <a:off x="323850" y="1196752"/>
            <a:ext cx="82805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O" sz="1800" dirty="0"/>
              <a:t>Las componentes conservan la variabilidad de las variables </a:t>
            </a:r>
            <a:r>
              <a:rPr lang="es-CO" sz="1800" dirty="0" smtClean="0"/>
              <a:t>originales porque la traza de una matriz es la suma de los elementos de su diagonal, pero también es la suma de los valores característicos</a:t>
            </a:r>
            <a:endParaRPr lang="es-CO" sz="1800" dirty="0"/>
          </a:p>
        </p:txBody>
      </p:sp>
      <p:sp>
        <p:nvSpPr>
          <p:cNvPr id="20489" name="12 CuadroTexto"/>
          <p:cNvSpPr txBox="1">
            <a:spLocks noChangeArrowheads="1"/>
          </p:cNvSpPr>
          <p:nvPr/>
        </p:nvSpPr>
        <p:spPr bwMode="auto">
          <a:xfrm>
            <a:off x="8172450" y="2174949"/>
            <a:ext cx="720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dirty="0"/>
              <a:t>(1)</a:t>
            </a:r>
          </a:p>
        </p:txBody>
      </p:sp>
      <p:sp>
        <p:nvSpPr>
          <p:cNvPr id="20490" name="13 CuadroTexto"/>
          <p:cNvSpPr txBox="1">
            <a:spLocks noChangeArrowheads="1"/>
          </p:cNvSpPr>
          <p:nvPr/>
        </p:nvSpPr>
        <p:spPr bwMode="auto">
          <a:xfrm>
            <a:off x="8172450" y="4652963"/>
            <a:ext cx="720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/>
              <a:t>(2)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0213" y="3375273"/>
            <a:ext cx="57435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214282" y="5988626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/>
              <a:t>También se puede calcular el porcentaje de inercia que retienen las primeras k componentes</a:t>
            </a:r>
            <a:endParaRPr lang="es-MX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762250"/>
            <a:ext cx="1619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7 CuadroTexto"/>
          <p:cNvSpPr txBox="1">
            <a:spLocks noChangeArrowheads="1"/>
          </p:cNvSpPr>
          <p:nvPr/>
        </p:nvSpPr>
        <p:spPr bwMode="auto">
          <a:xfrm>
            <a:off x="323850" y="3500438"/>
            <a:ext cx="84248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2200" dirty="0" smtClean="0"/>
              <a:t>Haciendo                           con</a:t>
            </a:r>
            <a:endParaRPr lang="es-CO" sz="2200" dirty="0"/>
          </a:p>
        </p:txBody>
      </p:sp>
      <p:sp>
        <p:nvSpPr>
          <p:cNvPr id="3" name="10 CuadroTexto"/>
          <p:cNvSpPr txBox="1">
            <a:spLocks noChangeArrowheads="1"/>
          </p:cNvSpPr>
          <p:nvPr/>
        </p:nvSpPr>
        <p:spPr bwMode="auto">
          <a:xfrm>
            <a:off x="323850" y="1357298"/>
            <a:ext cx="82724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2200" dirty="0"/>
              <a:t>Las covarianzas entre cada componente principal </a:t>
            </a:r>
            <a:r>
              <a:rPr lang="es-CO" sz="2200" dirty="0" smtClean="0"/>
              <a:t>y </a:t>
            </a:r>
            <a:r>
              <a:rPr lang="es-CO" sz="2200" dirty="0"/>
              <a:t>las variables originales </a:t>
            </a:r>
            <a:r>
              <a:rPr lang="es-CO" sz="2200" dirty="0" smtClean="0"/>
              <a:t>son:</a:t>
            </a:r>
            <a:endParaRPr lang="es-CO" sz="2200" dirty="0"/>
          </a:p>
        </p:txBody>
      </p:sp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7772400" cy="461665"/>
          </a:xfr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defRPr/>
            </a:pPr>
            <a:r>
              <a:rPr lang="es-ES_tradnl" sz="2400" b="1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PROPIEDADES DE LOS CP (2)</a:t>
            </a:r>
            <a:endParaRPr lang="es-ES" sz="2400" b="1" i="1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214554"/>
            <a:ext cx="5143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2976562"/>
            <a:ext cx="156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3509966"/>
            <a:ext cx="164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3500438"/>
            <a:ext cx="272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43263" y="4138623"/>
            <a:ext cx="26574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33520" y="3476629"/>
            <a:ext cx="438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4857760"/>
            <a:ext cx="1562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500042"/>
            <a:ext cx="8643998" cy="3510722"/>
          </a:xfrm>
        </p:spPr>
        <p:txBody>
          <a:bodyPr/>
          <a:lstStyle/>
          <a:p>
            <a:pPr algn="just" eaLnBrk="1" hangingPunct="1"/>
            <a:r>
              <a:rPr lang="es-ES" sz="2800" b="1" dirty="0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: dada una matriz de datos de dimensiones         que representa los valores de     variables en n individuos, investigar si es posible representar los individuos mediante    variables                   	  ,con poca, o ninguna pérdida de información, si es posible.</a:t>
            </a:r>
          </a:p>
        </p:txBody>
      </p:sp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1047736"/>
            <a:ext cx="647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1785926"/>
            <a:ext cx="161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2285992"/>
            <a:ext cx="666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285752" y="3857628"/>
            <a:ext cx="8858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 Permite identificar factores latentes</a:t>
            </a:r>
          </a:p>
          <a:p>
            <a:pPr lvl="2">
              <a:buFont typeface="Arial" pitchFamily="34" charset="0"/>
              <a:buChar char="•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 Permite transformar las variables originales (correlacionadas) en nuevas variables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incorrelacionadas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258" y="4941168"/>
            <a:ext cx="7300118" cy="12144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7 CuadroTexto"/>
          <p:cNvSpPr txBox="1">
            <a:spLocks noChangeArrowheads="1"/>
          </p:cNvSpPr>
          <p:nvPr/>
        </p:nvSpPr>
        <p:spPr bwMode="auto">
          <a:xfrm>
            <a:off x="323850" y="3500438"/>
            <a:ext cx="84248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2200" dirty="0"/>
              <a:t>La correlación entre una componente y una de las variables originales es proporcional a la coordenada de esa variable sobre la </a:t>
            </a:r>
            <a:r>
              <a:rPr lang="es-CO" sz="2200" dirty="0" smtClean="0"/>
              <a:t>componente (correlaciones variable factor):</a:t>
            </a:r>
            <a:endParaRPr lang="es-CO" sz="2200" dirty="0"/>
          </a:p>
        </p:txBody>
      </p:sp>
      <p:sp>
        <p:nvSpPr>
          <p:cNvPr id="21508" name="8 CuadroTexto"/>
          <p:cNvSpPr txBox="1">
            <a:spLocks noChangeArrowheads="1"/>
          </p:cNvSpPr>
          <p:nvPr/>
        </p:nvSpPr>
        <p:spPr bwMode="auto">
          <a:xfrm>
            <a:off x="8101013" y="5253053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dirty="0"/>
              <a:t>(4)</a:t>
            </a:r>
          </a:p>
        </p:txBody>
      </p:sp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413" y="2500306"/>
            <a:ext cx="6667500" cy="619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10 CuadroTexto"/>
          <p:cNvSpPr txBox="1">
            <a:spLocks noChangeArrowheads="1"/>
          </p:cNvSpPr>
          <p:nvPr/>
        </p:nvSpPr>
        <p:spPr bwMode="auto">
          <a:xfrm>
            <a:off x="323850" y="1357298"/>
            <a:ext cx="82724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2200" dirty="0"/>
              <a:t>Las covarianzas entre cada componente principal </a:t>
            </a:r>
            <a:r>
              <a:rPr lang="es-CO" sz="2200" dirty="0" smtClean="0"/>
              <a:t>y </a:t>
            </a:r>
            <a:r>
              <a:rPr lang="es-CO" sz="2200" dirty="0"/>
              <a:t>las variables originales </a:t>
            </a:r>
            <a:r>
              <a:rPr lang="es-CO" sz="2200" dirty="0" smtClean="0"/>
              <a:t>son:</a:t>
            </a:r>
            <a:endParaRPr lang="es-CO" sz="2200" dirty="0"/>
          </a:p>
        </p:txBody>
      </p:sp>
      <p:sp>
        <p:nvSpPr>
          <p:cNvPr id="21511" name="11 CuadroTexto"/>
          <p:cNvSpPr txBox="1">
            <a:spLocks noChangeArrowheads="1"/>
          </p:cNvSpPr>
          <p:nvPr/>
        </p:nvSpPr>
        <p:spPr bwMode="auto">
          <a:xfrm>
            <a:off x="8020050" y="2538409"/>
            <a:ext cx="720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dirty="0"/>
              <a:t>(3)</a:t>
            </a:r>
          </a:p>
        </p:txBody>
      </p:sp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7772400" cy="461665"/>
          </a:xfr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defRPr/>
            </a:pPr>
            <a:r>
              <a:rPr lang="es-ES_tradnl" sz="2400" b="1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PROPIEDADES DE LOS CP (2)</a:t>
            </a:r>
            <a:endParaRPr lang="es-ES" sz="2400" b="1" i="1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28604"/>
            <a:ext cx="8569325" cy="830997"/>
          </a:xfr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s-ES_tradnl" sz="2400" b="1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ACP SOBRE LA MATRIZ DE CORRELACIONES</a:t>
            </a:r>
            <a:br>
              <a:rPr lang="es-ES_tradnl" sz="2400" b="1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s-ES_tradnl" sz="2400" b="1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 ANÁLISIS NORMADO</a:t>
            </a:r>
            <a:endParaRPr lang="es-ES" sz="2400" b="1" i="1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714488"/>
            <a:ext cx="7776864" cy="1008112"/>
          </a:xfrm>
        </p:spPr>
        <p:txBody>
          <a:bodyPr/>
          <a:lstStyle/>
          <a:p>
            <a:pPr eaLnBrk="1" hangingPunct="1"/>
            <a:r>
              <a:rPr lang="es-ES_tradnl" sz="2400" dirty="0" smtClean="0"/>
              <a:t>En lugar de trabajar con la matriz de covarianzas podemos hacerlo con la de correlaciones</a:t>
            </a:r>
          </a:p>
        </p:txBody>
      </p: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71438" y="3000372"/>
            <a:ext cx="8964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2200" dirty="0"/>
              <a:t>Se utiliza cuando las variables originales vienen en unidades diferentes.</a:t>
            </a:r>
          </a:p>
        </p:txBody>
      </p:sp>
      <p:sp>
        <p:nvSpPr>
          <p:cNvPr id="22533" name="7 CuadroTexto"/>
          <p:cNvSpPr txBox="1">
            <a:spLocks noChangeArrowheads="1"/>
          </p:cNvSpPr>
          <p:nvPr/>
        </p:nvSpPr>
        <p:spPr bwMode="auto">
          <a:xfrm>
            <a:off x="469900" y="4902200"/>
            <a:ext cx="8423275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CO" dirty="0"/>
              <a:t>Naturalmente no es recomendable el análisis sobre la matriz  de correlación cuando las varianzas contienen información útil</a:t>
            </a:r>
          </a:p>
        </p:txBody>
      </p:sp>
      <p:sp>
        <p:nvSpPr>
          <p:cNvPr id="22534" name="8 CuadroTexto"/>
          <p:cNvSpPr txBox="1">
            <a:spLocks noChangeArrowheads="1"/>
          </p:cNvSpPr>
          <p:nvPr/>
        </p:nvSpPr>
        <p:spPr bwMode="auto">
          <a:xfrm>
            <a:off x="1304925" y="3789363"/>
            <a:ext cx="6580188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CO" dirty="0"/>
              <a:t>Cuando las variables vienen en las mismas unidades los dos análisis son pertinentes.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CuadroTexto"/>
          <p:cNvSpPr txBox="1">
            <a:spLocks noChangeArrowheads="1"/>
          </p:cNvSpPr>
          <p:nvPr/>
        </p:nvSpPr>
        <p:spPr bwMode="auto">
          <a:xfrm>
            <a:off x="323850" y="1357298"/>
            <a:ext cx="82724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2200" dirty="0" smtClean="0"/>
              <a:t>Puntuaciones sin tipificar y tipificadas:</a:t>
            </a:r>
            <a:endParaRPr lang="es-CO" sz="2200" dirty="0"/>
          </a:p>
        </p:txBody>
      </p:sp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7772400" cy="461665"/>
          </a:xfr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defRPr/>
            </a:pPr>
            <a:r>
              <a:rPr lang="es-ES_tradnl" sz="2400" b="1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PROPIEDADES DE LOS CP (3)</a:t>
            </a:r>
            <a:endParaRPr lang="es-ES" sz="2400" b="1" i="1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928802"/>
            <a:ext cx="7848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872295"/>
            <a:ext cx="5724535" cy="91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00065" y="2712361"/>
            <a:ext cx="82724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2200" dirty="0" smtClean="0"/>
              <a:t>Tipificando:</a:t>
            </a:r>
            <a:endParaRPr lang="es-CO" sz="2200" dirty="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0065" y="3855369"/>
            <a:ext cx="82724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2200" dirty="0" smtClean="0"/>
              <a:t>Puntuaciones tipificadas</a:t>
            </a:r>
            <a:endParaRPr lang="es-CO" sz="2200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386276"/>
            <a:ext cx="7038994" cy="79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52555" y="5143512"/>
            <a:ext cx="7348535" cy="48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71406" y="581271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/>
              <a:t>La matriz formada por los coeficientes c, se le denomina </a:t>
            </a:r>
            <a:r>
              <a:rPr lang="es-MX" sz="2200" i="1" dirty="0" smtClean="0"/>
              <a:t>matriz de coeficientes para el cálculo de las puntuaciones en las componentes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2 CuadroTexto"/>
          <p:cNvSpPr txBox="1">
            <a:spLocks noChangeArrowheads="1"/>
          </p:cNvSpPr>
          <p:nvPr/>
        </p:nvSpPr>
        <p:spPr bwMode="auto">
          <a:xfrm>
            <a:off x="428596" y="1428154"/>
            <a:ext cx="8286807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CO" dirty="0"/>
              <a:t>Cuando existe una alta correlación positiva entre todas las variables, el primer componente principal tiene todas sus coordenadas del mismo signo y puede interpretarse como un promedio ponderado de todas las variables. </a:t>
            </a:r>
          </a:p>
          <a:p>
            <a:r>
              <a:rPr lang="es-CO" dirty="0"/>
              <a:t>Se llama </a:t>
            </a:r>
            <a:r>
              <a:rPr lang="es-CO" b="1" dirty="0"/>
              <a:t>Factor de Tamaño</a:t>
            </a:r>
            <a:r>
              <a:rPr lang="es-CO" dirty="0"/>
              <a:t> y </a:t>
            </a:r>
          </a:p>
        </p:txBody>
      </p:sp>
      <p:sp>
        <p:nvSpPr>
          <p:cNvPr id="24580" name="3 CuadroTexto"/>
          <p:cNvSpPr txBox="1">
            <a:spLocks noChangeArrowheads="1"/>
          </p:cNvSpPr>
          <p:nvPr/>
        </p:nvSpPr>
        <p:spPr bwMode="auto">
          <a:xfrm>
            <a:off x="500034" y="3588742"/>
            <a:ext cx="82153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CO" dirty="0"/>
              <a:t>Los restantes componentes se interpretan como factores </a:t>
            </a:r>
            <a:r>
              <a:rPr lang="es-CO" dirty="0" smtClean="0"/>
              <a:t>de forma </a:t>
            </a:r>
            <a:r>
              <a:rPr lang="es-CO" dirty="0"/>
              <a:t>y típicamente tienen coordenadas positivas y negativas, que implica que contraponen unos grupos de variables frente a otros.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5288" y="332656"/>
            <a:ext cx="8569325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INTERPRETACIÓN DE LAS COMPONENTES</a:t>
            </a:r>
            <a:endParaRPr kumimoji="0" lang="es-E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2 CuadroTexto"/>
          <p:cNvSpPr txBox="1">
            <a:spLocks noChangeArrowheads="1"/>
          </p:cNvSpPr>
          <p:nvPr/>
        </p:nvSpPr>
        <p:spPr bwMode="auto">
          <a:xfrm>
            <a:off x="539750" y="260350"/>
            <a:ext cx="7561263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s-CO" b="1" dirty="0" smtClean="0"/>
              <a:t>SELECCIÓN DEL NÚMERO DE COMPONENTES</a:t>
            </a:r>
            <a:endParaRPr lang="es-CO" b="1" dirty="0"/>
          </a:p>
        </p:txBody>
      </p:sp>
      <p:sp>
        <p:nvSpPr>
          <p:cNvPr id="26627" name="3 CuadroTexto"/>
          <p:cNvSpPr txBox="1">
            <a:spLocks noChangeArrowheads="1"/>
          </p:cNvSpPr>
          <p:nvPr/>
        </p:nvSpPr>
        <p:spPr bwMode="auto">
          <a:xfrm>
            <a:off x="250825" y="836613"/>
            <a:ext cx="8393141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CO" dirty="0"/>
              <a:t>(1) </a:t>
            </a:r>
            <a:r>
              <a:rPr lang="es-CO" dirty="0" smtClean="0"/>
              <a:t>Graficar los   d  frente </a:t>
            </a:r>
            <a:r>
              <a:rPr lang="es-CO" dirty="0"/>
              <a:t>a i. Comenzar seleccionando componentes hasta que los restantes tengan aproximadamente el mismo valor de        .</a:t>
            </a:r>
          </a:p>
        </p:txBody>
      </p:sp>
      <p:sp>
        <p:nvSpPr>
          <p:cNvPr id="26628" name="4 CuadroTexto"/>
          <p:cNvSpPr txBox="1">
            <a:spLocks noChangeArrowheads="1"/>
          </p:cNvSpPr>
          <p:nvPr/>
        </p:nvSpPr>
        <p:spPr bwMode="auto">
          <a:xfrm>
            <a:off x="179512" y="2132856"/>
            <a:ext cx="84963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CO" dirty="0" smtClean="0"/>
              <a:t>(2) Seleccionar </a:t>
            </a:r>
            <a:r>
              <a:rPr lang="es-CO" dirty="0"/>
              <a:t>componentes hasta cubrir una proporción determinada de varianza, como el 80% o el 90%.</a:t>
            </a:r>
          </a:p>
        </p:txBody>
      </p:sp>
      <p:sp>
        <p:nvSpPr>
          <p:cNvPr id="26629" name="5 CuadroTexto"/>
          <p:cNvSpPr txBox="1">
            <a:spLocks noChangeArrowheads="1"/>
          </p:cNvSpPr>
          <p:nvPr/>
        </p:nvSpPr>
        <p:spPr bwMode="auto">
          <a:xfrm>
            <a:off x="179388" y="3213100"/>
            <a:ext cx="87852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CO" dirty="0" smtClean="0"/>
              <a:t>(3) Desechar </a:t>
            </a:r>
            <a:r>
              <a:rPr lang="es-CO" dirty="0"/>
              <a:t>aquellos componentes asociados a valores propios inferiores a una cota, que suele fijarse como la varianza media,                </a:t>
            </a:r>
          </a:p>
          <a:p>
            <a:pPr algn="just"/>
            <a:r>
              <a:rPr lang="es-CO" dirty="0"/>
              <a:t>En particular, cuando se trabaja con la matriz de correlación, el valor medio de los componentes es 1, y esta regla lleva a </a:t>
            </a:r>
            <a:r>
              <a:rPr lang="es-CO" dirty="0" smtClean="0"/>
              <a:t>seleccionar </a:t>
            </a:r>
            <a:r>
              <a:rPr lang="es-CO" dirty="0"/>
              <a:t>los </a:t>
            </a:r>
            <a:r>
              <a:rPr lang="es-CO" dirty="0" smtClean="0"/>
              <a:t>                  	   valores </a:t>
            </a:r>
            <a:r>
              <a:rPr lang="es-CO" dirty="0"/>
              <a:t>propios mayores que la unidad.</a:t>
            </a:r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14884"/>
            <a:ext cx="885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7 CuadroTexto"/>
          <p:cNvSpPr txBox="1">
            <a:spLocks noChangeArrowheads="1"/>
          </p:cNvSpPr>
          <p:nvPr/>
        </p:nvSpPr>
        <p:spPr bwMode="auto">
          <a:xfrm>
            <a:off x="250825" y="5445125"/>
            <a:ext cx="853601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CO" b="1" i="1" dirty="0">
                <a:solidFill>
                  <a:srgbClr val="00B050"/>
                </a:solidFill>
                <a:latin typeface="Book Antiqua" pitchFamily="18" charset="0"/>
              </a:rPr>
              <a:t>Sin embargo las reglas son arbitrarias y en general se escoge una u otra dependiendo del problema y de los objetivos de la investigación.</a:t>
            </a:r>
          </a:p>
        </p:txBody>
      </p:sp>
      <p:pic>
        <p:nvPicPr>
          <p:cNvPr id="266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267" y="836612"/>
            <a:ext cx="390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557338"/>
            <a:ext cx="390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2 CuadroTexto"/>
          <p:cNvSpPr txBox="1">
            <a:spLocks noChangeArrowheads="1"/>
          </p:cNvSpPr>
          <p:nvPr/>
        </p:nvSpPr>
        <p:spPr bwMode="auto">
          <a:xfrm>
            <a:off x="539750" y="260350"/>
            <a:ext cx="7561263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s-CO" b="1" dirty="0" smtClean="0"/>
              <a:t>HERRAMIENTAS INFORMÁTICAS</a:t>
            </a:r>
            <a:endParaRPr lang="es-CO" b="1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143116"/>
            <a:ext cx="1062043" cy="113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571612"/>
            <a:ext cx="2143140" cy="88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143248"/>
            <a:ext cx="1785950" cy="110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429132"/>
            <a:ext cx="2225614" cy="70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2 CuadroTexto"/>
          <p:cNvSpPr txBox="1">
            <a:spLocks noChangeArrowheads="1"/>
          </p:cNvSpPr>
          <p:nvPr/>
        </p:nvSpPr>
        <p:spPr bwMode="auto">
          <a:xfrm>
            <a:off x="539750" y="260350"/>
            <a:ext cx="7561263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s-CO" b="1" dirty="0" smtClean="0"/>
              <a:t>PAQUETE  FACTOMINER  - R + Plug in</a:t>
            </a:r>
            <a:endParaRPr lang="es-CO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71472" y="1285860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 smtClean="0"/>
              <a:t>Instale </a:t>
            </a:r>
            <a:r>
              <a:rPr lang="es-MX" dirty="0" err="1" smtClean="0"/>
              <a:t>Rcmdr</a:t>
            </a: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Agregue el paquete </a:t>
            </a:r>
            <a:r>
              <a:rPr lang="es-MX" dirty="0" err="1" smtClean="0"/>
              <a:t>FactoMiner</a:t>
            </a: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r>
              <a:rPr lang="es-MX" dirty="0" err="1" smtClean="0"/>
              <a:t>source</a:t>
            </a:r>
            <a:r>
              <a:rPr lang="es-MX" dirty="0" smtClean="0"/>
              <a:t>("http://factominer.free.fr/install-facto.r")</a:t>
            </a:r>
            <a:endParaRPr lang="es-MX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43248"/>
            <a:ext cx="9144000" cy="25360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5572132" y="3071810"/>
            <a:ext cx="3286148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4290"/>
            <a:ext cx="7772400" cy="1143000"/>
          </a:xfrm>
        </p:spPr>
        <p:txBody>
          <a:bodyPr/>
          <a:lstStyle/>
          <a:p>
            <a:r>
              <a:rPr lang="es-MX" sz="3200" b="1" dirty="0" smtClean="0"/>
              <a:t>ANTES DE ENTRAR EN MATERIA</a:t>
            </a:r>
            <a:endParaRPr lang="es-MX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428736"/>
            <a:ext cx="7772400" cy="519106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Considere los siguientes datos</a:t>
            </a:r>
            <a:endParaRPr lang="es-MX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14554"/>
            <a:ext cx="3286148" cy="381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571480"/>
            <a:ext cx="7772400" cy="519106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La matriz </a:t>
            </a:r>
            <a:r>
              <a:rPr lang="es-MX" sz="2800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MX" sz="2800" b="1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s-MX" sz="28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es:</a:t>
            </a:r>
            <a:endParaRPr lang="es-MX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3688014" cy="110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4686"/>
            <a:ext cx="3543318" cy="118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929198"/>
            <a:ext cx="5030415" cy="1547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857364"/>
            <a:ext cx="1785950" cy="357190"/>
          </a:xfrm>
          <a:prstGeom prst="rect">
            <a:avLst/>
          </a:prstGeom>
          <a:noFill/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2357430"/>
            <a:ext cx="1785950" cy="357190"/>
          </a:xfrm>
          <a:prstGeom prst="rect">
            <a:avLst/>
          </a:prstGeom>
          <a:noFill/>
        </p:spPr>
      </p:pic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6643702" y="2786058"/>
            <a:ext cx="92869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 flipH="1">
            <a:off x="5286380" y="285749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/>
              <a:t>Var Total  44.182</a:t>
            </a:r>
            <a:endParaRPr lang="es-MX" b="1" i="1" dirty="0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7247" y="3786190"/>
            <a:ext cx="2053843" cy="357190"/>
          </a:xfrm>
          <a:prstGeom prst="rect">
            <a:avLst/>
          </a:prstGeom>
          <a:noFill/>
        </p:spPr>
      </p:pic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00760" y="4143380"/>
            <a:ext cx="2948559" cy="2628902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000108"/>
            <a:ext cx="941302" cy="571504"/>
          </a:xfrm>
          <a:prstGeom prst="rect">
            <a:avLst/>
          </a:prstGeom>
          <a:noFill/>
        </p:spPr>
      </p:pic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571480"/>
            <a:ext cx="7772400" cy="519106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Retención de varianza y Matriz Centrada de </a:t>
            </a:r>
            <a:r>
              <a:rPr lang="es-MX" sz="2800" b="1" i="1" dirty="0" smtClean="0">
                <a:latin typeface="Arial" pitchFamily="34" charset="0"/>
                <a:cs typeface="Arial" pitchFamily="34" charset="0"/>
              </a:rPr>
              <a:t>X:</a:t>
            </a:r>
            <a:endParaRPr lang="es-MX" b="1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1681451"/>
            <a:ext cx="1785950" cy="357190"/>
          </a:xfrm>
          <a:prstGeom prst="rect">
            <a:avLst/>
          </a:prstGeom>
          <a:noFill/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181517"/>
            <a:ext cx="1785950" cy="357190"/>
          </a:xfrm>
          <a:prstGeom prst="rect">
            <a:avLst/>
          </a:prstGeom>
          <a:noFill/>
        </p:spPr>
      </p:pic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571604" y="2610145"/>
            <a:ext cx="92869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 flipH="1">
            <a:off x="214282" y="2681583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/>
              <a:t>Var Total  44.182</a:t>
            </a:r>
            <a:endParaRPr lang="es-MX" b="1" i="1" dirty="0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71406" y="1214422"/>
            <a:ext cx="520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>
                <a:latin typeface="Arial" pitchFamily="34" charset="0"/>
                <a:cs typeface="Arial" pitchFamily="34" charset="0"/>
              </a:rPr>
              <a:t>El porcentaje de varianza retenido por cada variable es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2714612" y="185736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2714612" y="2355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714744" y="171448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Arial" pitchFamily="34" charset="0"/>
                <a:cs typeface="Arial" pitchFamily="34" charset="0"/>
              </a:rPr>
              <a:t>52.26%</a:t>
            </a:r>
            <a:endParaRPr lang="es-MX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714744" y="2161752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Arial" pitchFamily="34" charset="0"/>
                <a:cs typeface="Arial" pitchFamily="34" charset="0"/>
              </a:rPr>
              <a:t>47.74%</a:t>
            </a:r>
            <a:endParaRPr lang="es-MX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00034" y="3643314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Sea                             la matriz centrada, calcule </a:t>
            </a:r>
            <a:r>
              <a:rPr lang="es-MX" b="1" dirty="0" smtClean="0"/>
              <a:t>S</a:t>
            </a:r>
            <a:r>
              <a:rPr lang="es-MX" dirty="0" smtClean="0"/>
              <a:t> y </a:t>
            </a:r>
            <a:r>
              <a:rPr lang="es-MX" b="1" dirty="0" smtClean="0"/>
              <a:t>R</a:t>
            </a:r>
            <a:endParaRPr lang="es-MX" b="1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3643314"/>
            <a:ext cx="1543061" cy="428628"/>
          </a:xfrm>
          <a:prstGeom prst="rect">
            <a:avLst/>
          </a:prstGeom>
          <a:noFill/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4429132"/>
            <a:ext cx="4166448" cy="17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7" name="36 CuadroTexto"/>
          <p:cNvSpPr txBox="1"/>
          <p:nvPr/>
        </p:nvSpPr>
        <p:spPr>
          <a:xfrm>
            <a:off x="5214942" y="4786322"/>
            <a:ext cx="350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b="1" dirty="0" smtClean="0">
                <a:latin typeface="Arial" pitchFamily="34" charset="0"/>
                <a:cs typeface="Arial" pitchFamily="34" charset="0"/>
              </a:rPr>
              <a:t>¿Ahora cuál es el porcentaje de varianza explicado por X1 y por X2?</a:t>
            </a:r>
          </a:p>
          <a:p>
            <a:endParaRPr lang="es-MX" sz="15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1500" b="1" dirty="0" smtClean="0">
                <a:latin typeface="Arial" pitchFamily="34" charset="0"/>
                <a:cs typeface="Arial" pitchFamily="34" charset="0"/>
              </a:rPr>
              <a:t>¿Cambió la correlación?</a:t>
            </a:r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CuadroTexto"/>
          <p:cNvSpPr txBox="1"/>
          <p:nvPr/>
        </p:nvSpPr>
        <p:spPr>
          <a:xfrm>
            <a:off x="142877" y="5715016"/>
            <a:ext cx="878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>Donde y1 es la coordenada con respecto a Y1, x1c y x2c son las coordenadas con respecto a X1 y X2 respectivamente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67549" y="1018744"/>
            <a:ext cx="8590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Sea     un nuevo eje que forma un ángulo     con el eje     . Las coordenadas son una combinación lineal de las variables originales centradas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357166"/>
            <a:ext cx="7772400" cy="519106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Rotación de ejes</a:t>
            </a:r>
            <a:endParaRPr lang="es-MX" b="1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099022"/>
            <a:ext cx="214314" cy="329714"/>
          </a:xfrm>
          <a:prstGeom prst="rect">
            <a:avLst/>
          </a:prstGeom>
          <a:noFill/>
        </p:spPr>
      </p:pic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6" y="1111234"/>
            <a:ext cx="142876" cy="317502"/>
          </a:xfrm>
          <a:prstGeom prst="rect">
            <a:avLst/>
          </a:prstGeom>
          <a:noFill/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25" y="1071546"/>
            <a:ext cx="267893" cy="357190"/>
          </a:xfrm>
          <a:prstGeom prst="rect">
            <a:avLst/>
          </a:prstGeom>
          <a:noFill/>
        </p:spPr>
      </p:pic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1983132"/>
            <a:ext cx="3929090" cy="308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5000636"/>
            <a:ext cx="3843364" cy="457543"/>
          </a:xfrm>
          <a:prstGeom prst="rect">
            <a:avLst/>
          </a:prstGeom>
          <a:noFill/>
        </p:spPr>
      </p:pic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43" y="2422548"/>
            <a:ext cx="5367349" cy="414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22 CuadroTexto"/>
          <p:cNvSpPr txBox="1"/>
          <p:nvPr/>
        </p:nvSpPr>
        <p:spPr>
          <a:xfrm>
            <a:off x="267549" y="1018744"/>
            <a:ext cx="8590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Sea     otro nuevo eje ortogonal a    . Como el ángulo entre            es     entonces el ángulo entre           también es   , de manera que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357166"/>
            <a:ext cx="7772400" cy="519106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Rotación de ejes</a:t>
            </a:r>
            <a:endParaRPr lang="es-MX" b="1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43900" y="1142984"/>
            <a:ext cx="142876" cy="317502"/>
          </a:xfrm>
          <a:prstGeom prst="rect">
            <a:avLst/>
          </a:prstGeom>
          <a:noFill/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6" y="1071546"/>
            <a:ext cx="214282" cy="329665"/>
          </a:xfrm>
          <a:prstGeom prst="rect">
            <a:avLst/>
          </a:prstGeom>
          <a:noFill/>
        </p:spPr>
      </p:pic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1071546"/>
            <a:ext cx="214314" cy="329714"/>
          </a:xfrm>
          <a:prstGeom prst="rect">
            <a:avLst/>
          </a:prstGeom>
          <a:noFill/>
        </p:spPr>
      </p:pic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5180" y="1142984"/>
            <a:ext cx="628654" cy="285752"/>
          </a:xfrm>
          <a:prstGeom prst="rect">
            <a:avLst/>
          </a:prstGeom>
          <a:noFill/>
        </p:spPr>
      </p:pic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7528" y="1428736"/>
            <a:ext cx="628654" cy="285752"/>
          </a:xfrm>
          <a:prstGeom prst="rect">
            <a:avLst/>
          </a:prstGeom>
          <a:noFill/>
        </p:spPr>
      </p:pic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1428736"/>
            <a:ext cx="142876" cy="317502"/>
          </a:xfrm>
          <a:prstGeom prst="rect">
            <a:avLst/>
          </a:prstGeom>
          <a:noFill/>
        </p:spPr>
      </p:pic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2000240"/>
            <a:ext cx="3268289" cy="357190"/>
          </a:xfrm>
          <a:prstGeom prst="rect">
            <a:avLst/>
          </a:prstGeom>
          <a:noFill/>
        </p:spPr>
      </p:pic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357166"/>
            <a:ext cx="7772400" cy="519106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Rotación de ejes: Simulación</a:t>
            </a:r>
            <a:endParaRPr lang="es-MX" b="1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251" y="2714620"/>
            <a:ext cx="8983190" cy="338615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42" name="41 CuadroTexto"/>
          <p:cNvSpPr txBox="1"/>
          <p:nvPr/>
        </p:nvSpPr>
        <p:spPr>
          <a:xfrm>
            <a:off x="214282" y="1000108"/>
            <a:ext cx="8786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 smtClean="0">
                <a:latin typeface="Arial" pitchFamily="34" charset="0"/>
                <a:cs typeface="Arial" pitchFamily="34" charset="0"/>
              </a:rPr>
              <a:t>Haga una simulación donde ponga a variar el ángulo:</a:t>
            </a:r>
          </a:p>
          <a:p>
            <a:endParaRPr lang="es-MX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 En cada caso determine la varianza total</a:t>
            </a:r>
          </a:p>
          <a:p>
            <a:pPr>
              <a:buFont typeface="Arial" pitchFamily="34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 En cada caso determine el porcentaje de varianza explicado por Y1 y Y2</a:t>
            </a:r>
          </a:p>
          <a:p>
            <a:pPr>
              <a:buFont typeface="Arial" pitchFamily="34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 Concluya</a:t>
            </a:r>
          </a:p>
          <a:p>
            <a:pPr>
              <a:buFont typeface="Arial" pitchFamily="34" charset="0"/>
              <a:buChar char="•"/>
            </a:pP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23340</TotalTime>
  <Words>1619</Words>
  <Application>Microsoft Office PowerPoint</Application>
  <PresentationFormat>Presentación en pantalla (4:3)</PresentationFormat>
  <Paragraphs>150</Paragraphs>
  <Slides>36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8" baseType="lpstr">
      <vt:lpstr>Diseño predeterminado</vt:lpstr>
      <vt:lpstr>Equation</vt:lpstr>
      <vt:lpstr>Análisis por  Componentes Principales</vt:lpstr>
      <vt:lpstr>Diapositiva 2</vt:lpstr>
      <vt:lpstr>Diapositiva 3</vt:lpstr>
      <vt:lpstr>ANTES DE ENTRAR EN MATERIA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PROPIEDADES DE LOS CP (1)</vt:lpstr>
      <vt:lpstr>PROPIEDADES DE LOS CP (2)</vt:lpstr>
      <vt:lpstr>PROPIEDADES DE LOS CP (2)</vt:lpstr>
      <vt:lpstr>ACP SOBRE LA MATRIZ DE CORRELACIONES O ANÁLISIS NORMADO</vt:lpstr>
      <vt:lpstr>PROPIEDADES DE LOS CP (3)</vt:lpstr>
      <vt:lpstr>Diapositiva 33</vt:lpstr>
      <vt:lpstr>Diapositiva 34</vt:lpstr>
      <vt:lpstr>Diapositiva 35</vt:lpstr>
      <vt:lpstr>Diapositiva 36</vt:lpstr>
    </vt:vector>
  </TitlesOfParts>
  <Company>Universidad Carlos III Madrid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Principales</dc:title>
  <dc:creator>COMWIN98</dc:creator>
  <cp:lastModifiedBy>Giovany.Babativa</cp:lastModifiedBy>
  <cp:revision>497</cp:revision>
  <cp:lastPrinted>2002-10-23T12:44:40Z</cp:lastPrinted>
  <dcterms:created xsi:type="dcterms:W3CDTF">2002-10-21T16:58:18Z</dcterms:created>
  <dcterms:modified xsi:type="dcterms:W3CDTF">2013-09-25T01:07:47Z</dcterms:modified>
</cp:coreProperties>
</file>