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_" initials="J_" lastIdx="1" clrIdx="0">
    <p:extLst>
      <p:ext uri="{19B8F6BF-5375-455C-9EA6-DF929625EA0E}">
        <p15:presenceInfo xmlns:p15="http://schemas.microsoft.com/office/powerpoint/2012/main" userId="8e689375fef0da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4T06:33:30.18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5E9F-F4A3-4B06-B0C7-F05EA637979B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F257-FA37-4CB8-AFC5-E76A820FAA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Modelos basados en árboles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Clase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 smtClean="0"/>
              <a:t>Bagging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4912" y="1690688"/>
            <a:ext cx="10515600" cy="155765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Se usa B conjuntos de entrenamiento separados y se elabora un árbol en cada uno. Se promedian los resultados de pronóstico de cada una de las </a:t>
            </a:r>
            <a:r>
              <a:rPr lang="es-MX" dirty="0" err="1" smtClean="0"/>
              <a:t>x’s</a:t>
            </a:r>
            <a:r>
              <a:rPr lang="es-MX" dirty="0"/>
              <a:t>.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476706"/>
            <a:ext cx="3491594" cy="942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44878" y="3785759"/>
            <a:ext cx="9975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Se realiza en la práctica sacando muestras separadas de un único conjunto de entrenamiento.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127" y="4839721"/>
            <a:ext cx="2816680" cy="91000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52341" y="6038626"/>
            <a:ext cx="1060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Promediar los B árboles reducirá la varianza. Menos sobreajuste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Metodología efectiva al combinar muchos árboles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85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050" y="208609"/>
            <a:ext cx="10515600" cy="1325563"/>
          </a:xfrm>
        </p:spPr>
        <p:txBody>
          <a:bodyPr/>
          <a:lstStyle/>
          <a:p>
            <a:pPr algn="ctr"/>
            <a:r>
              <a:rPr lang="es-MX" b="1" dirty="0" err="1" smtClean="0"/>
              <a:t>Random</a:t>
            </a:r>
            <a:r>
              <a:rPr lang="es-MX" b="1" dirty="0" smtClean="0"/>
              <a:t> </a:t>
            </a:r>
            <a:r>
              <a:rPr lang="es-MX" b="1" dirty="0" err="1" smtClean="0"/>
              <a:t>Forest</a:t>
            </a:r>
            <a:endParaRPr lang="en-U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90" y="1176338"/>
            <a:ext cx="4250631" cy="134016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57324" y="2231421"/>
            <a:ext cx="8615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/>
              <a:t>Decorrelar</a:t>
            </a:r>
            <a:r>
              <a:rPr lang="es-MX" sz="2400" dirty="0" smtClean="0"/>
              <a:t> árboles</a:t>
            </a:r>
          </a:p>
          <a:p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Proceso similar al </a:t>
            </a:r>
            <a:r>
              <a:rPr lang="es-MX" sz="2400" i="1" dirty="0" err="1" smtClean="0"/>
              <a:t>bagging</a:t>
            </a:r>
            <a:r>
              <a:rPr lang="es-MX" sz="2400" dirty="0" smtClean="0"/>
              <a:t> pero donde se seleccionan muestras aleatorias de predictores</a:t>
            </a:r>
            <a:endParaRPr lang="en-U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5607" y="3955405"/>
            <a:ext cx="3986486" cy="25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Importancia de las variables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empacamos</a:t>
            </a:r>
            <a:r>
              <a:rPr lang="en-US" dirty="0" smtClean="0"/>
              <a:t> (bagging)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de </a:t>
            </a:r>
            <a:r>
              <a:rPr lang="en-US" dirty="0" err="1" smtClean="0"/>
              <a:t>árboles</a:t>
            </a:r>
            <a:r>
              <a:rPr lang="en-US" dirty="0" smtClean="0"/>
              <a:t>, no </a:t>
            </a:r>
            <a:r>
              <a:rPr lang="en-US" dirty="0" err="1" smtClean="0"/>
              <a:t>es</a:t>
            </a:r>
            <a:r>
              <a:rPr lang="en-US" dirty="0" smtClean="0"/>
              <a:t> possible  </a:t>
            </a:r>
            <a:r>
              <a:rPr lang="en-US" dirty="0" err="1" smtClean="0"/>
              <a:t>representar</a:t>
            </a:r>
            <a:r>
              <a:rPr lang="en-US" dirty="0" smtClean="0"/>
              <a:t> el </a:t>
            </a:r>
            <a:r>
              <a:rPr lang="en-US" dirty="0" err="1" smtClean="0"/>
              <a:t>procedimiento</a:t>
            </a:r>
            <a:r>
              <a:rPr lang="en-US" dirty="0" smtClean="0"/>
              <a:t> </a:t>
            </a:r>
            <a:r>
              <a:rPr lang="en-US" dirty="0" err="1" smtClean="0"/>
              <a:t>estadístico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un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árbol</a:t>
            </a:r>
            <a:r>
              <a:rPr lang="en-US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Se puede en el caso de los árboles de regresión registrar la cantidad de MSE que es reducida debido a la partición sobre un predictor dado en cada árbol. Posteriormente se promedia esta cantidad en todos los árboles.</a:t>
            </a:r>
          </a:p>
          <a:p>
            <a:endParaRPr lang="es-MX" dirty="0" smtClean="0"/>
          </a:p>
          <a:p>
            <a:r>
              <a:rPr lang="es-MX" dirty="0" smtClean="0"/>
              <a:t>En el contexto de árboles de clasificación se puede agregar el índice de </a:t>
            </a:r>
            <a:r>
              <a:rPr lang="es-MX" dirty="0" err="1" smtClean="0"/>
              <a:t>Gini</a:t>
            </a:r>
            <a:r>
              <a:rPr lang="es-MX" dirty="0" smtClean="0"/>
              <a:t> que decrece en la medida que se </a:t>
            </a:r>
            <a:r>
              <a:rPr lang="es-MX" dirty="0" err="1" smtClean="0"/>
              <a:t>particiona</a:t>
            </a:r>
            <a:r>
              <a:rPr lang="es-MX" dirty="0" smtClean="0"/>
              <a:t> las diferentes variables </a:t>
            </a:r>
            <a:r>
              <a:rPr lang="es-MX" dirty="0" err="1" smtClean="0"/>
              <a:t>predictoras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08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Pronósticos a través de árboles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s-MX" dirty="0" smtClean="0"/>
              <a:t>Estratificar el espacio de predicción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1299" y="1825625"/>
            <a:ext cx="4492501" cy="369302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144" y="2372405"/>
            <a:ext cx="54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promedia la variable de interés para: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menos de 4,5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menos de 117,5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Personas de más de 4,5 años y más de 117,5 hits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1" y="3849733"/>
            <a:ext cx="4558937" cy="26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Construcción </a:t>
            </a:r>
            <a:r>
              <a:rPr lang="es-MX" b="1" dirty="0" smtClean="0"/>
              <a:t>de las regiones.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1409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Dividimos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predicción</a:t>
            </a:r>
            <a:r>
              <a:rPr lang="en-US" dirty="0" smtClean="0"/>
              <a:t> (el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de X) </a:t>
            </a:r>
            <a:r>
              <a:rPr lang="en-US" dirty="0" err="1" smtClean="0"/>
              <a:t>en</a:t>
            </a:r>
            <a:r>
              <a:rPr lang="en-US" dirty="0" smtClean="0"/>
              <a:t> J </a:t>
            </a:r>
            <a:r>
              <a:rPr lang="en-US" dirty="0" err="1" smtClean="0"/>
              <a:t>regiones</a:t>
            </a:r>
            <a:r>
              <a:rPr lang="en-US" dirty="0" smtClean="0"/>
              <a:t> </a:t>
            </a:r>
            <a:r>
              <a:rPr lang="en-US" dirty="0" err="1" smtClean="0"/>
              <a:t>translapadas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…R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</a:p>
          <a:p>
            <a:endParaRPr lang="es-MX" dirty="0"/>
          </a:p>
          <a:p>
            <a:r>
              <a:rPr lang="es-MX" dirty="0" smtClean="0"/>
              <a:t>Para cada observación que cae en la región j, hacemos la predicción como el promedio la variable respuesta para las observaciones que estén en la región R</a:t>
            </a:r>
            <a:r>
              <a:rPr lang="es-MX" baseline="-25000" dirty="0" smtClean="0"/>
              <a:t>j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smtClean="0"/>
              <a:t>Pregunta ¿Cómo se construyen las regiones R</a:t>
            </a:r>
            <a:r>
              <a:rPr lang="es-MX" baseline="-25000" dirty="0" smtClean="0"/>
              <a:t>1</a:t>
            </a:r>
            <a:r>
              <a:rPr lang="es-MX" dirty="0" smtClean="0"/>
              <a:t>, R</a:t>
            </a:r>
            <a:r>
              <a:rPr lang="es-MX" baseline="-25000" dirty="0" smtClean="0"/>
              <a:t>2</a:t>
            </a:r>
            <a:r>
              <a:rPr lang="es-MX" dirty="0" smtClean="0"/>
              <a:t>, …R</a:t>
            </a:r>
            <a:r>
              <a:rPr lang="es-MX" baseline="-25000" dirty="0" smtClean="0"/>
              <a:t>j</a:t>
            </a:r>
            <a:r>
              <a:rPr lang="es-MX" dirty="0" smtClean="0"/>
              <a:t>?</a:t>
            </a:r>
          </a:p>
          <a:p>
            <a:pPr marL="0" indent="0">
              <a:buNone/>
            </a:pPr>
            <a:r>
              <a:rPr lang="es-MX" sz="2600" baseline="-25000" dirty="0" smtClean="0"/>
              <a:t>	</a:t>
            </a:r>
            <a:r>
              <a:rPr lang="es-MX" sz="3300" baseline="-25000" dirty="0" smtClean="0"/>
              <a:t>a. Por simplicidad y facilidad de interpretación se escogen zonas rectangulares.</a:t>
            </a:r>
          </a:p>
          <a:p>
            <a:pPr marL="0" indent="0">
              <a:buNone/>
            </a:pPr>
            <a:r>
              <a:rPr lang="es-MX" sz="3300" baseline="-25000" dirty="0" smtClean="0"/>
              <a:t>	b. Minimizar  la siguiente expresión:</a:t>
            </a:r>
            <a:endParaRPr lang="en-US" sz="3300" dirty="0" smtClean="0"/>
          </a:p>
          <a:p>
            <a:pPr marL="0" indent="0">
              <a:buNone/>
            </a:pPr>
            <a:endParaRPr lang="en-US" sz="2600" baseline="-250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1735" y="5203413"/>
            <a:ext cx="2196190" cy="94249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57588" y="5539723"/>
            <a:ext cx="1800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 smtClean="0"/>
              <a:t>RSS =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03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de creación de regiones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6913" y="2103120"/>
            <a:ext cx="794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1. Encontrar predictor </a:t>
            </a:r>
            <a:r>
              <a:rPr lang="es-MX" dirty="0"/>
              <a:t> </a:t>
            </a:r>
            <a:r>
              <a:rPr lang="es-MX" dirty="0" err="1" smtClean="0"/>
              <a:t>Xj</a:t>
            </a:r>
            <a:r>
              <a:rPr lang="es-MX" dirty="0" smtClean="0"/>
              <a:t> y valor s para </a:t>
            </a:r>
            <a:r>
              <a:rPr lang="es-MX" dirty="0" err="1" smtClean="0"/>
              <a:t>particionar</a:t>
            </a:r>
            <a:r>
              <a:rPr lang="es-MX" dirty="0" smtClean="0"/>
              <a:t> de forma que se minimice RSS: 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27" y="2781880"/>
            <a:ext cx="5095875" cy="10096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588" y="2657526"/>
            <a:ext cx="3732775" cy="343762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50422" y="4068469"/>
            <a:ext cx="521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repite proceso iterativamente, esta vez también se prueba no sólo intentar </a:t>
            </a:r>
            <a:r>
              <a:rPr lang="es-MX" dirty="0" err="1" smtClean="0"/>
              <a:t>particionar</a:t>
            </a:r>
            <a:r>
              <a:rPr lang="es-MX" dirty="0" smtClean="0"/>
              <a:t> en dos valores las demás variables sino también hacer particiones sobre las regiones previamente definidas.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Partición de la población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1" y="2387510"/>
            <a:ext cx="3667125" cy="3676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18" y="2697072"/>
            <a:ext cx="3619500" cy="30575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27463" y="6064160"/>
            <a:ext cx="582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Este procedimiento tiende a dar mucho sobreajuste.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 de podado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9640" y="145573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Construir un árbol grande y  podarlo para obtener luego un subárbol.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n-US" dirty="0" smtClean="0"/>
          </a:p>
          <a:p>
            <a:r>
              <a:rPr lang="es-MX" dirty="0" smtClean="0"/>
              <a:t>Seleccionar un subárbol que de una tasa de error en la base de entrenamiento bajo.</a:t>
            </a:r>
          </a:p>
          <a:p>
            <a:endParaRPr lang="es-MX" dirty="0" smtClean="0"/>
          </a:p>
          <a:p>
            <a:r>
              <a:rPr lang="es-MX" dirty="0" smtClean="0"/>
              <a:t>Para un subárbol dado se puede estimar el error de prueba por medio de validación cruzada.</a:t>
            </a:r>
          </a:p>
          <a:p>
            <a:endParaRPr lang="es-MX" dirty="0" smtClean="0"/>
          </a:p>
          <a:p>
            <a:r>
              <a:rPr lang="es-MX" dirty="0" smtClean="0"/>
              <a:t>Estimar para todos los posibles árboles el error de prueba es muy demandante computacional, en lugar de esto seleccionamos un conjunto más pequeños de árboles.</a:t>
            </a:r>
          </a:p>
          <a:p>
            <a:endParaRPr lang="es-MX" dirty="0" smtClean="0"/>
          </a:p>
          <a:p>
            <a:r>
              <a:rPr lang="es-MX" dirty="0" smtClean="0"/>
              <a:t>Minimizar el número de nodos terminales del árbol con enfoque similar a la regresión </a:t>
            </a:r>
            <a:r>
              <a:rPr lang="es-MX" dirty="0" err="1" smtClean="0"/>
              <a:t>ridge</a:t>
            </a:r>
            <a:r>
              <a:rPr lang="es-MX" dirty="0" smtClean="0"/>
              <a:t>. En lugar de considerar todos los posibles árboles consideramos un conjunto de árboles indexados por un parámetro de ajuste </a:t>
            </a:r>
            <a:r>
              <a:rPr lang="es-MX" dirty="0" err="1" smtClean="0"/>
              <a:t>alpha</a:t>
            </a:r>
            <a:r>
              <a:rPr lang="es-MX" dirty="0" smtClean="0"/>
              <a:t>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87001" y="5622409"/>
            <a:ext cx="3629025" cy="1009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361828" y="5997614"/>
            <a:ext cx="3423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(En </a:t>
            </a:r>
            <a:r>
              <a:rPr lang="es-MX" dirty="0"/>
              <a:t>R no soportado en </a:t>
            </a:r>
            <a:r>
              <a:rPr lang="es-MX" dirty="0" err="1"/>
              <a:t>scikit-learn</a:t>
            </a:r>
            <a:r>
              <a:rPr lang="es-MX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6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para construir un árbol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22139"/>
            <a:ext cx="6619875" cy="43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Árboles de clasificación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Similar al árbol de regresión, excepto que usado para predecir una variable cualitativa en lugar de una variable cuantitativa.</a:t>
            </a:r>
          </a:p>
          <a:p>
            <a:endParaRPr lang="es-MX" dirty="0"/>
          </a:p>
          <a:p>
            <a:r>
              <a:rPr lang="es-MX" dirty="0" smtClean="0"/>
              <a:t>Predecimos cada observación perteneciente a la clase más común en las observaciones de entrenamiento a la cual pertenece.</a:t>
            </a:r>
          </a:p>
          <a:p>
            <a:endParaRPr lang="es-MX" dirty="0" smtClean="0"/>
          </a:p>
          <a:p>
            <a:r>
              <a:rPr lang="es-MX" dirty="0" smtClean="0"/>
              <a:t>Al interpretar los resultados de un árbol de clasificación usualmente estamos interesados en no sólo en mostrar la predicción de la clase sino también observar las proporciones de las diferentes categorías.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Arboles de clasificación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9015"/>
          </a:xfrm>
        </p:spPr>
        <p:txBody>
          <a:bodyPr/>
          <a:lstStyle/>
          <a:p>
            <a:r>
              <a:rPr lang="es-MX" dirty="0" smtClean="0"/>
              <a:t>En cada región se calcular el error de que el dato observado no corresponda al dato modal de la región m. Se promedian esos errores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8756" y="2969577"/>
            <a:ext cx="2798308" cy="7030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27909" y="3974812"/>
            <a:ext cx="79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Otra alternativa ampliamente utilizada es el coeficiente de GINI: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64" y="4638266"/>
            <a:ext cx="2247900" cy="6381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445623" y="5594605"/>
            <a:ext cx="794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medida se minimiza en los extremos y es un grado de pureza de la región. Es decir cuando los valores son cercanos a cero o a uno.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5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632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Modelos basados en árboles</vt:lpstr>
      <vt:lpstr>Pronósticos a través de árboles</vt:lpstr>
      <vt:lpstr>Construcción de las regiones.</vt:lpstr>
      <vt:lpstr>Proceso de creación de regiones</vt:lpstr>
      <vt:lpstr>Partición de la población</vt:lpstr>
      <vt:lpstr>Proceso de podado</vt:lpstr>
      <vt:lpstr>Algoritmo para construir un árbol</vt:lpstr>
      <vt:lpstr>Árboles de clasificación</vt:lpstr>
      <vt:lpstr>Arboles de clasificación</vt:lpstr>
      <vt:lpstr>Bagging</vt:lpstr>
      <vt:lpstr>Random Forest</vt:lpstr>
      <vt:lpstr>Importancia de las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_</dc:creator>
  <cp:lastModifiedBy>José _</cp:lastModifiedBy>
  <cp:revision>21</cp:revision>
  <dcterms:created xsi:type="dcterms:W3CDTF">2020-03-12T19:46:08Z</dcterms:created>
  <dcterms:modified xsi:type="dcterms:W3CDTF">2020-03-14T12:18:04Z</dcterms:modified>
</cp:coreProperties>
</file>