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65E83AA-E853-4DC3-8FE1-339F2BC31F76}">
  <a:tblStyle styleId="{B65E83AA-E853-4DC3-8FE1-339F2BC31F76}"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46816f2f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46816f2f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46816f2f3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46816f2f3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46816f2f3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46816f2f3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46816f2f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46816f2f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dificultad para identificar sus causas, evidentemente podrían ser regulatorias</a:t>
            </a:r>
            <a:endParaRPr/>
          </a:p>
          <a:p>
            <a:pPr indent="0" lvl="0" marL="0" rtl="0" algn="l">
              <a:spcBef>
                <a:spcPts val="0"/>
              </a:spcBef>
              <a:spcAft>
                <a:spcPts val="0"/>
              </a:spcAft>
              <a:buNone/>
            </a:pPr>
            <a:r>
              <a:rPr lang="es-419"/>
              <a:t>necesidad de cosas high-throughput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46816f2f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46816f2f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Desventajas: Running time, updates, not many orgs available, not possibility por PSSMs or one at a time.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46816f2f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46816f2f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s-419"/>
              <a:t>Scan variant sequences with position specific scoring matrices (PSSM)</a:t>
            </a:r>
            <a:endParaRPr b="1"/>
          </a:p>
          <a:p>
            <a:pPr indent="0" lvl="0" marL="0" rtl="0" algn="l">
              <a:lnSpc>
                <a:spcPct val="115000"/>
              </a:lnSpc>
              <a:spcBef>
                <a:spcPts val="0"/>
              </a:spcBef>
              <a:spcAft>
                <a:spcPts val="0"/>
              </a:spcAft>
              <a:buClr>
                <a:srgbClr val="000000"/>
              </a:buClr>
              <a:buSzPts val="1100"/>
              <a:buFont typeface="Arial"/>
              <a:buNone/>
            </a:pPr>
            <a:r>
              <a:rPr b="1" lang="es-419"/>
              <a:t>    and report variations that affect the binding score, in order to predict</a:t>
            </a:r>
            <a:endParaRPr b="1"/>
          </a:p>
          <a:p>
            <a:pPr indent="0" lvl="0" marL="0" rtl="0" algn="l">
              <a:lnSpc>
                <a:spcPct val="115000"/>
              </a:lnSpc>
              <a:spcBef>
                <a:spcPts val="0"/>
              </a:spcBef>
              <a:spcAft>
                <a:spcPts val="0"/>
              </a:spcAft>
              <a:buClr>
                <a:srgbClr val="000000"/>
              </a:buClr>
              <a:buSzPts val="1100"/>
              <a:buFont typeface="Arial"/>
              <a:buNone/>
            </a:pPr>
            <a:r>
              <a:rPr b="1" lang="es-419"/>
              <a:t>    regulatory variants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46816f2f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46816f2f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I</a:t>
            </a:r>
            <a:r>
              <a:rPr lang="es-419"/>
              <a:t>n MPRA, a library of thousands of putative regulatory DNA elements with coupled unique tags is synthesized and used to generate a pool of plasmids; this pool is then transfected into cells and the regulatory activity associated with the respective DNA element is assessed by sequencing the abundances of the expressed tags.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46816f2f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46816f2f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46816f2f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46816f2f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rgbClr val="000000"/>
              </a:buClr>
              <a:buSzPts val="1100"/>
              <a:buFont typeface="Arial"/>
              <a:buNone/>
            </a:pPr>
            <a:r>
              <a:rPr lang="es-419"/>
              <a:t>We modified a recently designed MPRA to screen medium-sized segments of DNA containing each variant of interest. For each allele, we synthesized constructs across three sliding windows (SWs), in order to vary the genomic context and maximize the chances of isolating key regulatory elements. Each construct was assigned 14 unique, designed barcodes. Constructs were ligated into a plasmid backbone, and an inert ORF with a minimal promoter (TATA) was ligated 3’ of the constructs and 5’ of the barcodes to produce the final pooled library of constructs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46816f2f3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46816f2f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46816f2f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46816f2f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s-419"/>
              <a:t>GATA1, KLF1*, DHS, TAL1, ETS/FLI1, AP-1/NFE2*, LDB1*</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MPRA case study</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variation-scan</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retrieve-variation-seq: used variants assayed in RBC MPRA </a:t>
            </a:r>
            <a:endParaRPr/>
          </a:p>
          <a:p>
            <a:pPr indent="0" lvl="0" marL="0" rtl="0" algn="l">
              <a:spcBef>
                <a:spcPts val="1600"/>
              </a:spcBef>
              <a:spcAft>
                <a:spcPts val="0"/>
              </a:spcAft>
              <a:buNone/>
            </a:pPr>
            <a:r>
              <a:rPr lang="es-419"/>
              <a:t>oligo-analysis: merged sliding windows for background model</a:t>
            </a:r>
            <a:endParaRPr/>
          </a:p>
          <a:p>
            <a:pPr indent="0" lvl="0" marL="0" rtl="0" algn="l">
              <a:spcBef>
                <a:spcPts val="1600"/>
              </a:spcBef>
              <a:spcAft>
                <a:spcPts val="1600"/>
              </a:spcAft>
              <a:buNone/>
            </a:pPr>
            <a:r>
              <a:rPr lang="es-419"/>
              <a:t>matrices: TFs enriched according to article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To do:</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Variations in the non-coding genome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It has been estimated that 90% of variants identified in Genome-Wide Association Studies lie within the non-coding genome</a:t>
            </a:r>
            <a:endParaRPr/>
          </a:p>
          <a:p>
            <a:pPr indent="0" lvl="0" marL="0" rtl="0" algn="l">
              <a:spcBef>
                <a:spcPts val="1600"/>
              </a:spcBef>
              <a:spcAft>
                <a:spcPts val="0"/>
              </a:spcAft>
              <a:buNone/>
            </a:pPr>
            <a:r>
              <a:rPr lang="es-419"/>
              <a:t>Direct effect of variants is not as directly identifiable</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Tools developed to address this question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419"/>
              <a:t>DeepSEa</a:t>
            </a:r>
            <a:endParaRPr/>
          </a:p>
          <a:p>
            <a:pPr indent="-342900" lvl="0" marL="457200" rtl="0" algn="l">
              <a:spcBef>
                <a:spcPts val="0"/>
              </a:spcBef>
              <a:spcAft>
                <a:spcPts val="0"/>
              </a:spcAft>
              <a:buSzPts val="1800"/>
              <a:buChar char="●"/>
            </a:pPr>
            <a:r>
              <a:rPr lang="es-419"/>
              <a:t>DeltaSVM</a:t>
            </a:r>
            <a:endParaRPr/>
          </a:p>
          <a:p>
            <a:pPr indent="-342900" lvl="0" marL="457200" rtl="0" algn="l">
              <a:spcBef>
                <a:spcPts val="0"/>
              </a:spcBef>
              <a:spcAft>
                <a:spcPts val="0"/>
              </a:spcAft>
              <a:buSzPts val="1800"/>
              <a:buChar char="●"/>
            </a:pPr>
            <a:r>
              <a:rPr lang="es-419"/>
              <a:t>motifbreakR</a:t>
            </a:r>
            <a:endParaRPr/>
          </a:p>
          <a:p>
            <a:pPr indent="-342900" lvl="0" marL="457200" rtl="0" algn="l">
              <a:spcBef>
                <a:spcPts val="0"/>
              </a:spcBef>
              <a:spcAft>
                <a:spcPts val="0"/>
              </a:spcAft>
              <a:buSzPts val="1800"/>
              <a:buChar char="●"/>
            </a:pPr>
            <a:r>
              <a:rPr lang="es-419"/>
              <a:t>HaploReg</a:t>
            </a:r>
            <a:endParaRPr/>
          </a:p>
          <a:p>
            <a:pPr indent="-342900" lvl="0" marL="457200" rtl="0" algn="l">
              <a:spcBef>
                <a:spcPts val="0"/>
              </a:spcBef>
              <a:spcAft>
                <a:spcPts val="0"/>
              </a:spcAft>
              <a:buSzPts val="1800"/>
              <a:buChar char="●"/>
            </a:pPr>
            <a:r>
              <a:rPr lang="es-419"/>
              <a:t>atSNP search</a:t>
            </a:r>
            <a:endParaRPr/>
          </a:p>
          <a:p>
            <a:pPr indent="-342900" lvl="0" marL="457200" rtl="0" algn="l">
              <a:spcBef>
                <a:spcPts val="0"/>
              </a:spcBef>
              <a:spcAft>
                <a:spcPts val="0"/>
              </a:spcAft>
              <a:buSzPts val="1800"/>
              <a:buChar char="●"/>
            </a:pPr>
            <a:r>
              <a:rPr lang="es-419"/>
              <a:t>SNP2TFBS</a:t>
            </a:r>
            <a:endParaRPr/>
          </a:p>
          <a:p>
            <a:pPr indent="-342900" lvl="0" marL="457200" rtl="0" algn="l">
              <a:spcBef>
                <a:spcPts val="0"/>
              </a:spcBef>
              <a:spcAft>
                <a:spcPts val="0"/>
              </a:spcAft>
              <a:buSzPts val="1800"/>
              <a:buChar char="●"/>
            </a:pPr>
            <a:r>
              <a:rPr lang="es-419"/>
              <a:t>GWAS4D</a:t>
            </a:r>
            <a:endParaRPr/>
          </a:p>
          <a:p>
            <a:pPr indent="-342900" lvl="0" marL="457200" rtl="0" algn="l">
              <a:spcBef>
                <a:spcPts val="0"/>
              </a:spcBef>
              <a:spcAft>
                <a:spcPts val="0"/>
              </a:spcAft>
              <a:buSzPts val="1800"/>
              <a:buChar char="●"/>
            </a:pPr>
            <a:r>
              <a:rPr lang="es-419"/>
              <a:t>…</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variation-scan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Scan variant sequences with PSSM and report variations that affect the binding score, in order to predict regulatory variants</a:t>
            </a:r>
            <a:endParaRPr/>
          </a:p>
          <a:p>
            <a:pPr indent="0" lvl="0" marL="0" rtl="0" algn="l">
              <a:spcBef>
                <a:spcPts val="1600"/>
              </a:spcBef>
              <a:spcAft>
                <a:spcPts val="0"/>
              </a:spcAft>
              <a:buNone/>
            </a:pPr>
            <a:r>
              <a:rPr lang="es-419"/>
              <a:t>Scans sequences with PSSMs, using matrix-scan-quick, which assigns p-values to putative TFBSs. </a:t>
            </a:r>
            <a:endParaRPr/>
          </a:p>
          <a:p>
            <a:pPr indent="0" lvl="0" marL="0" rtl="0" algn="l">
              <a:spcBef>
                <a:spcPts val="1600"/>
              </a:spcBef>
              <a:spcAft>
                <a:spcPts val="0"/>
              </a:spcAft>
              <a:buNone/>
            </a:pPr>
            <a:r>
              <a:rPr lang="es-419"/>
              <a:t>variation-scan compares the values obtained from matrix-scan-quick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b="1" lang="es-419"/>
              <a:t>Main goal: Validation of variation-scan results with an MPRA</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Massively Parallel Reporter Assay</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0" name="Google Shape;80;p17"/>
          <p:cNvPicPr preferRelativeResize="0"/>
          <p:nvPr/>
        </p:nvPicPr>
        <p:blipFill rotWithShape="1">
          <a:blip r:embed="rId3">
            <a:alphaModFix/>
          </a:blip>
          <a:srcRect b="51205" l="26051" r="45823" t="37654"/>
          <a:stretch/>
        </p:blipFill>
        <p:spPr>
          <a:xfrm>
            <a:off x="738000" y="1336325"/>
            <a:ext cx="6689500" cy="14896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5860450" y="863550"/>
            <a:ext cx="2929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2756 variants in high LD (1000 genomes, CEU) with 75 variants associated with red blood cell traits</a:t>
            </a:r>
            <a:endParaRPr/>
          </a:p>
        </p:txBody>
      </p:sp>
      <p:pic>
        <p:nvPicPr>
          <p:cNvPr id="86" name="Google Shape;86;p18"/>
          <p:cNvPicPr preferRelativeResize="0"/>
          <p:nvPr/>
        </p:nvPicPr>
        <p:blipFill rotWithShape="1">
          <a:blip r:embed="rId3">
            <a:alphaModFix/>
          </a:blip>
          <a:srcRect b="0" l="21211" r="20465" t="19100"/>
          <a:stretch/>
        </p:blipFill>
        <p:spPr>
          <a:xfrm>
            <a:off x="116175" y="517750"/>
            <a:ext cx="5333226" cy="3942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9"/>
          <p:cNvSpPr txBox="1"/>
          <p:nvPr>
            <p:ph idx="1" type="body"/>
          </p:nvPr>
        </p:nvSpPr>
        <p:spPr>
          <a:xfrm>
            <a:off x="311700" y="1152475"/>
            <a:ext cx="8520600" cy="181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3 sliding windows to vary genomic context</a:t>
            </a:r>
            <a:endParaRPr/>
          </a:p>
          <a:p>
            <a:pPr indent="0" lvl="0" marL="0" rtl="0" algn="l">
              <a:spcBef>
                <a:spcPts val="1600"/>
              </a:spcBef>
              <a:spcAft>
                <a:spcPts val="0"/>
              </a:spcAft>
              <a:buNone/>
            </a:pPr>
            <a:r>
              <a:rPr lang="es-419"/>
              <a:t>14 unique barcodes per construct</a:t>
            </a:r>
            <a:endParaRPr/>
          </a:p>
          <a:p>
            <a:pPr indent="0" lvl="0" marL="0" rtl="0" algn="l">
              <a:spcBef>
                <a:spcPts val="1600"/>
              </a:spcBef>
              <a:spcAft>
                <a:spcPts val="1600"/>
              </a:spcAft>
              <a:buNone/>
            </a:pPr>
            <a:r>
              <a:rPr lang="es-419"/>
              <a:t>inert ORF with minimal promoter</a:t>
            </a:r>
            <a:endParaRPr/>
          </a:p>
        </p:txBody>
      </p:sp>
      <p:graphicFrame>
        <p:nvGraphicFramePr>
          <p:cNvPr id="93" name="Google Shape;93;p19"/>
          <p:cNvGraphicFramePr/>
          <p:nvPr/>
        </p:nvGraphicFramePr>
        <p:xfrm>
          <a:off x="1543675" y="3230075"/>
          <a:ext cx="3000000" cy="3000000"/>
        </p:xfrm>
        <a:graphic>
          <a:graphicData uri="http://schemas.openxmlformats.org/drawingml/2006/table">
            <a:tbl>
              <a:tblPr>
                <a:noFill/>
                <a:tableStyleId>{B65E83AA-E853-4DC3-8FE1-339F2BC31F76}</a:tableStyleId>
              </a:tblPr>
              <a:tblGrid>
                <a:gridCol w="2226000"/>
                <a:gridCol w="885825"/>
                <a:gridCol w="2619375"/>
              </a:tblGrid>
              <a:tr h="12700">
                <a:tc>
                  <a:txBody>
                    <a:bodyPr>
                      <a:noAutofit/>
                    </a:bodyPr>
                    <a:lstStyle/>
                    <a:p>
                      <a:pPr indent="0" lvl="0" marL="0" rtl="0" algn="ctr">
                        <a:spcBef>
                          <a:spcPts val="0"/>
                        </a:spcBef>
                        <a:spcAft>
                          <a:spcPts val="0"/>
                        </a:spcAft>
                        <a:buNone/>
                      </a:pPr>
                      <a:r>
                        <a:rPr b="1" lang="es-419" sz="1100"/>
                        <a:t>CONSTRUCT</a:t>
                      </a:r>
                      <a:endParaRPr b="1" sz="1100"/>
                    </a:p>
                  </a:txBody>
                  <a:tcPr marT="63500" marB="63500" marR="63500" marL="63500">
                    <a:solidFill>
                      <a:srgbClr val="00FF00"/>
                    </a:solidFill>
                  </a:tcPr>
                </a:tc>
                <a:tc>
                  <a:txBody>
                    <a:bodyPr>
                      <a:noAutofit/>
                    </a:bodyPr>
                    <a:lstStyle/>
                    <a:p>
                      <a:pPr indent="0" lvl="0" marL="0" rtl="0" algn="ctr">
                        <a:spcBef>
                          <a:spcPts val="0"/>
                        </a:spcBef>
                        <a:spcAft>
                          <a:spcPts val="0"/>
                        </a:spcAft>
                        <a:buNone/>
                      </a:pPr>
                      <a:r>
                        <a:rPr lang="es-419" sz="1100"/>
                        <a:t>TATA, ORF</a:t>
                      </a:r>
                      <a:endParaRPr sz="1100"/>
                    </a:p>
                  </a:txBody>
                  <a:tcPr marT="63500" marB="63500" marR="63500" marL="63500">
                    <a:solidFill>
                      <a:srgbClr val="93C47D"/>
                    </a:solidFill>
                  </a:tcPr>
                </a:tc>
                <a:tc>
                  <a:txBody>
                    <a:bodyPr>
                      <a:noAutofit/>
                    </a:bodyPr>
                    <a:lstStyle/>
                    <a:p>
                      <a:pPr indent="0" lvl="0" marL="0" rtl="0" algn="ctr">
                        <a:spcBef>
                          <a:spcPts val="0"/>
                        </a:spcBef>
                        <a:spcAft>
                          <a:spcPts val="0"/>
                        </a:spcAft>
                        <a:buNone/>
                      </a:pPr>
                      <a:r>
                        <a:rPr b="1" lang="es-419" sz="1100"/>
                        <a:t>BARCODE</a:t>
                      </a:r>
                      <a:endParaRPr b="1" sz="1100"/>
                    </a:p>
                  </a:txBody>
                  <a:tcPr marT="63500" marB="63500" marR="63500" marL="63500">
                    <a:solidFill>
                      <a:srgbClr val="0B5394"/>
                    </a:solidFill>
                  </a:tcPr>
                </a:tc>
              </a:tr>
            </a:tbl>
          </a:graphicData>
        </a:graphic>
      </p:graphicFrame>
      <p:sp>
        <p:nvSpPr>
          <p:cNvPr id="94" name="Google Shape;94;p19"/>
          <p:cNvSpPr txBox="1"/>
          <p:nvPr/>
        </p:nvSpPr>
        <p:spPr>
          <a:xfrm>
            <a:off x="1696075" y="3382475"/>
            <a:ext cx="3000000" cy="30000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s-419" sz="1100"/>
              <a:t>											</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Transfected into K562 cells, RNA isolated and reverse-transcribed, PCR amplification, deep sequencing</a:t>
            </a:r>
            <a:endParaRPr/>
          </a:p>
          <a:p>
            <a:pPr indent="0" lvl="0" marL="0" rtl="0" algn="l">
              <a:spcBef>
                <a:spcPts val="1600"/>
              </a:spcBef>
              <a:spcAft>
                <a:spcPts val="0"/>
              </a:spcAft>
              <a:buNone/>
            </a:pPr>
            <a:r>
              <a:rPr lang="es-419"/>
              <a:t>DNA also isolated to determine relative abundance of each construct</a:t>
            </a:r>
            <a:endParaRPr/>
          </a:p>
          <a:p>
            <a:pPr indent="0" lvl="0" marL="0" rtl="0" algn="l">
              <a:spcBef>
                <a:spcPts val="1600"/>
              </a:spcBef>
              <a:spcAft>
                <a:spcPts val="1600"/>
              </a:spcAft>
              <a:buNone/>
            </a:pPr>
            <a:r>
              <a:rPr lang="es-419"/>
              <a:t>Aggregated RNA/DNA ratio = quantification of construct activity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Observation: TF enrichment</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Positive control variants that disrupt GATA1 were introduced.</a:t>
            </a:r>
            <a:endParaRPr/>
          </a:p>
          <a:p>
            <a:pPr indent="0" lvl="0" marL="0" rtl="0" algn="l">
              <a:spcBef>
                <a:spcPts val="1600"/>
              </a:spcBef>
              <a:spcAft>
                <a:spcPts val="0"/>
              </a:spcAft>
              <a:buNone/>
            </a:pPr>
            <a:r>
              <a:rPr lang="es-419"/>
              <a:t>KLF21, DHS, TAL1, ETS/FLI1, AP-1/NFE2, LDB1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