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Sniglet"/>
      <p:regular r:id="rId15"/>
    </p:embeddedFont>
    <p:embeddedFont>
      <p:font typeface="Bangers"/>
      <p:regular r:id="rId16"/>
    </p:embeddedFont>
    <p:embeddedFont>
      <p:font typeface="Muli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uli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niglet-regular.fntdata"/><Relationship Id="rId14" Type="http://schemas.openxmlformats.org/officeDocument/2006/relationships/slide" Target="slides/slide10.xml"/><Relationship Id="rId17" Type="http://schemas.openxmlformats.org/officeDocument/2006/relationships/font" Target="fonts/Muli-regular.fntdata"/><Relationship Id="rId16" Type="http://schemas.openxmlformats.org/officeDocument/2006/relationships/font" Target="fonts/Bangers-regular.fntdata"/><Relationship Id="rId5" Type="http://schemas.openxmlformats.org/officeDocument/2006/relationships/slide" Target="slides/slide1.xml"/><Relationship Id="rId19" Type="http://schemas.openxmlformats.org/officeDocument/2006/relationships/font" Target="fonts/Muli-italic.fntdata"/><Relationship Id="rId6" Type="http://schemas.openxmlformats.org/officeDocument/2006/relationships/slide" Target="slides/slide2.xml"/><Relationship Id="rId18" Type="http://schemas.openxmlformats.org/officeDocument/2006/relationships/font" Target="fonts/Muli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4.png" id="10" name="Shape 10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1315275" y="921225"/>
            <a:ext cx="6411650" cy="3910600"/>
          </a:xfrm>
          <a:custGeom>
            <a:pathLst>
              <a:path extrusionOk="0" h="156424" w="256466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568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>
            <a:off x="1010475" y="616425"/>
            <a:ext cx="6411650" cy="3910600"/>
          </a:xfrm>
          <a:custGeom>
            <a:pathLst>
              <a:path extrusionOk="0" h="156424" w="256466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" name="Shape 13"/>
          <p:cNvSpPr txBox="1"/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/>
              <a:buNone/>
              <a:defRPr b="0" i="0" sz="64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/>
              <a:buNone/>
              <a:defRPr b="0" i="0" sz="64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/>
              <a:buNone/>
              <a:defRPr b="0" i="0" sz="64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/>
              <a:buNone/>
              <a:defRPr b="0" i="0" sz="64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/>
              <a:buNone/>
              <a:defRPr b="0" i="0" sz="64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/>
              <a:buNone/>
              <a:defRPr b="0" i="0" sz="64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/>
              <a:buNone/>
              <a:defRPr b="0" i="0" sz="64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/>
              <a:buNone/>
              <a:defRPr b="0" i="0" sz="64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/>
              <a:buNone/>
              <a:defRPr b="0" i="0" sz="64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15" name="Shape 15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/>
          <p:nvPr/>
        </p:nvSpPr>
        <p:spPr>
          <a:xfrm>
            <a:off x="734600" y="7635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568"/>
            </a:srgbClr>
          </a:solidFill>
          <a:ln>
            <a:noFill/>
          </a:ln>
        </p:spPr>
      </p:sp>
      <p:sp>
        <p:nvSpPr>
          <p:cNvPr id="17" name="Shape 17"/>
          <p:cNvSpPr/>
          <p:nvPr/>
        </p:nvSpPr>
        <p:spPr>
          <a:xfrm>
            <a:off x="506000" y="5349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b="0" i="0" sz="22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b="0" i="0" sz="22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b="0" i="0" sz="22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b="0" i="0" sz="22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b="0" i="0" sz="22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b="0" i="0" sz="22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b="0" i="0" sz="22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b="0" i="0" sz="22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b="0" i="0" sz="22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b="0" i="0" sz="22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b="0" i="0" sz="22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b="0" i="0" sz="22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b="0" i="0" sz="22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b="0" i="0" sz="22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b="0" i="0" sz="22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b="0" i="0" sz="22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b="0" i="0" sz="22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niglet"/>
              <a:buChar char="×"/>
              <a:defRPr b="0" i="0" sz="22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3.png" id="23" name="Shape 23"/>
          <p:cNvPicPr preferRelativeResize="0"/>
          <p:nvPr/>
        </p:nvPicPr>
        <p:blipFill rotWithShape="1">
          <a:blip r:embed="rId2">
            <a:alphaModFix amt="1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4.png" id="26" name="Shape 26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/>
          <p:nvPr/>
        </p:nvSpPr>
        <p:spPr>
          <a:xfrm flipH="1" rot="169468">
            <a:off x="3608972" y="646196"/>
            <a:ext cx="5247975" cy="3809532"/>
          </a:xfrm>
          <a:prstGeom prst="wedgeEllipseCallout">
            <a:avLst>
              <a:gd fmla="val -42509" name="adj1"/>
              <a:gd fmla="val 62980" name="adj2"/>
            </a:avLst>
          </a:prstGeom>
          <a:solidFill>
            <a:srgbClr val="001936">
              <a:alpha val="2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/>
          <p:nvPr/>
        </p:nvSpPr>
        <p:spPr>
          <a:xfrm flipH="1" rot="169468">
            <a:off x="3380372" y="417596"/>
            <a:ext cx="5247975" cy="3809532"/>
          </a:xfrm>
          <a:prstGeom prst="wedgeEllipseCallout">
            <a:avLst>
              <a:gd fmla="val -42509" name="adj1"/>
              <a:gd fmla="val 62980" name="adj2"/>
            </a:avLst>
          </a:pr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/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/>
              <a:buNone/>
              <a:defRPr b="0" i="0" sz="36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/>
              <a:buNone/>
              <a:defRPr b="0" i="0" sz="36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/>
              <a:buNone/>
              <a:defRPr b="0" i="0" sz="36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/>
              <a:buNone/>
              <a:defRPr b="0" i="0" sz="36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/>
              <a:buNone/>
              <a:defRPr b="0" i="0" sz="36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/>
              <a:buNone/>
              <a:defRPr b="0" i="0" sz="36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/>
              <a:buNone/>
              <a:defRPr b="0" i="0" sz="36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/>
              <a:buNone/>
              <a:defRPr b="0" i="0" sz="36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/>
              <a:buNone/>
              <a:defRPr b="0" i="0" sz="36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niglet"/>
              <a:buNone/>
              <a:defRPr b="0" i="0" sz="18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niglet"/>
              <a:buNone/>
              <a:defRPr b="0" i="0" sz="18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niglet"/>
              <a:buNone/>
              <a:defRPr b="0" i="0" sz="18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niglet"/>
              <a:buNone/>
              <a:defRPr b="0" i="0" sz="18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niglet"/>
              <a:buNone/>
              <a:defRPr b="0" i="0" sz="18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niglet"/>
              <a:buNone/>
              <a:defRPr b="0" i="0" sz="18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niglet"/>
              <a:buNone/>
              <a:defRPr b="0" i="0" sz="18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niglet"/>
              <a:buNone/>
              <a:defRPr b="0" i="0" sz="18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niglet"/>
              <a:buNone/>
              <a:defRPr b="0" i="0" sz="1800" u="none" cap="none" strike="noStrike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2.png" id="33" name="Shape 33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/>
          <p:nvPr/>
        </p:nvSpPr>
        <p:spPr>
          <a:xfrm>
            <a:off x="1992350" y="37775"/>
            <a:ext cx="5616577" cy="5220440"/>
          </a:xfrm>
          <a:custGeom>
            <a:pathLst>
              <a:path extrusionOk="0" h="106692" w="114788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568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>
            <a:off x="1763750" y="-114625"/>
            <a:ext cx="5616577" cy="5220440"/>
          </a:xfrm>
          <a:custGeom>
            <a:pathLst>
              <a:path extrusionOk="0" h="106692" w="114788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2905800" y="2161800"/>
            <a:ext cx="3332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810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b="0" i="0" sz="2400" u="none" cap="none" strike="noStrike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-3810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b="0" i="0" sz="2400" u="none" cap="none" strike="noStrike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-3810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b="0" i="0" sz="2400" u="none" cap="none" strike="noStrike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-3810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b="0" i="0" sz="2400" u="none" cap="none" strike="noStrike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-3810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b="0" i="0" sz="2400" u="none" cap="none" strike="noStrike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-3810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b="0" i="0" sz="2400" u="none" cap="none" strike="noStrike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-3810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b="0" i="0" sz="2400" u="none" cap="none" strike="noStrike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-3810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b="0" i="0" sz="2400" u="none" cap="none" strike="noStrike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-3810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b="0" i="0" sz="2400" u="none" cap="none" strike="noStrike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39" name="Shape 39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/>
          <p:nvPr/>
        </p:nvSpPr>
        <p:spPr>
          <a:xfrm>
            <a:off x="734600" y="7635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568"/>
            </a:srgbClr>
          </a:solidFill>
          <a:ln>
            <a:noFill/>
          </a:ln>
        </p:spPr>
      </p:sp>
      <p:sp>
        <p:nvSpPr>
          <p:cNvPr id="41" name="Shape 41"/>
          <p:cNvSpPr/>
          <p:nvPr/>
        </p:nvSpPr>
        <p:spPr>
          <a:xfrm>
            <a:off x="506000" y="5349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2" name="Shape 42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b="0" i="0" sz="30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b="0" i="0" sz="24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b="0" i="0" sz="24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46" name="Shape 46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/>
          <p:nvPr/>
        </p:nvSpPr>
        <p:spPr>
          <a:xfrm>
            <a:off x="734600" y="7635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568"/>
            </a:srgbClr>
          </a:solidFill>
          <a:ln>
            <a:noFill/>
          </a:ln>
        </p:spPr>
      </p:sp>
      <p:sp>
        <p:nvSpPr>
          <p:cNvPr id="48" name="Shape 48"/>
          <p:cNvSpPr/>
          <p:nvPr/>
        </p:nvSpPr>
        <p:spPr>
          <a:xfrm>
            <a:off x="506000" y="5349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9" name="Shape 49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902950" y="1556175"/>
            <a:ext cx="2295300" cy="2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3315993" y="1556175"/>
            <a:ext cx="2295300" cy="2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3" type="body"/>
          </p:nvPr>
        </p:nvSpPr>
        <p:spPr>
          <a:xfrm>
            <a:off x="5729035" y="1556175"/>
            <a:ext cx="2295300" cy="2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55" name="Shape 55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/>
          <p:nvPr/>
        </p:nvSpPr>
        <p:spPr>
          <a:xfrm>
            <a:off x="734600" y="7635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568"/>
            </a:srgbClr>
          </a:solidFill>
          <a:ln>
            <a:noFill/>
          </a:ln>
        </p:spPr>
      </p:sp>
      <p:sp>
        <p:nvSpPr>
          <p:cNvPr id="57" name="Shape 57"/>
          <p:cNvSpPr/>
          <p:nvPr/>
        </p:nvSpPr>
        <p:spPr>
          <a:xfrm>
            <a:off x="506000" y="5349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8" name="Shape 58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61" name="Shape 61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/>
          <p:nvPr/>
        </p:nvSpPr>
        <p:spPr>
          <a:xfrm>
            <a:off x="734600" y="7635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568"/>
            </a:srgbClr>
          </a:solidFill>
          <a:ln>
            <a:noFill/>
          </a:ln>
        </p:spPr>
      </p:sp>
      <p:sp>
        <p:nvSpPr>
          <p:cNvPr id="63" name="Shape 63"/>
          <p:cNvSpPr/>
          <p:nvPr/>
        </p:nvSpPr>
        <p:spPr>
          <a:xfrm>
            <a:off x="506000" y="534900"/>
            <a:ext cx="7879000" cy="4185275"/>
          </a:xfrm>
          <a:custGeom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 rot="-120953">
            <a:off x="457216" y="4025232"/>
            <a:ext cx="8229893" cy="51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niglet"/>
              <a:buNone/>
              <a:defRPr b="0" i="0" sz="14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0A7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b="0" i="0" sz="30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b="0" i="0" sz="24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b="0" i="0" sz="24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open?id=1JqxYfiRRE92-oJMVo4_iHjjZ_NvGWeUK" TargetMode="External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B3B6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4294967295" type="ctrTitle"/>
          </p:nvPr>
        </p:nvSpPr>
        <p:spPr>
          <a:xfrm>
            <a:off x="2293063" y="2819350"/>
            <a:ext cx="376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/>
              <a:buNone/>
            </a:pPr>
            <a:r>
              <a:rPr lang="en" sz="7200">
                <a:solidFill>
                  <a:srgbClr val="EC6F04"/>
                </a:solidFill>
              </a:rPr>
              <a:t>mangaque</a:t>
            </a:r>
            <a:endParaRPr i="0" sz="7200" u="none" cap="none" strike="noStrike">
              <a:solidFill>
                <a:srgbClr val="EC6F04"/>
              </a:solidFill>
            </a:endParaRPr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301300" y="3979150"/>
            <a:ext cx="38871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Nomes: </a:t>
            </a:r>
            <a:endParaRPr sz="180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Ana Júlia</a:t>
            </a:r>
            <a:endParaRPr sz="180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André Villardo</a:t>
            </a:r>
            <a:endParaRPr sz="180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700" y="715225"/>
            <a:ext cx="2104125" cy="210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2479642" y="982850"/>
            <a:ext cx="4184700" cy="2672100"/>
          </a:xfrm>
          <a:prstGeom prst="rect">
            <a:avLst/>
          </a:prstGeom>
          <a:solidFill>
            <a:srgbClr val="001936">
              <a:alpha val="21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b="0" i="0" sz="1000" u="none" cap="none" strike="noStrik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1910050" y="499389"/>
            <a:ext cx="5323911" cy="4144726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‹#›</a:t>
            </a:fld>
            <a:endParaRPr b="0" i="0" sz="1200" u="none" cap="none" strike="noStrike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  <p:pic>
        <p:nvPicPr>
          <p:cNvPr id="153" name="Shape 15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5720" l="9039" r="12829" t="5994"/>
          <a:stretch/>
        </p:blipFill>
        <p:spPr>
          <a:xfrm>
            <a:off x="2121529" y="719508"/>
            <a:ext cx="4900915" cy="3114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A30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2982000" y="2009400"/>
            <a:ext cx="3332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None/>
            </a:pPr>
            <a:r>
              <a:rPr b="0" i="0" lang="en" sz="2400" u="none" cap="none" strike="noStrike">
                <a:solidFill>
                  <a:srgbClr val="1B3B6F"/>
                </a:solidFill>
                <a:latin typeface="Bangers"/>
                <a:ea typeface="Bangers"/>
                <a:cs typeface="Bangers"/>
                <a:sym typeface="Bangers"/>
              </a:rPr>
              <a:t>“</a:t>
            </a:r>
            <a:r>
              <a:rPr lang="en">
                <a:solidFill>
                  <a:srgbClr val="1B3B6F"/>
                </a:solidFill>
              </a:rPr>
              <a:t>Uma rede Social para amantes de HQ’s e Mangás”</a:t>
            </a:r>
            <a:endParaRPr b="0" i="0" sz="2400" u="none" cap="none" strike="noStrike">
              <a:solidFill>
                <a:srgbClr val="1B3B6F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‹#›</a:t>
            </a:fld>
            <a:endParaRPr b="0" i="0" sz="1200" u="none" cap="none" strike="noStrike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B3B6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2572125" y="1991850"/>
            <a:ext cx="4271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Casos de uso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5C4CA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3133325" y="236050"/>
            <a:ext cx="71562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Diagrama de casos de uso</a:t>
            </a:r>
            <a:endParaRPr sz="240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425" y="982100"/>
            <a:ext cx="5836175" cy="389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7037" l="27359" r="12177" t="17616"/>
          <a:stretch/>
        </p:blipFill>
        <p:spPr>
          <a:xfrm>
            <a:off x="1638550" y="736375"/>
            <a:ext cx="5866901" cy="411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993900" y="43600"/>
            <a:ext cx="71562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Diagrama de classes</a:t>
            </a:r>
            <a:endParaRPr sz="240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C6F0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8934" l="23257" r="24383" t="14764"/>
          <a:stretch/>
        </p:blipFill>
        <p:spPr>
          <a:xfrm>
            <a:off x="1716975" y="641925"/>
            <a:ext cx="5363726" cy="430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993900" y="0"/>
            <a:ext cx="71562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Mapa de Páginas</a:t>
            </a:r>
            <a:endParaRPr sz="240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C6F04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025" y="699875"/>
            <a:ext cx="2181222" cy="380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1925" y="699875"/>
            <a:ext cx="2105325" cy="38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5">
            <a:alphaModFix/>
          </a:blip>
          <a:srcRect b="0" l="-3880" r="3880" t="0"/>
          <a:stretch/>
        </p:blipFill>
        <p:spPr>
          <a:xfrm>
            <a:off x="3481388" y="699875"/>
            <a:ext cx="2181225" cy="38054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759525" y="-1074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Comentar nos fóruns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3903525" y="-1074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Resenhar obras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7268525" y="-10247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Busca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20000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 rot="161729">
            <a:off x="976285" y="876908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Casos de uso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 rot="120896">
            <a:off x="914619" y="1471509"/>
            <a:ext cx="2295219" cy="224568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Muli"/>
                <a:ea typeface="Muli"/>
                <a:cs typeface="Muli"/>
                <a:sym typeface="Muli"/>
              </a:rPr>
              <a:t>Comentar nos fóruns</a:t>
            </a:r>
            <a:endParaRPr b="1" sz="1400">
              <a:latin typeface="Muli"/>
              <a:ea typeface="Muli"/>
              <a:cs typeface="Muli"/>
              <a:sym typeface="Muli"/>
            </a:endParaRPr>
          </a:p>
          <a:p>
            <a:pPr indent="-3048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Muli"/>
              <a:buAutoNum type="arabicPeriod"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Usuário encontra fórum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"/>
              <a:buAutoNum type="arabicPeriod"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Sistema mostra detalhes do fórum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"/>
              <a:buAutoNum type="arabicPeriod"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Usuário comenta no fórum 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"/>
              <a:buAutoNum type="arabicPeriod"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Sistema registra comentário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 rot="120896">
            <a:off x="3255520" y="1556454"/>
            <a:ext cx="2295219" cy="192959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Muli"/>
                <a:ea typeface="Muli"/>
                <a:cs typeface="Muli"/>
                <a:sym typeface="Muli"/>
              </a:rPr>
              <a:t>Cadastrar</a:t>
            </a:r>
            <a:endParaRPr b="1" sz="1400">
              <a:latin typeface="Muli"/>
              <a:ea typeface="Muli"/>
              <a:cs typeface="Muli"/>
              <a:sym typeface="Muli"/>
            </a:endParaRPr>
          </a:p>
          <a:p>
            <a:pPr indent="-3048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Muli"/>
              <a:buAutoNum type="arabicPeriod"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Usuário fornece seus dados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"/>
              <a:buAutoNum type="arabicPeriod"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Sistema </a:t>
            </a:r>
            <a:r>
              <a:rPr lang="en" sz="1200">
                <a:latin typeface="Muli"/>
                <a:ea typeface="Muli"/>
                <a:cs typeface="Muli"/>
                <a:sym typeface="Muli"/>
              </a:rPr>
              <a:t>verifica</a:t>
            </a:r>
            <a:r>
              <a:rPr lang="en" sz="1200">
                <a:latin typeface="Muli"/>
                <a:ea typeface="Muli"/>
                <a:cs typeface="Muli"/>
                <a:sym typeface="Muli"/>
              </a:rPr>
              <a:t> dados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"/>
              <a:buAutoNum type="arabicPeriod"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Usuário vai para a página de login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idx="3" type="body"/>
          </p:nvPr>
        </p:nvSpPr>
        <p:spPr>
          <a:xfrm rot="120896">
            <a:off x="5752703" y="1641450"/>
            <a:ext cx="2295219" cy="138896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Muli"/>
                <a:ea typeface="Muli"/>
                <a:cs typeface="Muli"/>
                <a:sym typeface="Muli"/>
              </a:rPr>
              <a:t>Login</a:t>
            </a:r>
            <a:endParaRPr b="1" sz="1400">
              <a:latin typeface="Muli"/>
              <a:ea typeface="Muli"/>
              <a:cs typeface="Muli"/>
              <a:sym typeface="Muli"/>
            </a:endParaRPr>
          </a:p>
          <a:p>
            <a:pPr indent="-3048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Muli"/>
              <a:buAutoNum type="arabicPeriod"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Usuário fornece seus dados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"/>
              <a:buAutoNum type="arabicPeriod"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Sistema verifica dados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"/>
              <a:buAutoNum type="arabicPeriod"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Usuário loga</a:t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26" name="Shape 126"/>
          <p:cNvGrpSpPr/>
          <p:nvPr/>
        </p:nvGrpSpPr>
        <p:grpSpPr>
          <a:xfrm flipH="1">
            <a:off x="6480644" y="1683760"/>
            <a:ext cx="279698" cy="285542"/>
            <a:chOff x="3955900" y="2984500"/>
            <a:chExt cx="414000" cy="422525"/>
          </a:xfrm>
        </p:grpSpPr>
        <p:sp>
          <p:nvSpPr>
            <p:cNvPr id="127" name="Shape 127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" name="Shape 130"/>
          <p:cNvGrpSpPr/>
          <p:nvPr/>
        </p:nvGrpSpPr>
        <p:grpSpPr>
          <a:xfrm>
            <a:off x="4309049" y="1525337"/>
            <a:ext cx="245010" cy="309809"/>
            <a:chOff x="584925" y="238125"/>
            <a:chExt cx="415200" cy="525100"/>
          </a:xfrm>
        </p:grpSpPr>
        <p:sp>
          <p:nvSpPr>
            <p:cNvPr id="131" name="Shape 131"/>
            <p:cNvSpPr/>
            <p:nvPr/>
          </p:nvSpPr>
          <p:spPr>
            <a:xfrm>
              <a:off x="621550" y="299175"/>
              <a:ext cx="378575" cy="464050"/>
            </a:xfrm>
            <a:custGeom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633750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716800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799825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882875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584925" y="261325"/>
              <a:ext cx="378575" cy="464050"/>
            </a:xfrm>
            <a:custGeom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Shape 137"/>
          <p:cNvSpPr/>
          <p:nvPr/>
        </p:nvSpPr>
        <p:spPr>
          <a:xfrm>
            <a:off x="2854801" y="1525326"/>
            <a:ext cx="279355" cy="254140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11627" l="2066" r="61156" t="16821"/>
          <a:stretch/>
        </p:blipFill>
        <p:spPr>
          <a:xfrm>
            <a:off x="426975" y="701725"/>
            <a:ext cx="3417374" cy="374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4">
            <a:alphaModFix/>
          </a:blip>
          <a:srcRect b="32348" l="2220" r="72946" t="9058"/>
          <a:stretch/>
        </p:blipFill>
        <p:spPr>
          <a:xfrm>
            <a:off x="5924923" y="701725"/>
            <a:ext cx="2817907" cy="374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6750" y="701725"/>
            <a:ext cx="1775775" cy="374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achim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