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9" r:id="rId3"/>
    <p:sldId id="257" r:id="rId4"/>
    <p:sldId id="258"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B3DF149F-00EA-4A9C-A02E-6995D8F44D17}" type="datetimeFigureOut">
              <a:rPr lang="es-ES" smtClean="0"/>
              <a:t>27/11/2018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6A6A739-1C99-425E-A71D-58AFBCC96F26}" type="slidenum">
              <a:rPr lang="es-ES" smtClean="0"/>
              <a:t>‹Nº›</a:t>
            </a:fld>
            <a:endParaRPr lang="es-ES"/>
          </a:p>
        </p:txBody>
      </p:sp>
    </p:spTree>
    <p:extLst>
      <p:ext uri="{BB962C8B-B14F-4D97-AF65-F5344CB8AC3E}">
        <p14:creationId xmlns:p14="http://schemas.microsoft.com/office/powerpoint/2010/main" val="2355317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B3DF149F-00EA-4A9C-A02E-6995D8F44D17}" type="datetimeFigureOut">
              <a:rPr lang="es-ES" smtClean="0"/>
              <a:t>27/11/2018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6A6A739-1C99-425E-A71D-58AFBCC96F26}" type="slidenum">
              <a:rPr lang="es-ES" smtClean="0"/>
              <a:t>‹Nº›</a:t>
            </a:fld>
            <a:endParaRPr lang="es-ES"/>
          </a:p>
        </p:txBody>
      </p:sp>
    </p:spTree>
    <p:extLst>
      <p:ext uri="{BB962C8B-B14F-4D97-AF65-F5344CB8AC3E}">
        <p14:creationId xmlns:p14="http://schemas.microsoft.com/office/powerpoint/2010/main" val="1573704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B3DF149F-00EA-4A9C-A02E-6995D8F44D17}" type="datetimeFigureOut">
              <a:rPr lang="es-ES" smtClean="0"/>
              <a:t>27/11/2018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6A6A739-1C99-425E-A71D-58AFBCC96F26}" type="slidenum">
              <a:rPr lang="es-ES" smtClean="0"/>
              <a:t>‹Nº›</a:t>
            </a:fld>
            <a:endParaRPr lang="es-ES"/>
          </a:p>
        </p:txBody>
      </p:sp>
    </p:spTree>
    <p:extLst>
      <p:ext uri="{BB962C8B-B14F-4D97-AF65-F5344CB8AC3E}">
        <p14:creationId xmlns:p14="http://schemas.microsoft.com/office/powerpoint/2010/main" val="2118126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B3DF149F-00EA-4A9C-A02E-6995D8F44D17}" type="datetimeFigureOut">
              <a:rPr lang="es-ES" smtClean="0"/>
              <a:t>27/11/2018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6A6A739-1C99-425E-A71D-58AFBCC96F26}" type="slidenum">
              <a:rPr lang="es-ES" smtClean="0"/>
              <a:t>‹Nº›</a:t>
            </a:fld>
            <a:endParaRPr lang="es-ES"/>
          </a:p>
        </p:txBody>
      </p:sp>
    </p:spTree>
    <p:extLst>
      <p:ext uri="{BB962C8B-B14F-4D97-AF65-F5344CB8AC3E}">
        <p14:creationId xmlns:p14="http://schemas.microsoft.com/office/powerpoint/2010/main" val="115692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B3DF149F-00EA-4A9C-A02E-6995D8F44D17}" type="datetimeFigureOut">
              <a:rPr lang="es-ES" smtClean="0"/>
              <a:t>27/11/2018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6A6A739-1C99-425E-A71D-58AFBCC96F26}" type="slidenum">
              <a:rPr lang="es-ES" smtClean="0"/>
              <a:t>‹Nº›</a:t>
            </a:fld>
            <a:endParaRPr lang="es-ES"/>
          </a:p>
        </p:txBody>
      </p:sp>
    </p:spTree>
    <p:extLst>
      <p:ext uri="{BB962C8B-B14F-4D97-AF65-F5344CB8AC3E}">
        <p14:creationId xmlns:p14="http://schemas.microsoft.com/office/powerpoint/2010/main" val="1274785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B3DF149F-00EA-4A9C-A02E-6995D8F44D17}" type="datetimeFigureOut">
              <a:rPr lang="es-ES" smtClean="0"/>
              <a:t>27/11/2018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6A6A739-1C99-425E-A71D-58AFBCC96F26}" type="slidenum">
              <a:rPr lang="es-ES" smtClean="0"/>
              <a:t>‹Nº›</a:t>
            </a:fld>
            <a:endParaRPr lang="es-ES"/>
          </a:p>
        </p:txBody>
      </p:sp>
    </p:spTree>
    <p:extLst>
      <p:ext uri="{BB962C8B-B14F-4D97-AF65-F5344CB8AC3E}">
        <p14:creationId xmlns:p14="http://schemas.microsoft.com/office/powerpoint/2010/main" val="312710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B3DF149F-00EA-4A9C-A02E-6995D8F44D17}" type="datetimeFigureOut">
              <a:rPr lang="es-ES" smtClean="0"/>
              <a:t>27/11/2018</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76A6A739-1C99-425E-A71D-58AFBCC96F26}" type="slidenum">
              <a:rPr lang="es-ES" smtClean="0"/>
              <a:t>‹Nº›</a:t>
            </a:fld>
            <a:endParaRPr lang="es-ES"/>
          </a:p>
        </p:txBody>
      </p:sp>
    </p:spTree>
    <p:extLst>
      <p:ext uri="{BB962C8B-B14F-4D97-AF65-F5344CB8AC3E}">
        <p14:creationId xmlns:p14="http://schemas.microsoft.com/office/powerpoint/2010/main" val="50381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B3DF149F-00EA-4A9C-A02E-6995D8F44D17}" type="datetimeFigureOut">
              <a:rPr lang="es-ES" smtClean="0"/>
              <a:t>27/11/2018</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76A6A739-1C99-425E-A71D-58AFBCC96F26}" type="slidenum">
              <a:rPr lang="es-ES" smtClean="0"/>
              <a:t>‹Nº›</a:t>
            </a:fld>
            <a:endParaRPr lang="es-ES"/>
          </a:p>
        </p:txBody>
      </p:sp>
    </p:spTree>
    <p:extLst>
      <p:ext uri="{BB962C8B-B14F-4D97-AF65-F5344CB8AC3E}">
        <p14:creationId xmlns:p14="http://schemas.microsoft.com/office/powerpoint/2010/main" val="1425152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3DF149F-00EA-4A9C-A02E-6995D8F44D17}" type="datetimeFigureOut">
              <a:rPr lang="es-ES" smtClean="0"/>
              <a:t>27/11/2018</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76A6A739-1C99-425E-A71D-58AFBCC96F26}" type="slidenum">
              <a:rPr lang="es-ES" smtClean="0"/>
              <a:t>‹Nº›</a:t>
            </a:fld>
            <a:endParaRPr lang="es-ES"/>
          </a:p>
        </p:txBody>
      </p:sp>
    </p:spTree>
    <p:extLst>
      <p:ext uri="{BB962C8B-B14F-4D97-AF65-F5344CB8AC3E}">
        <p14:creationId xmlns:p14="http://schemas.microsoft.com/office/powerpoint/2010/main" val="3686665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B3DF149F-00EA-4A9C-A02E-6995D8F44D17}" type="datetimeFigureOut">
              <a:rPr lang="es-ES" smtClean="0"/>
              <a:t>27/11/2018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6A6A739-1C99-425E-A71D-58AFBCC96F26}" type="slidenum">
              <a:rPr lang="es-ES" smtClean="0"/>
              <a:t>‹Nº›</a:t>
            </a:fld>
            <a:endParaRPr lang="es-ES"/>
          </a:p>
        </p:txBody>
      </p:sp>
    </p:spTree>
    <p:extLst>
      <p:ext uri="{BB962C8B-B14F-4D97-AF65-F5344CB8AC3E}">
        <p14:creationId xmlns:p14="http://schemas.microsoft.com/office/powerpoint/2010/main" val="1460782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B3DF149F-00EA-4A9C-A02E-6995D8F44D17}" type="datetimeFigureOut">
              <a:rPr lang="es-ES" smtClean="0"/>
              <a:t>27/11/2018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6A6A739-1C99-425E-A71D-58AFBCC96F26}" type="slidenum">
              <a:rPr lang="es-ES" smtClean="0"/>
              <a:t>‹Nº›</a:t>
            </a:fld>
            <a:endParaRPr lang="es-ES"/>
          </a:p>
        </p:txBody>
      </p:sp>
    </p:spTree>
    <p:extLst>
      <p:ext uri="{BB962C8B-B14F-4D97-AF65-F5344CB8AC3E}">
        <p14:creationId xmlns:p14="http://schemas.microsoft.com/office/powerpoint/2010/main" val="1259563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DF149F-00EA-4A9C-A02E-6995D8F44D17}" type="datetimeFigureOut">
              <a:rPr lang="es-ES" smtClean="0"/>
              <a:t>27/11/2018</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A6A739-1C99-425E-A71D-58AFBCC96F26}" type="slidenum">
              <a:rPr lang="es-ES" smtClean="0"/>
              <a:t>‹Nº›</a:t>
            </a:fld>
            <a:endParaRPr lang="es-ES"/>
          </a:p>
        </p:txBody>
      </p:sp>
    </p:spTree>
    <p:extLst>
      <p:ext uri="{BB962C8B-B14F-4D97-AF65-F5344CB8AC3E}">
        <p14:creationId xmlns:p14="http://schemas.microsoft.com/office/powerpoint/2010/main" val="2345841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593011" y="2107065"/>
            <a:ext cx="9144000" cy="1446550"/>
          </a:xfrm>
          <a:prstGeom prst="rect">
            <a:avLst/>
          </a:prstGeom>
          <a:noFill/>
        </p:spPr>
        <p:txBody>
          <a:bodyPr wrap="square" rtlCol="0">
            <a:spAutoFit/>
          </a:bodyPr>
          <a:lstStyle/>
          <a:p>
            <a:pPr algn="ctr"/>
            <a:r>
              <a:rPr lang="es-ES" sz="4400" b="1" dirty="0" smtClean="0">
                <a:latin typeface="+mj-lt"/>
              </a:rPr>
              <a:t>Time series </a:t>
            </a:r>
            <a:r>
              <a:rPr lang="es-ES" sz="4400" b="1" dirty="0" err="1" smtClean="0">
                <a:latin typeface="+mj-lt"/>
              </a:rPr>
              <a:t>model</a:t>
            </a:r>
            <a:r>
              <a:rPr lang="es-ES" sz="4400" b="1" dirty="0" smtClean="0">
                <a:latin typeface="+mj-lt"/>
              </a:rPr>
              <a:t> </a:t>
            </a:r>
            <a:r>
              <a:rPr lang="es-ES" sz="4400" b="1" dirty="0" err="1" smtClean="0">
                <a:latin typeface="+mj-lt"/>
              </a:rPr>
              <a:t>selection</a:t>
            </a:r>
            <a:r>
              <a:rPr lang="es-ES" sz="4400" b="1" dirty="0" smtClean="0">
                <a:latin typeface="+mj-lt"/>
              </a:rPr>
              <a:t> </a:t>
            </a:r>
            <a:r>
              <a:rPr lang="es-ES" sz="4400" b="1" dirty="0" err="1" smtClean="0">
                <a:latin typeface="+mj-lt"/>
              </a:rPr>
              <a:t>from</a:t>
            </a:r>
            <a:r>
              <a:rPr lang="es-ES" sz="4400" b="1" dirty="0" smtClean="0">
                <a:latin typeface="+mj-lt"/>
              </a:rPr>
              <a:t> a </a:t>
            </a:r>
            <a:r>
              <a:rPr lang="es-ES" sz="4400" b="1" dirty="0" err="1" smtClean="0">
                <a:latin typeface="+mj-lt"/>
              </a:rPr>
              <a:t>bayesian</a:t>
            </a:r>
            <a:r>
              <a:rPr lang="es-ES" sz="4400" b="1" dirty="0" smtClean="0">
                <a:latin typeface="+mj-lt"/>
              </a:rPr>
              <a:t> </a:t>
            </a:r>
            <a:r>
              <a:rPr lang="es-ES" sz="4400" b="1" dirty="0" err="1" smtClean="0">
                <a:latin typeface="+mj-lt"/>
              </a:rPr>
              <a:t>practiacal</a:t>
            </a:r>
            <a:r>
              <a:rPr lang="es-ES" sz="4400" b="1" dirty="0" smtClean="0">
                <a:latin typeface="+mj-lt"/>
              </a:rPr>
              <a:t> </a:t>
            </a:r>
            <a:r>
              <a:rPr lang="es-ES" sz="4400" b="1" dirty="0" err="1" smtClean="0">
                <a:latin typeface="+mj-lt"/>
              </a:rPr>
              <a:t>approach</a:t>
            </a:r>
            <a:endParaRPr lang="es-ES" sz="4400" b="1" dirty="0">
              <a:latin typeface="+mj-lt"/>
            </a:endParaRPr>
          </a:p>
        </p:txBody>
      </p:sp>
    </p:spTree>
    <p:extLst>
      <p:ext uri="{BB962C8B-B14F-4D97-AF65-F5344CB8AC3E}">
        <p14:creationId xmlns:p14="http://schemas.microsoft.com/office/powerpoint/2010/main" val="2726136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524000" y="243759"/>
            <a:ext cx="9144000" cy="584775"/>
          </a:xfrm>
          <a:prstGeom prst="rect">
            <a:avLst/>
          </a:prstGeom>
          <a:noFill/>
        </p:spPr>
        <p:txBody>
          <a:bodyPr wrap="square" rtlCol="0">
            <a:spAutoFit/>
          </a:bodyPr>
          <a:lstStyle/>
          <a:p>
            <a:pPr algn="ctr"/>
            <a:r>
              <a:rPr lang="es-ES" sz="3200" b="1" dirty="0" smtClean="0">
                <a:latin typeface="+mj-lt"/>
              </a:rPr>
              <a:t>Ajuste y predicción del modelo Prophet</a:t>
            </a:r>
            <a:endParaRPr lang="es-ES" sz="3200" b="1" dirty="0">
              <a:latin typeface="+mj-lt"/>
            </a:endParaRPr>
          </a:p>
        </p:txBody>
      </p:sp>
      <p:pic>
        <p:nvPicPr>
          <p:cNvPr id="5" name="Imagen 4"/>
          <p:cNvPicPr>
            <a:picLocks noChangeAspect="1"/>
          </p:cNvPicPr>
          <p:nvPr/>
        </p:nvPicPr>
        <p:blipFill>
          <a:blip r:embed="rId2"/>
          <a:stretch>
            <a:fillRect/>
          </a:stretch>
        </p:blipFill>
        <p:spPr>
          <a:xfrm>
            <a:off x="1039411" y="1293963"/>
            <a:ext cx="9919011" cy="3681790"/>
          </a:xfrm>
          <a:prstGeom prst="rect">
            <a:avLst/>
          </a:prstGeom>
        </p:spPr>
      </p:pic>
      <p:sp>
        <p:nvSpPr>
          <p:cNvPr id="6" name="Rectángulo 5"/>
          <p:cNvSpPr/>
          <p:nvPr/>
        </p:nvSpPr>
        <p:spPr>
          <a:xfrm>
            <a:off x="6754483" y="3114136"/>
            <a:ext cx="2329132" cy="12327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7" name="Conector recto de flecha 6"/>
          <p:cNvCxnSpPr/>
          <p:nvPr/>
        </p:nvCxnSpPr>
        <p:spPr>
          <a:xfrm>
            <a:off x="8113143" y="4345596"/>
            <a:ext cx="4314" cy="9337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6952891" y="5333403"/>
            <a:ext cx="4459856" cy="1200329"/>
          </a:xfrm>
          <a:prstGeom prst="rect">
            <a:avLst/>
          </a:prstGeom>
          <a:noFill/>
        </p:spPr>
        <p:txBody>
          <a:bodyPr wrap="square" rtlCol="0">
            <a:spAutoFit/>
          </a:bodyPr>
          <a:lstStyle/>
          <a:p>
            <a:r>
              <a:rPr lang="es-ES" dirty="0" smtClean="0"/>
              <a:t>No detecta los puntos de cambio de tendencia debido a que no se han podido introducir por ser un proceso automatizado de predicción de 1000000 series</a:t>
            </a:r>
            <a:endParaRPr lang="es-ES" dirty="0"/>
          </a:p>
        </p:txBody>
      </p:sp>
      <p:pic>
        <p:nvPicPr>
          <p:cNvPr id="10" name="Imagen 9"/>
          <p:cNvPicPr>
            <a:picLocks noChangeAspect="1"/>
          </p:cNvPicPr>
          <p:nvPr/>
        </p:nvPicPr>
        <p:blipFill>
          <a:blip r:embed="rId3"/>
          <a:stretch>
            <a:fillRect/>
          </a:stretch>
        </p:blipFill>
        <p:spPr>
          <a:xfrm>
            <a:off x="1039411" y="5097379"/>
            <a:ext cx="5568423" cy="1551605"/>
          </a:xfrm>
          <a:prstGeom prst="rect">
            <a:avLst/>
          </a:prstGeom>
        </p:spPr>
      </p:pic>
      <p:sp>
        <p:nvSpPr>
          <p:cNvPr id="11" name="Rectángulo 10"/>
          <p:cNvSpPr/>
          <p:nvPr/>
        </p:nvSpPr>
        <p:spPr>
          <a:xfrm>
            <a:off x="6090248" y="1794294"/>
            <a:ext cx="819509" cy="83676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77756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524000" y="243759"/>
            <a:ext cx="9144000" cy="584775"/>
          </a:xfrm>
          <a:prstGeom prst="rect">
            <a:avLst/>
          </a:prstGeom>
          <a:noFill/>
        </p:spPr>
        <p:txBody>
          <a:bodyPr wrap="square" rtlCol="0">
            <a:spAutoFit/>
          </a:bodyPr>
          <a:lstStyle/>
          <a:p>
            <a:pPr algn="ctr"/>
            <a:r>
              <a:rPr lang="es-ES" sz="3200" b="1" dirty="0" smtClean="0">
                <a:latin typeface="+mj-lt"/>
              </a:rPr>
              <a:t>Ajuste y predicción del modelo BSTS</a:t>
            </a:r>
            <a:endParaRPr lang="es-ES" sz="3200" b="1" dirty="0">
              <a:latin typeface="+mj-lt"/>
            </a:endParaRPr>
          </a:p>
        </p:txBody>
      </p:sp>
      <p:pic>
        <p:nvPicPr>
          <p:cNvPr id="5" name="Imagen 4"/>
          <p:cNvPicPr>
            <a:picLocks noChangeAspect="1"/>
          </p:cNvPicPr>
          <p:nvPr/>
        </p:nvPicPr>
        <p:blipFill>
          <a:blip r:embed="rId2"/>
          <a:stretch>
            <a:fillRect/>
          </a:stretch>
        </p:blipFill>
        <p:spPr>
          <a:xfrm>
            <a:off x="1093510" y="1104180"/>
            <a:ext cx="10004980" cy="3565789"/>
          </a:xfrm>
          <a:prstGeom prst="rect">
            <a:avLst/>
          </a:prstGeom>
        </p:spPr>
      </p:pic>
      <p:pic>
        <p:nvPicPr>
          <p:cNvPr id="6" name="Imagen 5"/>
          <p:cNvPicPr>
            <a:picLocks noChangeAspect="1"/>
          </p:cNvPicPr>
          <p:nvPr/>
        </p:nvPicPr>
        <p:blipFill>
          <a:blip r:embed="rId3"/>
          <a:stretch>
            <a:fillRect/>
          </a:stretch>
        </p:blipFill>
        <p:spPr>
          <a:xfrm>
            <a:off x="1093510" y="4669969"/>
            <a:ext cx="5911139" cy="1895475"/>
          </a:xfrm>
          <a:prstGeom prst="rect">
            <a:avLst/>
          </a:prstGeom>
        </p:spPr>
      </p:pic>
      <p:sp>
        <p:nvSpPr>
          <p:cNvPr id="7" name="Rectángulo 6"/>
          <p:cNvSpPr/>
          <p:nvPr/>
        </p:nvSpPr>
        <p:spPr>
          <a:xfrm>
            <a:off x="5960852" y="1725282"/>
            <a:ext cx="1155940" cy="175979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p:cNvSpPr/>
          <p:nvPr/>
        </p:nvSpPr>
        <p:spPr>
          <a:xfrm>
            <a:off x="8517145" y="3013494"/>
            <a:ext cx="848265" cy="94315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Conector recto de flecha 9"/>
          <p:cNvCxnSpPr/>
          <p:nvPr/>
        </p:nvCxnSpPr>
        <p:spPr>
          <a:xfrm>
            <a:off x="7116792" y="3485072"/>
            <a:ext cx="0" cy="111280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7116792" y="4761781"/>
            <a:ext cx="2027208" cy="1754326"/>
          </a:xfrm>
          <a:prstGeom prst="rect">
            <a:avLst/>
          </a:prstGeom>
          <a:noFill/>
        </p:spPr>
        <p:txBody>
          <a:bodyPr wrap="square" rtlCol="0">
            <a:spAutoFit/>
          </a:bodyPr>
          <a:lstStyle/>
          <a:p>
            <a:r>
              <a:rPr lang="es-ES" dirty="0" smtClean="0"/>
              <a:t>La estacionalidad va perdiendo intensidad, por lo que la distribución tiene mayor varianza</a:t>
            </a:r>
            <a:endParaRPr lang="es-ES" dirty="0"/>
          </a:p>
        </p:txBody>
      </p:sp>
      <p:sp>
        <p:nvSpPr>
          <p:cNvPr id="13" name="CuadroTexto 12"/>
          <p:cNvSpPr txBox="1"/>
          <p:nvPr/>
        </p:nvSpPr>
        <p:spPr>
          <a:xfrm>
            <a:off x="9813984" y="4626437"/>
            <a:ext cx="2027208" cy="1754326"/>
          </a:xfrm>
          <a:prstGeom prst="rect">
            <a:avLst/>
          </a:prstGeom>
          <a:noFill/>
        </p:spPr>
        <p:txBody>
          <a:bodyPr wrap="square" rtlCol="0">
            <a:spAutoFit/>
          </a:bodyPr>
          <a:lstStyle/>
          <a:p>
            <a:r>
              <a:rPr lang="es-ES" dirty="0" smtClean="0"/>
              <a:t>Se adapta mejor a los cambios de tendencia. Todos los valores están dentro del intervalo de creencia</a:t>
            </a:r>
            <a:endParaRPr lang="es-ES" dirty="0"/>
          </a:p>
        </p:txBody>
      </p:sp>
      <p:cxnSp>
        <p:nvCxnSpPr>
          <p:cNvPr id="14" name="Conector recto de flecha 13"/>
          <p:cNvCxnSpPr/>
          <p:nvPr/>
        </p:nvCxnSpPr>
        <p:spPr>
          <a:xfrm>
            <a:off x="8941277" y="3948228"/>
            <a:ext cx="590912" cy="106371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8113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524000" y="243759"/>
            <a:ext cx="9144000" cy="584775"/>
          </a:xfrm>
          <a:prstGeom prst="rect">
            <a:avLst/>
          </a:prstGeom>
          <a:noFill/>
        </p:spPr>
        <p:txBody>
          <a:bodyPr wrap="square" rtlCol="0">
            <a:spAutoFit/>
          </a:bodyPr>
          <a:lstStyle/>
          <a:p>
            <a:pPr algn="ctr"/>
            <a:r>
              <a:rPr lang="es-ES" sz="3200" b="1" dirty="0" smtClean="0">
                <a:latin typeface="+mj-lt"/>
              </a:rPr>
              <a:t>Red bayesiana discreta para contrastar los resultados</a:t>
            </a:r>
            <a:endParaRPr lang="es-ES" sz="3200" b="1" dirty="0">
              <a:latin typeface="+mj-lt"/>
            </a:endParaRPr>
          </a:p>
        </p:txBody>
      </p:sp>
      <p:sp>
        <p:nvSpPr>
          <p:cNvPr id="5" name="CuadroTexto 4"/>
          <p:cNvSpPr txBox="1"/>
          <p:nvPr/>
        </p:nvSpPr>
        <p:spPr>
          <a:xfrm>
            <a:off x="1276709" y="1061049"/>
            <a:ext cx="9739223" cy="1754326"/>
          </a:xfrm>
          <a:prstGeom prst="rect">
            <a:avLst/>
          </a:prstGeom>
          <a:noFill/>
        </p:spPr>
        <p:txBody>
          <a:bodyPr wrap="square" rtlCol="0">
            <a:spAutoFit/>
          </a:bodyPr>
          <a:lstStyle/>
          <a:p>
            <a:r>
              <a:rPr lang="es-ES" dirty="0" smtClean="0"/>
              <a:t>¿Por qué una red bayesiana?</a:t>
            </a:r>
          </a:p>
          <a:p>
            <a:pPr marL="285750" indent="-285750">
              <a:buFont typeface="Arial" panose="020B0604020202020204" pitchFamily="34" charset="0"/>
              <a:buChar char="•"/>
            </a:pPr>
            <a:r>
              <a:rPr lang="es-ES" dirty="0" smtClean="0"/>
              <a:t>Las redes bayesianas buscan relaciones causales. En nuestro caso, se quiere identificar las relaciones entre las características iniciales de las series temporales y las medidas de error de la predicción con cada uno de los modelos</a:t>
            </a:r>
          </a:p>
          <a:p>
            <a:pPr marL="285750" indent="-285750">
              <a:buFont typeface="Arial" panose="020B0604020202020204" pitchFamily="34" charset="0"/>
              <a:buChar char="•"/>
            </a:pPr>
            <a:r>
              <a:rPr lang="es-ES" dirty="0" smtClean="0"/>
              <a:t>Se puede introducir información a priori tanto en la estructura de la red como en las probabilidades iniciales</a:t>
            </a:r>
            <a:endParaRPr lang="es-ES" dirty="0"/>
          </a:p>
        </p:txBody>
      </p:sp>
      <p:pic>
        <p:nvPicPr>
          <p:cNvPr id="8" name="Imagen 7"/>
          <p:cNvPicPr>
            <a:picLocks noChangeAspect="1"/>
          </p:cNvPicPr>
          <p:nvPr/>
        </p:nvPicPr>
        <p:blipFill>
          <a:blip r:embed="rId2"/>
          <a:stretch>
            <a:fillRect/>
          </a:stretch>
        </p:blipFill>
        <p:spPr>
          <a:xfrm>
            <a:off x="4776877" y="2815375"/>
            <a:ext cx="6254151" cy="3504013"/>
          </a:xfrm>
          <a:prstGeom prst="rect">
            <a:avLst/>
          </a:prstGeom>
        </p:spPr>
      </p:pic>
      <p:pic>
        <p:nvPicPr>
          <p:cNvPr id="9" name="Imagen 8"/>
          <p:cNvPicPr>
            <a:picLocks noChangeAspect="1"/>
          </p:cNvPicPr>
          <p:nvPr/>
        </p:nvPicPr>
        <p:blipFill>
          <a:blip r:embed="rId3"/>
          <a:stretch>
            <a:fillRect/>
          </a:stretch>
        </p:blipFill>
        <p:spPr>
          <a:xfrm>
            <a:off x="1524000" y="2815375"/>
            <a:ext cx="3207589" cy="1583935"/>
          </a:xfrm>
          <a:prstGeom prst="rect">
            <a:avLst/>
          </a:prstGeom>
        </p:spPr>
      </p:pic>
    </p:spTree>
    <p:extLst>
      <p:ext uri="{BB962C8B-B14F-4D97-AF65-F5344CB8AC3E}">
        <p14:creationId xmlns:p14="http://schemas.microsoft.com/office/powerpoint/2010/main" val="3597701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524000" y="243759"/>
            <a:ext cx="9144000" cy="584775"/>
          </a:xfrm>
          <a:prstGeom prst="rect">
            <a:avLst/>
          </a:prstGeom>
          <a:noFill/>
        </p:spPr>
        <p:txBody>
          <a:bodyPr wrap="square" rtlCol="0">
            <a:spAutoFit/>
          </a:bodyPr>
          <a:lstStyle/>
          <a:p>
            <a:pPr algn="ctr"/>
            <a:r>
              <a:rPr lang="es-ES" sz="3200" b="1" dirty="0" smtClean="0">
                <a:latin typeface="+mj-lt"/>
              </a:rPr>
              <a:t>Algunas probabilidades obtenidas en la red</a:t>
            </a:r>
            <a:endParaRPr lang="es-ES" sz="3200" b="1" dirty="0">
              <a:latin typeface="+mj-lt"/>
            </a:endParaRPr>
          </a:p>
        </p:txBody>
      </p:sp>
      <p:pic>
        <p:nvPicPr>
          <p:cNvPr id="5" name="Imagen 4"/>
          <p:cNvPicPr>
            <a:picLocks noChangeAspect="1"/>
          </p:cNvPicPr>
          <p:nvPr/>
        </p:nvPicPr>
        <p:blipFill>
          <a:blip r:embed="rId2"/>
          <a:stretch>
            <a:fillRect/>
          </a:stretch>
        </p:blipFill>
        <p:spPr>
          <a:xfrm>
            <a:off x="1366866" y="1248729"/>
            <a:ext cx="9458268" cy="5436743"/>
          </a:xfrm>
          <a:prstGeom prst="rect">
            <a:avLst/>
          </a:prstGeom>
        </p:spPr>
      </p:pic>
    </p:spTree>
    <p:extLst>
      <p:ext uri="{BB962C8B-B14F-4D97-AF65-F5344CB8AC3E}">
        <p14:creationId xmlns:p14="http://schemas.microsoft.com/office/powerpoint/2010/main" val="1313106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524000" y="243759"/>
            <a:ext cx="9144000" cy="584775"/>
          </a:xfrm>
          <a:prstGeom prst="rect">
            <a:avLst/>
          </a:prstGeom>
          <a:noFill/>
        </p:spPr>
        <p:txBody>
          <a:bodyPr wrap="square" rtlCol="0">
            <a:spAutoFit/>
          </a:bodyPr>
          <a:lstStyle/>
          <a:p>
            <a:pPr algn="ctr"/>
            <a:r>
              <a:rPr lang="es-ES" sz="3200" b="1" dirty="0" smtClean="0">
                <a:latin typeface="+mj-lt"/>
              </a:rPr>
              <a:t>Inferencia </a:t>
            </a:r>
            <a:endParaRPr lang="es-ES" sz="3200" b="1" dirty="0">
              <a:latin typeface="+mj-lt"/>
            </a:endParaRPr>
          </a:p>
        </p:txBody>
      </p:sp>
      <p:pic>
        <p:nvPicPr>
          <p:cNvPr id="5" name="Imagen 4"/>
          <p:cNvPicPr>
            <a:picLocks noChangeAspect="1"/>
          </p:cNvPicPr>
          <p:nvPr/>
        </p:nvPicPr>
        <p:blipFill>
          <a:blip r:embed="rId2"/>
          <a:stretch>
            <a:fillRect/>
          </a:stretch>
        </p:blipFill>
        <p:spPr>
          <a:xfrm>
            <a:off x="912849" y="2251494"/>
            <a:ext cx="10366302" cy="3786997"/>
          </a:xfrm>
          <a:prstGeom prst="rect">
            <a:avLst/>
          </a:prstGeom>
        </p:spPr>
      </p:pic>
      <p:sp>
        <p:nvSpPr>
          <p:cNvPr id="6" name="CuadroTexto 5"/>
          <p:cNvSpPr txBox="1"/>
          <p:nvPr/>
        </p:nvSpPr>
        <p:spPr>
          <a:xfrm>
            <a:off x="912849" y="983411"/>
            <a:ext cx="10366302" cy="923330"/>
          </a:xfrm>
          <a:prstGeom prst="rect">
            <a:avLst/>
          </a:prstGeom>
          <a:noFill/>
        </p:spPr>
        <p:txBody>
          <a:bodyPr wrap="square" rtlCol="0">
            <a:spAutoFit/>
          </a:bodyPr>
          <a:lstStyle/>
          <a:p>
            <a:r>
              <a:rPr lang="es-ES" dirty="0" smtClean="0"/>
              <a:t>Dado un conjunto de evidencias (categorías de variables que se conocen), se puede calcular la probabilidad de que ocurra un evento (en este caso el evento es que la variable MAPE tenga un error menor de 3 y que el modelo empleado sea ARIMA, BSTS, ETS o Prophet)</a:t>
            </a:r>
            <a:endParaRPr lang="es-ES" dirty="0"/>
          </a:p>
        </p:txBody>
      </p:sp>
    </p:spTree>
    <p:extLst>
      <p:ext uri="{BB962C8B-B14F-4D97-AF65-F5344CB8AC3E}">
        <p14:creationId xmlns:p14="http://schemas.microsoft.com/office/powerpoint/2010/main" val="4250886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524000" y="243759"/>
            <a:ext cx="9144000" cy="584775"/>
          </a:xfrm>
          <a:prstGeom prst="rect">
            <a:avLst/>
          </a:prstGeom>
          <a:noFill/>
        </p:spPr>
        <p:txBody>
          <a:bodyPr wrap="square" rtlCol="0">
            <a:spAutoFit/>
          </a:bodyPr>
          <a:lstStyle/>
          <a:p>
            <a:pPr algn="ctr"/>
            <a:r>
              <a:rPr lang="es-ES" sz="3200" b="1" dirty="0" smtClean="0">
                <a:latin typeface="+mj-lt"/>
              </a:rPr>
              <a:t>Conclusiones</a:t>
            </a:r>
            <a:endParaRPr lang="es-ES" sz="3200" b="1" dirty="0">
              <a:latin typeface="+mj-lt"/>
            </a:endParaRPr>
          </a:p>
        </p:txBody>
      </p:sp>
      <p:pic>
        <p:nvPicPr>
          <p:cNvPr id="5" name="Imagen 4"/>
          <p:cNvPicPr>
            <a:picLocks noChangeAspect="1"/>
          </p:cNvPicPr>
          <p:nvPr/>
        </p:nvPicPr>
        <p:blipFill>
          <a:blip r:embed="rId2"/>
          <a:stretch>
            <a:fillRect/>
          </a:stretch>
        </p:blipFill>
        <p:spPr>
          <a:xfrm>
            <a:off x="1362026" y="828534"/>
            <a:ext cx="9467948" cy="5782129"/>
          </a:xfrm>
          <a:prstGeom prst="rect">
            <a:avLst/>
          </a:prstGeom>
        </p:spPr>
      </p:pic>
    </p:spTree>
    <p:extLst>
      <p:ext uri="{BB962C8B-B14F-4D97-AF65-F5344CB8AC3E}">
        <p14:creationId xmlns:p14="http://schemas.microsoft.com/office/powerpoint/2010/main" val="1216877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213450" y="1423359"/>
            <a:ext cx="8874820" cy="4856671"/>
          </a:xfrm>
          <a:prstGeom prst="rect">
            <a:avLst/>
          </a:prstGeom>
        </p:spPr>
      </p:pic>
      <p:sp>
        <p:nvSpPr>
          <p:cNvPr id="6" name="CuadroTexto 5"/>
          <p:cNvSpPr txBox="1"/>
          <p:nvPr/>
        </p:nvSpPr>
        <p:spPr>
          <a:xfrm>
            <a:off x="1524000" y="243759"/>
            <a:ext cx="9144000" cy="1077218"/>
          </a:xfrm>
          <a:prstGeom prst="rect">
            <a:avLst/>
          </a:prstGeom>
          <a:noFill/>
        </p:spPr>
        <p:txBody>
          <a:bodyPr wrap="square" rtlCol="0">
            <a:spAutoFit/>
          </a:bodyPr>
          <a:lstStyle/>
          <a:p>
            <a:pPr algn="ctr"/>
            <a:r>
              <a:rPr lang="es-ES" sz="3200" b="1" dirty="0" smtClean="0">
                <a:latin typeface="+mj-lt"/>
              </a:rPr>
              <a:t>Explicación de la aplicación Shiny expuesta en la comunicación tipo B</a:t>
            </a:r>
            <a:endParaRPr lang="es-ES" sz="3200" b="1" dirty="0">
              <a:latin typeface="+mj-lt"/>
            </a:endParaRPr>
          </a:p>
        </p:txBody>
      </p:sp>
    </p:spTree>
    <p:extLst>
      <p:ext uri="{BB962C8B-B14F-4D97-AF65-F5344CB8AC3E}">
        <p14:creationId xmlns:p14="http://schemas.microsoft.com/office/powerpoint/2010/main" val="3112795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6456040" y="2060848"/>
            <a:ext cx="4211960" cy="4708981"/>
          </a:xfrm>
          <a:prstGeom prst="rect">
            <a:avLst/>
          </a:prstGeom>
          <a:solidFill>
            <a:schemeClr val="bg1"/>
          </a:solidFill>
        </p:spPr>
        <p:txBody>
          <a:bodyPr wrap="square" rtlCol="0">
            <a:spAutoFit/>
          </a:bodyPr>
          <a:lstStyle/>
          <a:p>
            <a:pPr algn="just"/>
            <a:r>
              <a:rPr lang="es-ES" sz="2000" b="1" dirty="0"/>
              <a:t>El objetivo </a:t>
            </a:r>
            <a:r>
              <a:rPr lang="es-ES" sz="2000" dirty="0"/>
              <a:t>de este trabajo </a:t>
            </a:r>
            <a:r>
              <a:rPr lang="es-ES" sz="2000" dirty="0"/>
              <a:t>es:</a:t>
            </a:r>
          </a:p>
          <a:p>
            <a:pPr algn="just"/>
            <a:r>
              <a:rPr lang="es-ES" sz="2000" dirty="0"/>
              <a:t>Dada una serie temporal con sus características iniciales, identificar el modelo que menor error de predicción </a:t>
            </a:r>
            <a:r>
              <a:rPr lang="es-ES" sz="2000" i="1" dirty="0"/>
              <a:t>a priori </a:t>
            </a:r>
            <a:r>
              <a:rPr lang="es-ES" sz="2000" dirty="0"/>
              <a:t>comete. </a:t>
            </a:r>
          </a:p>
          <a:p>
            <a:pPr algn="just"/>
            <a:endParaRPr lang="es-ES" sz="2000" dirty="0"/>
          </a:p>
          <a:p>
            <a:pPr algn="just"/>
            <a:r>
              <a:rPr lang="es-ES" sz="2000" b="1" dirty="0"/>
              <a:t>Los </a:t>
            </a:r>
            <a:r>
              <a:rPr lang="es-ES" sz="2000" b="1" dirty="0"/>
              <a:t>modelos </a:t>
            </a:r>
            <a:r>
              <a:rPr lang="es-ES" sz="2000" b="1" dirty="0"/>
              <a:t>de predicción </a:t>
            </a:r>
            <a:r>
              <a:rPr lang="es-ES" sz="2000" dirty="0"/>
              <a:t>que </a:t>
            </a:r>
            <a:r>
              <a:rPr lang="es-ES" sz="2000" dirty="0"/>
              <a:t>se han empleado </a:t>
            </a:r>
            <a:r>
              <a:rPr lang="es-ES" sz="2000" dirty="0"/>
              <a:t>son:</a:t>
            </a:r>
          </a:p>
          <a:p>
            <a:pPr algn="ctr"/>
            <a:r>
              <a:rPr lang="es-ES" sz="2000" dirty="0"/>
              <a:t>ETS</a:t>
            </a:r>
          </a:p>
          <a:p>
            <a:pPr algn="ctr"/>
            <a:r>
              <a:rPr lang="es-ES" sz="2000" dirty="0"/>
              <a:t>BSTS</a:t>
            </a:r>
          </a:p>
          <a:p>
            <a:pPr algn="ctr"/>
            <a:r>
              <a:rPr lang="es-ES" sz="2000" dirty="0"/>
              <a:t>Prophet</a:t>
            </a:r>
            <a:endParaRPr lang="es-ES" sz="2000" dirty="0"/>
          </a:p>
          <a:p>
            <a:pPr algn="ctr"/>
            <a:r>
              <a:rPr lang="es-ES" sz="2000" dirty="0" smtClean="0"/>
              <a:t>ARIMA</a:t>
            </a:r>
          </a:p>
          <a:p>
            <a:r>
              <a:rPr lang="es-ES" sz="2000" dirty="0" smtClean="0"/>
              <a:t>Para contrastar los modelos se ha empleado una red bayesiana</a:t>
            </a:r>
            <a:endParaRPr lang="es-ES" sz="2000" dirty="0"/>
          </a:p>
          <a:p>
            <a:pPr algn="ctr"/>
            <a:endParaRPr lang="es-ES" sz="2000" dirty="0"/>
          </a:p>
        </p:txBody>
      </p:sp>
      <p:sp>
        <p:nvSpPr>
          <p:cNvPr id="7" name="CuadroTexto 6"/>
          <p:cNvSpPr txBox="1"/>
          <p:nvPr/>
        </p:nvSpPr>
        <p:spPr>
          <a:xfrm>
            <a:off x="1524000" y="243759"/>
            <a:ext cx="9144000" cy="1077218"/>
          </a:xfrm>
          <a:prstGeom prst="rect">
            <a:avLst/>
          </a:prstGeom>
          <a:noFill/>
        </p:spPr>
        <p:txBody>
          <a:bodyPr wrap="square" rtlCol="0">
            <a:spAutoFit/>
          </a:bodyPr>
          <a:lstStyle/>
          <a:p>
            <a:pPr algn="ctr"/>
            <a:r>
              <a:rPr lang="es-ES" sz="3200" b="1" dirty="0">
                <a:latin typeface="+mj-lt"/>
              </a:rPr>
              <a:t>Red bayesiana para identificar el modelo que a priori mejor predice una serie temporal</a:t>
            </a:r>
            <a:endParaRPr lang="es-ES" sz="3200" b="1" dirty="0">
              <a:latin typeface="+mj-lt"/>
            </a:endParaRPr>
          </a:p>
        </p:txBody>
      </p:sp>
      <p:pic>
        <p:nvPicPr>
          <p:cNvPr id="1026"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337" y="1658205"/>
            <a:ext cx="4749899" cy="449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609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611758" y="301925"/>
            <a:ext cx="8568343" cy="5011947"/>
          </a:xfrm>
          <a:prstGeom prst="rect">
            <a:avLst/>
          </a:prstGeom>
        </p:spPr>
      </p:pic>
      <p:pic>
        <p:nvPicPr>
          <p:cNvPr id="6" name="Imagen 5"/>
          <p:cNvPicPr>
            <a:picLocks noChangeAspect="1"/>
          </p:cNvPicPr>
          <p:nvPr/>
        </p:nvPicPr>
        <p:blipFill>
          <a:blip r:embed="rId3"/>
          <a:stretch>
            <a:fillRect/>
          </a:stretch>
        </p:blipFill>
        <p:spPr>
          <a:xfrm>
            <a:off x="1716208" y="5158596"/>
            <a:ext cx="8359445" cy="1519640"/>
          </a:xfrm>
          <a:prstGeom prst="rect">
            <a:avLst/>
          </a:prstGeom>
        </p:spPr>
      </p:pic>
    </p:spTree>
    <p:extLst>
      <p:ext uri="{BB962C8B-B14F-4D97-AF65-F5344CB8AC3E}">
        <p14:creationId xmlns:p14="http://schemas.microsoft.com/office/powerpoint/2010/main" val="3806661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524000" y="243759"/>
            <a:ext cx="9144000" cy="584775"/>
          </a:xfrm>
          <a:prstGeom prst="rect">
            <a:avLst/>
          </a:prstGeom>
          <a:noFill/>
        </p:spPr>
        <p:txBody>
          <a:bodyPr wrap="square" rtlCol="0">
            <a:spAutoFit/>
          </a:bodyPr>
          <a:lstStyle/>
          <a:p>
            <a:pPr algn="ctr"/>
            <a:r>
              <a:rPr lang="es-ES" sz="3200" b="1" dirty="0" smtClean="0">
                <a:latin typeface="+mj-lt"/>
              </a:rPr>
              <a:t>Descripción del dataset</a:t>
            </a:r>
            <a:endParaRPr lang="es-ES" sz="3200" b="1" dirty="0">
              <a:latin typeface="+mj-lt"/>
            </a:endParaRPr>
          </a:p>
        </p:txBody>
      </p:sp>
      <p:pic>
        <p:nvPicPr>
          <p:cNvPr id="5" name="Imagen 4"/>
          <p:cNvPicPr>
            <a:picLocks noChangeAspect="1"/>
          </p:cNvPicPr>
          <p:nvPr/>
        </p:nvPicPr>
        <p:blipFill>
          <a:blip r:embed="rId2"/>
          <a:stretch>
            <a:fillRect/>
          </a:stretch>
        </p:blipFill>
        <p:spPr>
          <a:xfrm>
            <a:off x="992038" y="929527"/>
            <a:ext cx="10575985" cy="5839459"/>
          </a:xfrm>
          <a:prstGeom prst="rect">
            <a:avLst/>
          </a:prstGeom>
        </p:spPr>
      </p:pic>
    </p:spTree>
    <p:extLst>
      <p:ext uri="{BB962C8B-B14F-4D97-AF65-F5344CB8AC3E}">
        <p14:creationId xmlns:p14="http://schemas.microsoft.com/office/powerpoint/2010/main" val="550204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112807" y="1453094"/>
            <a:ext cx="10604739" cy="4343858"/>
          </a:xfrm>
          <a:prstGeom prst="rect">
            <a:avLst/>
          </a:prstGeom>
        </p:spPr>
      </p:pic>
      <p:sp>
        <p:nvSpPr>
          <p:cNvPr id="7" name="CuadroTexto 6"/>
          <p:cNvSpPr txBox="1"/>
          <p:nvPr/>
        </p:nvSpPr>
        <p:spPr>
          <a:xfrm>
            <a:off x="1524000" y="243759"/>
            <a:ext cx="9144000" cy="584775"/>
          </a:xfrm>
          <a:prstGeom prst="rect">
            <a:avLst/>
          </a:prstGeom>
          <a:noFill/>
        </p:spPr>
        <p:txBody>
          <a:bodyPr wrap="square" rtlCol="0">
            <a:spAutoFit/>
          </a:bodyPr>
          <a:lstStyle/>
          <a:p>
            <a:pPr algn="ctr"/>
            <a:r>
              <a:rPr lang="es-ES" sz="3200" b="1" dirty="0" smtClean="0">
                <a:latin typeface="+mj-lt"/>
              </a:rPr>
              <a:t>Número de series dentro de cada segmento</a:t>
            </a:r>
            <a:endParaRPr lang="es-ES" sz="3200" b="1" dirty="0">
              <a:latin typeface="+mj-lt"/>
            </a:endParaRPr>
          </a:p>
        </p:txBody>
      </p:sp>
    </p:spTree>
    <p:extLst>
      <p:ext uri="{BB962C8B-B14F-4D97-AF65-F5344CB8AC3E}">
        <p14:creationId xmlns:p14="http://schemas.microsoft.com/office/powerpoint/2010/main" val="1726510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524000" y="243759"/>
            <a:ext cx="9144000" cy="1200329"/>
          </a:xfrm>
          <a:prstGeom prst="rect">
            <a:avLst/>
          </a:prstGeom>
          <a:noFill/>
        </p:spPr>
        <p:txBody>
          <a:bodyPr wrap="square" rtlCol="0">
            <a:spAutoFit/>
          </a:bodyPr>
          <a:lstStyle/>
          <a:p>
            <a:pPr algn="ctr"/>
            <a:r>
              <a:rPr lang="es-ES" sz="3200" b="1" dirty="0" smtClean="0">
                <a:latin typeface="+mj-lt"/>
              </a:rPr>
              <a:t>Caso particular: Análisis de dos series temporales</a:t>
            </a:r>
          </a:p>
          <a:p>
            <a:pPr algn="ctr"/>
            <a:r>
              <a:rPr lang="es-ES" sz="2000" dirty="0" smtClean="0">
                <a:latin typeface="+mj-lt"/>
              </a:rPr>
              <a:t>Tipo: microeconómicas</a:t>
            </a:r>
          </a:p>
          <a:p>
            <a:pPr algn="ctr"/>
            <a:r>
              <a:rPr lang="es-ES" sz="2000" dirty="0">
                <a:latin typeface="+mj-lt"/>
              </a:rPr>
              <a:t>P</a:t>
            </a:r>
            <a:r>
              <a:rPr lang="es-ES" sz="2000" dirty="0" smtClean="0">
                <a:latin typeface="+mj-lt"/>
              </a:rPr>
              <a:t>eriodo: mensual</a:t>
            </a:r>
            <a:endParaRPr lang="es-ES" dirty="0">
              <a:latin typeface="+mj-lt"/>
            </a:endParaRPr>
          </a:p>
        </p:txBody>
      </p:sp>
      <p:pic>
        <p:nvPicPr>
          <p:cNvPr id="5" name="Imagen 4"/>
          <p:cNvPicPr>
            <a:picLocks noChangeAspect="1"/>
          </p:cNvPicPr>
          <p:nvPr/>
        </p:nvPicPr>
        <p:blipFill>
          <a:blip r:embed="rId2"/>
          <a:stretch>
            <a:fillRect/>
          </a:stretch>
        </p:blipFill>
        <p:spPr>
          <a:xfrm>
            <a:off x="845389" y="1603719"/>
            <a:ext cx="10769430" cy="4141473"/>
          </a:xfrm>
          <a:prstGeom prst="rect">
            <a:avLst/>
          </a:prstGeom>
        </p:spPr>
      </p:pic>
    </p:spTree>
    <p:extLst>
      <p:ext uri="{BB962C8B-B14F-4D97-AF65-F5344CB8AC3E}">
        <p14:creationId xmlns:p14="http://schemas.microsoft.com/office/powerpoint/2010/main" val="1100472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81994" y="958299"/>
            <a:ext cx="10102308" cy="3687025"/>
          </a:xfrm>
          <a:prstGeom prst="rect">
            <a:avLst/>
          </a:prstGeom>
        </p:spPr>
      </p:pic>
      <p:pic>
        <p:nvPicPr>
          <p:cNvPr id="5" name="Imagen 4"/>
          <p:cNvPicPr>
            <a:picLocks noChangeAspect="1"/>
          </p:cNvPicPr>
          <p:nvPr/>
        </p:nvPicPr>
        <p:blipFill>
          <a:blip r:embed="rId3"/>
          <a:stretch>
            <a:fillRect/>
          </a:stretch>
        </p:blipFill>
        <p:spPr>
          <a:xfrm>
            <a:off x="881994" y="4881653"/>
            <a:ext cx="6677025" cy="1838325"/>
          </a:xfrm>
          <a:prstGeom prst="rect">
            <a:avLst/>
          </a:prstGeom>
        </p:spPr>
      </p:pic>
      <p:sp>
        <p:nvSpPr>
          <p:cNvPr id="6" name="Rectángulo 5"/>
          <p:cNvSpPr/>
          <p:nvPr/>
        </p:nvSpPr>
        <p:spPr>
          <a:xfrm>
            <a:off x="7850039" y="3062378"/>
            <a:ext cx="923026" cy="6953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 name="Conector recto de flecha 7"/>
          <p:cNvCxnSpPr/>
          <p:nvPr/>
        </p:nvCxnSpPr>
        <p:spPr>
          <a:xfrm>
            <a:off x="8397815" y="3757702"/>
            <a:ext cx="0" cy="11990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8065698" y="5124091"/>
            <a:ext cx="3209027" cy="923330"/>
          </a:xfrm>
          <a:prstGeom prst="rect">
            <a:avLst/>
          </a:prstGeom>
          <a:noFill/>
        </p:spPr>
        <p:txBody>
          <a:bodyPr wrap="square" rtlCol="0">
            <a:spAutoFit/>
          </a:bodyPr>
          <a:lstStyle/>
          <a:p>
            <a:r>
              <a:rPr lang="es-ES" dirty="0" smtClean="0"/>
              <a:t>El intervalo de confianza no abarca la mayoría de las predicciones </a:t>
            </a:r>
            <a:endParaRPr lang="es-ES" dirty="0"/>
          </a:p>
        </p:txBody>
      </p:sp>
      <p:sp>
        <p:nvSpPr>
          <p:cNvPr id="15" name="CuadroTexto 14"/>
          <p:cNvSpPr txBox="1"/>
          <p:nvPr/>
        </p:nvSpPr>
        <p:spPr>
          <a:xfrm>
            <a:off x="1524000" y="243759"/>
            <a:ext cx="9144000" cy="584775"/>
          </a:xfrm>
          <a:prstGeom prst="rect">
            <a:avLst/>
          </a:prstGeom>
          <a:noFill/>
        </p:spPr>
        <p:txBody>
          <a:bodyPr wrap="square" rtlCol="0">
            <a:spAutoFit/>
          </a:bodyPr>
          <a:lstStyle/>
          <a:p>
            <a:pPr algn="ctr"/>
            <a:r>
              <a:rPr lang="es-ES" sz="3200" b="1" dirty="0" smtClean="0">
                <a:latin typeface="+mj-lt"/>
              </a:rPr>
              <a:t>Ajuste y predicción del modelo ARIMA</a:t>
            </a:r>
            <a:endParaRPr lang="es-ES" sz="3200" b="1" dirty="0">
              <a:latin typeface="+mj-lt"/>
            </a:endParaRPr>
          </a:p>
        </p:txBody>
      </p:sp>
      <p:sp>
        <p:nvSpPr>
          <p:cNvPr id="16" name="Rectángulo 15"/>
          <p:cNvSpPr/>
          <p:nvPr/>
        </p:nvSpPr>
        <p:spPr>
          <a:xfrm>
            <a:off x="5598543" y="1647645"/>
            <a:ext cx="1155940" cy="72461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29362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7850037" y="2707837"/>
            <a:ext cx="1147313" cy="9316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CuadroTexto 12"/>
          <p:cNvSpPr txBox="1"/>
          <p:nvPr/>
        </p:nvSpPr>
        <p:spPr>
          <a:xfrm>
            <a:off x="8531524" y="4960036"/>
            <a:ext cx="3209027" cy="923330"/>
          </a:xfrm>
          <a:prstGeom prst="rect">
            <a:avLst/>
          </a:prstGeom>
          <a:noFill/>
        </p:spPr>
        <p:txBody>
          <a:bodyPr wrap="square" rtlCol="0">
            <a:spAutoFit/>
          </a:bodyPr>
          <a:lstStyle/>
          <a:p>
            <a:r>
              <a:rPr lang="es-ES" dirty="0" smtClean="0"/>
              <a:t>El intervalo de confianza no abarca la mayoría de las predicciones </a:t>
            </a:r>
            <a:endParaRPr lang="es-ES" dirty="0"/>
          </a:p>
        </p:txBody>
      </p:sp>
      <p:sp>
        <p:nvSpPr>
          <p:cNvPr id="15" name="CuadroTexto 14"/>
          <p:cNvSpPr txBox="1"/>
          <p:nvPr/>
        </p:nvSpPr>
        <p:spPr>
          <a:xfrm>
            <a:off x="1524000" y="243759"/>
            <a:ext cx="9144000" cy="584775"/>
          </a:xfrm>
          <a:prstGeom prst="rect">
            <a:avLst/>
          </a:prstGeom>
          <a:noFill/>
        </p:spPr>
        <p:txBody>
          <a:bodyPr wrap="square" rtlCol="0">
            <a:spAutoFit/>
          </a:bodyPr>
          <a:lstStyle/>
          <a:p>
            <a:pPr algn="ctr"/>
            <a:r>
              <a:rPr lang="es-ES" sz="3200" b="1" dirty="0" smtClean="0">
                <a:latin typeface="+mj-lt"/>
              </a:rPr>
              <a:t>Ajuste y predicción del modelo ETS</a:t>
            </a:r>
            <a:endParaRPr lang="es-ES" sz="3200" b="1" dirty="0">
              <a:latin typeface="+mj-lt"/>
            </a:endParaRPr>
          </a:p>
        </p:txBody>
      </p:sp>
      <p:pic>
        <p:nvPicPr>
          <p:cNvPr id="2" name="Imagen 1"/>
          <p:cNvPicPr>
            <a:picLocks noChangeAspect="1"/>
          </p:cNvPicPr>
          <p:nvPr/>
        </p:nvPicPr>
        <p:blipFill>
          <a:blip r:embed="rId2"/>
          <a:stretch>
            <a:fillRect/>
          </a:stretch>
        </p:blipFill>
        <p:spPr>
          <a:xfrm>
            <a:off x="1524000" y="925626"/>
            <a:ext cx="9617736" cy="3564423"/>
          </a:xfrm>
          <a:prstGeom prst="rect">
            <a:avLst/>
          </a:prstGeom>
        </p:spPr>
      </p:pic>
      <p:pic>
        <p:nvPicPr>
          <p:cNvPr id="3" name="Imagen 2"/>
          <p:cNvPicPr>
            <a:picLocks noChangeAspect="1"/>
          </p:cNvPicPr>
          <p:nvPr/>
        </p:nvPicPr>
        <p:blipFill>
          <a:blip r:embed="rId3"/>
          <a:stretch>
            <a:fillRect/>
          </a:stretch>
        </p:blipFill>
        <p:spPr>
          <a:xfrm>
            <a:off x="1524000" y="4813540"/>
            <a:ext cx="5994618" cy="1696590"/>
          </a:xfrm>
          <a:prstGeom prst="rect">
            <a:avLst/>
          </a:prstGeom>
        </p:spPr>
      </p:pic>
      <p:sp>
        <p:nvSpPr>
          <p:cNvPr id="9" name="Rectángulo 8"/>
          <p:cNvSpPr/>
          <p:nvPr/>
        </p:nvSpPr>
        <p:spPr>
          <a:xfrm>
            <a:off x="7996687" y="2812211"/>
            <a:ext cx="1216324" cy="8272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 name="Conector recto de flecha 10"/>
          <p:cNvCxnSpPr/>
          <p:nvPr/>
        </p:nvCxnSpPr>
        <p:spPr>
          <a:xfrm>
            <a:off x="8604849" y="3639490"/>
            <a:ext cx="0" cy="12603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a:xfrm>
            <a:off x="6142008" y="1449237"/>
            <a:ext cx="1112806" cy="83676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2531558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346</Words>
  <Application>Microsoft Office PowerPoint</Application>
  <PresentationFormat>Panorámica</PresentationFormat>
  <Paragraphs>34</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user</cp:lastModifiedBy>
  <cp:revision>11</cp:revision>
  <dcterms:created xsi:type="dcterms:W3CDTF">2018-11-27T17:51:17Z</dcterms:created>
  <dcterms:modified xsi:type="dcterms:W3CDTF">2018-11-27T20:11:39Z</dcterms:modified>
</cp:coreProperties>
</file>