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1"/>
  </p:notesMasterIdLst>
  <p:handoutMasterIdLst>
    <p:handoutMasterId r:id="rId12"/>
  </p:handoutMasterIdLst>
  <p:sldIdLst>
    <p:sldId id="256" r:id="rId5"/>
    <p:sldId id="290" r:id="rId6"/>
    <p:sldId id="330" r:id="rId7"/>
    <p:sldId id="331" r:id="rId8"/>
    <p:sldId id="293" r:id="rId9"/>
    <p:sldId id="333" r:id="rId1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A111915-BE36-4E01-A7E5-04B1672EAD32}" styleName="Light Style 2 –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>
        <p:scale>
          <a:sx n="150" d="100"/>
          <a:sy n="150" d="100"/>
        </p:scale>
        <p:origin x="632" y="13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5C51C6-8CD9-4F7F-B899-B259B522AF31}" type="datetime1">
              <a:rPr lang="en-GB" smtClean="0"/>
              <a:t>29/07/2024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EBA25-0AFC-482A-A4F4-4C60B04CD784}" type="datetime1">
              <a:rPr lang="en-GB" smtClean="0"/>
              <a:pPr/>
              <a:t>29/07/2024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522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061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27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20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SmartArt graphic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n-GB" noProof="0"/>
              <a:t>Click icon to add picture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n-GB" noProof="0"/>
              <a:t>Click icon to add picture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n-GB" noProof="0"/>
              <a:t>Click icon to add picture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chart" Target="../charts/chart2.xml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chart" Target="../charts/chart3.xml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n-GB" dirty="0"/>
              <a:t>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n-GB" dirty="0"/>
              <a:t>Team 6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Content Placeholder 57" title="Funding Chart">
            <a:extLst>
              <a:ext uri="{FF2B5EF4-FFF2-40B4-BE49-F238E27FC236}">
                <a16:creationId xmlns:a16="http://schemas.microsoft.com/office/drawing/2014/main" id="{0231F8BC-AEBA-4843-9F73-E06265724EAB}"/>
              </a:ext>
            </a:extLst>
          </p:cNvPr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1716243500"/>
              </p:ext>
            </p:extLst>
          </p:nvPr>
        </p:nvGraphicFramePr>
        <p:xfrm>
          <a:off x="1074738" y="2370138"/>
          <a:ext cx="1857375" cy="166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D8A4DC-ECAA-4D59-BE12-EBEDDE9E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2</a:t>
            </a:fld>
            <a:endParaRPr lang="en-GB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F3B2F153-4F40-E7D9-D389-9DF2B696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46894"/>
            <a:ext cx="8421688" cy="1325563"/>
          </a:xfrm>
        </p:spPr>
        <p:txBody>
          <a:bodyPr>
            <a:normAutofit/>
          </a:bodyPr>
          <a:lstStyle/>
          <a:p>
            <a:r>
              <a:rPr lang="en-GB" sz="2400" dirty="0"/>
              <a:t>General Analysis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A1CB6C2-EC4F-B943-5004-D9178B81A981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619958" y="1990676"/>
            <a:ext cx="2437003" cy="1272641"/>
          </a:xfrm>
        </p:spPr>
        <p:txBody>
          <a:bodyPr/>
          <a:lstStyle/>
          <a:p>
            <a:pPr algn="l"/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1 Numerical Column</a:t>
            </a:r>
          </a:p>
          <a:p>
            <a:pPr algn="l"/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9 Categorical Columns</a:t>
            </a:r>
          </a:p>
          <a:p>
            <a:pPr algn="l"/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2 Date Columns</a:t>
            </a:r>
          </a:p>
          <a:p>
            <a:pPr algn="l"/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5 Object Columns</a:t>
            </a:r>
          </a:p>
        </p:txBody>
      </p:sp>
      <p:graphicFrame>
        <p:nvGraphicFramePr>
          <p:cNvPr id="52" name="Content Placeholder 51">
            <a:extLst>
              <a:ext uri="{FF2B5EF4-FFF2-40B4-BE49-F238E27FC236}">
                <a16:creationId xmlns:a16="http://schemas.microsoft.com/office/drawing/2014/main" id="{82425E0F-81E2-06D1-CF56-5CB3F8BBE9D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05486888"/>
              </p:ext>
            </p:extLst>
          </p:nvPr>
        </p:nvGraphicFramePr>
        <p:xfrm>
          <a:off x="1363937" y="1906789"/>
          <a:ext cx="2437004" cy="3695348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35106">
                  <a:extLst>
                    <a:ext uri="{9D8B030D-6E8A-4147-A177-3AD203B41FA5}">
                      <a16:colId xmlns:a16="http://schemas.microsoft.com/office/drawing/2014/main" val="1024519870"/>
                    </a:ext>
                  </a:extLst>
                </a:gridCol>
                <a:gridCol w="1097223">
                  <a:extLst>
                    <a:ext uri="{9D8B030D-6E8A-4147-A177-3AD203B41FA5}">
                      <a16:colId xmlns:a16="http://schemas.microsoft.com/office/drawing/2014/main" val="231384438"/>
                    </a:ext>
                  </a:extLst>
                </a:gridCol>
                <a:gridCol w="704675">
                  <a:extLst>
                    <a:ext uri="{9D8B030D-6E8A-4147-A177-3AD203B41FA5}">
                      <a16:colId xmlns:a16="http://schemas.microsoft.com/office/drawing/2014/main" val="3725809022"/>
                    </a:ext>
                  </a:extLst>
                </a:gridCol>
              </a:tblGrid>
              <a:tr h="19449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#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 dirty="0">
                          <a:effectLst/>
                        </a:rPr>
                        <a:t>Column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 err="1">
                          <a:effectLst/>
                        </a:rPr>
                        <a:t>Dtype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extLst>
                  <a:ext uri="{0D108BD9-81ED-4DB2-BD59-A6C34878D82A}">
                    <a16:rowId xmlns:a16="http://schemas.microsoft.com/office/drawing/2014/main" val="1756126221"/>
                  </a:ext>
                </a:extLst>
              </a:tr>
              <a:tr h="19449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 err="1">
                          <a:effectLst/>
                        </a:rPr>
                        <a:t>Row_ID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int64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extLst>
                  <a:ext uri="{0D108BD9-81ED-4DB2-BD59-A6C34878D82A}">
                    <a16:rowId xmlns:a16="http://schemas.microsoft.com/office/drawing/2014/main" val="840084553"/>
                  </a:ext>
                </a:extLst>
              </a:tr>
              <a:tr h="19449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 err="1">
                          <a:effectLst/>
                        </a:rPr>
                        <a:t>Order_ID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object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extLst>
                  <a:ext uri="{0D108BD9-81ED-4DB2-BD59-A6C34878D82A}">
                    <a16:rowId xmlns:a16="http://schemas.microsoft.com/office/drawing/2014/main" val="1692900111"/>
                  </a:ext>
                </a:extLst>
              </a:tr>
              <a:tr h="19449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 err="1">
                          <a:effectLst/>
                        </a:rPr>
                        <a:t>Order_Date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Date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extLst>
                  <a:ext uri="{0D108BD9-81ED-4DB2-BD59-A6C34878D82A}">
                    <a16:rowId xmlns:a16="http://schemas.microsoft.com/office/drawing/2014/main" val="2165014287"/>
                  </a:ext>
                </a:extLst>
              </a:tr>
              <a:tr h="19449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 err="1">
                          <a:effectLst/>
                        </a:rPr>
                        <a:t>Ship_Date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Date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extLst>
                  <a:ext uri="{0D108BD9-81ED-4DB2-BD59-A6C34878D82A}">
                    <a16:rowId xmlns:a16="http://schemas.microsoft.com/office/drawing/2014/main" val="2356197042"/>
                  </a:ext>
                </a:extLst>
              </a:tr>
              <a:tr h="19449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 err="1">
                          <a:effectLst/>
                        </a:rPr>
                        <a:t>Ship_Mode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Category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extLst>
                  <a:ext uri="{0D108BD9-81ED-4DB2-BD59-A6C34878D82A}">
                    <a16:rowId xmlns:a16="http://schemas.microsoft.com/office/drawing/2014/main" val="2687623993"/>
                  </a:ext>
                </a:extLst>
              </a:tr>
              <a:tr h="19449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 err="1">
                          <a:effectLst/>
                        </a:rPr>
                        <a:t>Customer_ID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object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extLst>
                  <a:ext uri="{0D108BD9-81ED-4DB2-BD59-A6C34878D82A}">
                    <a16:rowId xmlns:a16="http://schemas.microsoft.com/office/drawing/2014/main" val="3864472783"/>
                  </a:ext>
                </a:extLst>
              </a:tr>
              <a:tr h="19449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 err="1">
                          <a:effectLst/>
                        </a:rPr>
                        <a:t>Customer_Name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object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extLst>
                  <a:ext uri="{0D108BD9-81ED-4DB2-BD59-A6C34878D82A}">
                    <a16:rowId xmlns:a16="http://schemas.microsoft.com/office/drawing/2014/main" val="2850553162"/>
                  </a:ext>
                </a:extLst>
              </a:tr>
              <a:tr h="19449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>
                          <a:effectLst/>
                        </a:rPr>
                        <a:t>Segment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Category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extLst>
                  <a:ext uri="{0D108BD9-81ED-4DB2-BD59-A6C34878D82A}">
                    <a16:rowId xmlns:a16="http://schemas.microsoft.com/office/drawing/2014/main" val="3146198566"/>
                  </a:ext>
                </a:extLst>
              </a:tr>
              <a:tr h="19449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Country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Category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extLst>
                  <a:ext uri="{0D108BD9-81ED-4DB2-BD59-A6C34878D82A}">
                    <a16:rowId xmlns:a16="http://schemas.microsoft.com/office/drawing/2014/main" val="3637923069"/>
                  </a:ext>
                </a:extLst>
              </a:tr>
              <a:tr h="19449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City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Category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extLst>
                  <a:ext uri="{0D108BD9-81ED-4DB2-BD59-A6C34878D82A}">
                    <a16:rowId xmlns:a16="http://schemas.microsoft.com/office/drawing/2014/main" val="3824769223"/>
                  </a:ext>
                </a:extLst>
              </a:tr>
              <a:tr h="19449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State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Category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extLst>
                  <a:ext uri="{0D108BD9-81ED-4DB2-BD59-A6C34878D82A}">
                    <a16:rowId xmlns:a16="http://schemas.microsoft.com/office/drawing/2014/main" val="309909230"/>
                  </a:ext>
                </a:extLst>
              </a:tr>
              <a:tr h="19449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 err="1">
                          <a:effectLst/>
                        </a:rPr>
                        <a:t>Postal_Code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Category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extLst>
                  <a:ext uri="{0D108BD9-81ED-4DB2-BD59-A6C34878D82A}">
                    <a16:rowId xmlns:a16="http://schemas.microsoft.com/office/drawing/2014/main" val="3098117188"/>
                  </a:ext>
                </a:extLst>
              </a:tr>
              <a:tr h="19449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Region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Category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extLst>
                  <a:ext uri="{0D108BD9-81ED-4DB2-BD59-A6C34878D82A}">
                    <a16:rowId xmlns:a16="http://schemas.microsoft.com/office/drawing/2014/main" val="2987543621"/>
                  </a:ext>
                </a:extLst>
              </a:tr>
              <a:tr h="19449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 err="1">
                          <a:effectLst/>
                        </a:rPr>
                        <a:t>Product_ID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object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extLst>
                  <a:ext uri="{0D108BD9-81ED-4DB2-BD59-A6C34878D82A}">
                    <a16:rowId xmlns:a16="http://schemas.microsoft.com/office/drawing/2014/main" val="4175111571"/>
                  </a:ext>
                </a:extLst>
              </a:tr>
              <a:tr h="19449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>
                          <a:effectLst/>
                        </a:rPr>
                        <a:t>Category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Category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extLst>
                  <a:ext uri="{0D108BD9-81ED-4DB2-BD59-A6C34878D82A}">
                    <a16:rowId xmlns:a16="http://schemas.microsoft.com/office/drawing/2014/main" val="40882611"/>
                  </a:ext>
                </a:extLst>
              </a:tr>
              <a:tr h="19449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Sub_Category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Category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extLst>
                  <a:ext uri="{0D108BD9-81ED-4DB2-BD59-A6C34878D82A}">
                    <a16:rowId xmlns:a16="http://schemas.microsoft.com/office/drawing/2014/main" val="1960722143"/>
                  </a:ext>
                </a:extLst>
              </a:tr>
              <a:tr h="19449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 err="1">
                          <a:effectLst/>
                        </a:rPr>
                        <a:t>Product_Name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object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extLst>
                  <a:ext uri="{0D108BD9-81ED-4DB2-BD59-A6C34878D82A}">
                    <a16:rowId xmlns:a16="http://schemas.microsoft.com/office/drawing/2014/main" val="4258472598"/>
                  </a:ext>
                </a:extLst>
              </a:tr>
              <a:tr h="19449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>
                          <a:effectLst/>
                        </a:rPr>
                        <a:t>Sales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float64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95" marR="1795" marT="1795" marB="0" anchor="ctr"/>
                </a:tc>
                <a:extLst>
                  <a:ext uri="{0D108BD9-81ED-4DB2-BD59-A6C34878D82A}">
                    <a16:rowId xmlns:a16="http://schemas.microsoft.com/office/drawing/2014/main" val="1552284466"/>
                  </a:ext>
                </a:extLst>
              </a:tr>
            </a:tbl>
          </a:graphicData>
        </a:graphic>
      </p:graphicFrame>
      <p:pic>
        <p:nvPicPr>
          <p:cNvPr id="54" name="Content Placeholder 53" descr="A graph with blue and white text&#10;&#10;Description automatically generated">
            <a:extLst>
              <a:ext uri="{FF2B5EF4-FFF2-40B4-BE49-F238E27FC236}">
                <a16:creationId xmlns:a16="http://schemas.microsoft.com/office/drawing/2014/main" id="{2693EEBF-5A7C-EE58-4100-5BCED74224B8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4"/>
          <a:stretch>
            <a:fillRect/>
          </a:stretch>
        </p:blipFill>
        <p:spPr>
          <a:xfrm>
            <a:off x="4563239" y="1872457"/>
            <a:ext cx="3708680" cy="2212458"/>
          </a:xfrm>
        </p:spPr>
      </p:pic>
      <p:pic>
        <p:nvPicPr>
          <p:cNvPr id="64" name="Content Placeholder 63" descr="A graph with text on it&#10;&#10;Description automatically generated">
            <a:extLst>
              <a:ext uri="{FF2B5EF4-FFF2-40B4-BE49-F238E27FC236}">
                <a16:creationId xmlns:a16="http://schemas.microsoft.com/office/drawing/2014/main" id="{826615F2-7148-B270-2B5D-742121E7BCCD}"/>
              </a:ext>
            </a:extLst>
          </p:cNvPr>
          <p:cNvPicPr>
            <a:picLocks noGrp="1" noChangeAspect="1"/>
          </p:cNvPicPr>
          <p:nvPr>
            <p:ph sz="half" idx="16"/>
          </p:nvPr>
        </p:nvPicPr>
        <p:blipFill>
          <a:blip r:embed="rId5"/>
          <a:stretch>
            <a:fillRect/>
          </a:stretch>
        </p:blipFill>
        <p:spPr>
          <a:xfrm>
            <a:off x="7730083" y="3937244"/>
            <a:ext cx="3781328" cy="2255798"/>
          </a:xfrm>
        </p:spPr>
      </p:pic>
      <p:sp>
        <p:nvSpPr>
          <p:cNvPr id="65" name="Text Placeholder 38">
            <a:extLst>
              <a:ext uri="{FF2B5EF4-FFF2-40B4-BE49-F238E27FC236}">
                <a16:creationId xmlns:a16="http://schemas.microsoft.com/office/drawing/2014/main" id="{C42F67FC-FAB6-34C7-39AF-FB0FE78A1797}"/>
              </a:ext>
            </a:extLst>
          </p:cNvPr>
          <p:cNvSpPr txBox="1">
            <a:spLocks/>
          </p:cNvSpPr>
          <p:nvPr/>
        </p:nvSpPr>
        <p:spPr>
          <a:xfrm>
            <a:off x="1516336" y="5754537"/>
            <a:ext cx="2437003" cy="438505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>
                <a:solidFill>
                  <a:schemeClr val="accent5">
                    <a:lumMod val="75000"/>
                  </a:schemeClr>
                </a:solidFill>
              </a:rPr>
              <a:t>9800 Records</a:t>
            </a:r>
          </a:p>
        </p:txBody>
      </p:sp>
      <p:sp>
        <p:nvSpPr>
          <p:cNvPr id="66" name="Text Placeholder 38">
            <a:extLst>
              <a:ext uri="{FF2B5EF4-FFF2-40B4-BE49-F238E27FC236}">
                <a16:creationId xmlns:a16="http://schemas.microsoft.com/office/drawing/2014/main" id="{FF0CA176-A5C9-A4F9-7F25-A20B8AB1FA70}"/>
              </a:ext>
            </a:extLst>
          </p:cNvPr>
          <p:cNvSpPr txBox="1">
            <a:spLocks/>
          </p:cNvSpPr>
          <p:nvPr/>
        </p:nvSpPr>
        <p:spPr>
          <a:xfrm>
            <a:off x="4787587" y="4328720"/>
            <a:ext cx="2437003" cy="995492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b="1" dirty="0" err="1">
                <a:solidFill>
                  <a:schemeClr val="accent5">
                    <a:lumMod val="75000"/>
                  </a:schemeClr>
                </a:solidFill>
              </a:rPr>
              <a:t>Row_ID</a:t>
            </a:r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GB" sz="1600" b="1" dirty="0" err="1">
                <a:solidFill>
                  <a:schemeClr val="accent5">
                    <a:lumMod val="75000"/>
                  </a:schemeClr>
                </a:solidFill>
              </a:rPr>
              <a:t>Order_ID</a:t>
            </a:r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,  </a:t>
            </a:r>
            <a:r>
              <a:rPr lang="en-GB" sz="1600" b="1" dirty="0" err="1">
                <a:solidFill>
                  <a:schemeClr val="accent5">
                    <a:lumMod val="75000"/>
                  </a:schemeClr>
                </a:solidFill>
              </a:rPr>
              <a:t>Customer_ID</a:t>
            </a:r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 and </a:t>
            </a:r>
            <a:r>
              <a:rPr lang="en-GB" sz="1600" b="1" dirty="0" err="1">
                <a:solidFill>
                  <a:schemeClr val="accent5">
                    <a:lumMod val="75000"/>
                  </a:schemeClr>
                </a:solidFill>
              </a:rPr>
              <a:t>Product_ID</a:t>
            </a:r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 are Identifier Columns</a:t>
            </a:r>
          </a:p>
        </p:txBody>
      </p:sp>
    </p:spTree>
    <p:extLst>
      <p:ext uri="{BB962C8B-B14F-4D97-AF65-F5344CB8AC3E}">
        <p14:creationId xmlns:p14="http://schemas.microsoft.com/office/powerpoint/2010/main" val="117782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Content Placeholder 57" title="Funding Chart">
            <a:extLst>
              <a:ext uri="{FF2B5EF4-FFF2-40B4-BE49-F238E27FC236}">
                <a16:creationId xmlns:a16="http://schemas.microsoft.com/office/drawing/2014/main" id="{0231F8BC-AEBA-4843-9F73-E06265724EAB}"/>
              </a:ext>
            </a:extLst>
          </p:cNvPr>
          <p:cNvGraphicFramePr>
            <a:graphicFrameLocks noGrp="1"/>
          </p:cNvGraphicFramePr>
          <p:nvPr>
            <p:ph sz="quarter" idx="21"/>
          </p:nvPr>
        </p:nvGraphicFramePr>
        <p:xfrm>
          <a:off x="1074738" y="2370138"/>
          <a:ext cx="1857375" cy="166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D8A4DC-ECAA-4D59-BE12-EBEDDE9E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3</a:t>
            </a:fld>
            <a:endParaRPr lang="en-GB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F3B2F153-4F40-E7D9-D389-9DF2B696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9017" y="526480"/>
            <a:ext cx="8421688" cy="1325563"/>
          </a:xfrm>
        </p:spPr>
        <p:txBody>
          <a:bodyPr>
            <a:normAutofit/>
          </a:bodyPr>
          <a:lstStyle/>
          <a:p>
            <a:r>
              <a:rPr lang="en-GB" sz="2400" dirty="0"/>
              <a:t>Column Analysis: Ship Mode – Customer Id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6154EA-A31E-FC00-7459-8AC82BBA3D90}"/>
              </a:ext>
            </a:extLst>
          </p:cNvPr>
          <p:cNvSpPr txBox="1"/>
          <p:nvPr/>
        </p:nvSpPr>
        <p:spPr>
          <a:xfrm>
            <a:off x="1535184" y="3201149"/>
            <a:ext cx="3141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Standard Class represents 59.3% of the sales, which suggests that customers prefer that mode of transportation.</a:t>
            </a:r>
            <a:endParaRPr lang="en-GB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0" name="Picture 29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19B95C19-FFE5-669F-2B5E-2F47E6364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074" y="1305669"/>
            <a:ext cx="3141677" cy="2346316"/>
          </a:xfrm>
          <a:prstGeom prst="rect">
            <a:avLst/>
          </a:prstGeom>
        </p:spPr>
      </p:pic>
      <p:pic>
        <p:nvPicPr>
          <p:cNvPr id="34" name="Content Placeholder 33" descr="A pie chart with numbers and a few different colored circles&#10;&#10;Description automatically generated">
            <a:extLst>
              <a:ext uri="{FF2B5EF4-FFF2-40B4-BE49-F238E27FC236}">
                <a16:creationId xmlns:a16="http://schemas.microsoft.com/office/drawing/2014/main" id="{EFAB3A99-62C5-E5B8-4762-0205CA777BD4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5"/>
          <a:stretch>
            <a:fillRect/>
          </a:stretch>
        </p:blipFill>
        <p:spPr>
          <a:xfrm>
            <a:off x="1422708" y="3950330"/>
            <a:ext cx="3254154" cy="2381190"/>
          </a:xfrm>
        </p:spPr>
      </p:pic>
      <p:pic>
        <p:nvPicPr>
          <p:cNvPr id="43" name="Content Placeholder 42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B86B5B45-A8D0-01F9-BD52-6D043DBB570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6"/>
          <a:stretch>
            <a:fillRect/>
          </a:stretch>
        </p:blipFill>
        <p:spPr>
          <a:xfrm>
            <a:off x="1272433" y="1587762"/>
            <a:ext cx="3585009" cy="1510537"/>
          </a:xfr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CA5E6F0-468D-68F1-20BA-D0E433B3C79D}"/>
              </a:ext>
            </a:extLst>
          </p:cNvPr>
          <p:cNvSpPr txBox="1"/>
          <p:nvPr/>
        </p:nvSpPr>
        <p:spPr>
          <a:xfrm>
            <a:off x="8552576" y="1752201"/>
            <a:ext cx="3011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The Standard Class takes an average of 5 days, followed by Second Class, which takes an average of 3 days, and Same Day, which explains itself!</a:t>
            </a:r>
            <a:endParaRPr lang="en-GB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3" name="Picture 52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412B8352-791E-D802-0D05-D76C7E396F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8787" y="3769909"/>
            <a:ext cx="4065437" cy="201733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931D0EC-C60B-AE42-93A8-DE38B2BB8B64}"/>
              </a:ext>
            </a:extLst>
          </p:cNvPr>
          <p:cNvSpPr txBox="1"/>
          <p:nvPr/>
        </p:nvSpPr>
        <p:spPr>
          <a:xfrm>
            <a:off x="5411599" y="4820441"/>
            <a:ext cx="1437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Therefore, we can say that December is the month of the year with the highest sales!</a:t>
            </a:r>
            <a:endParaRPr lang="en-GB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7" name="Picture 56" descr="A cartoon of a santa claus&#10;&#10;Description automatically generated">
            <a:extLst>
              <a:ext uri="{FF2B5EF4-FFF2-40B4-BE49-F238E27FC236}">
                <a16:creationId xmlns:a16="http://schemas.microsoft.com/office/drawing/2014/main" id="{0F1F3DB5-5F11-6D53-C3CB-C93D20EAC5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3328" y="4053232"/>
            <a:ext cx="725343" cy="72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Content Placeholder 57" title="Funding Chart">
            <a:extLst>
              <a:ext uri="{FF2B5EF4-FFF2-40B4-BE49-F238E27FC236}">
                <a16:creationId xmlns:a16="http://schemas.microsoft.com/office/drawing/2014/main" id="{0231F8BC-AEBA-4843-9F73-E06265724EAB}"/>
              </a:ext>
            </a:extLst>
          </p:cNvPr>
          <p:cNvGraphicFramePr>
            <a:graphicFrameLocks noGrp="1"/>
          </p:cNvGraphicFramePr>
          <p:nvPr>
            <p:ph sz="quarter" idx="21"/>
          </p:nvPr>
        </p:nvGraphicFramePr>
        <p:xfrm>
          <a:off x="1074738" y="2370138"/>
          <a:ext cx="1857375" cy="166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D8A4DC-ECAA-4D59-BE12-EBEDDE9E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4</a:t>
            </a:fld>
            <a:endParaRPr lang="en-GB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F3B2F153-4F40-E7D9-D389-9DF2B696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9017" y="526480"/>
            <a:ext cx="8421688" cy="1325563"/>
          </a:xfrm>
        </p:spPr>
        <p:txBody>
          <a:bodyPr>
            <a:normAutofit/>
          </a:bodyPr>
          <a:lstStyle/>
          <a:p>
            <a:r>
              <a:rPr lang="en-GB" sz="2400" dirty="0"/>
              <a:t>Column Analysis: Segment – customer id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6154EA-A31E-FC00-7459-8AC82BBA3D90}"/>
              </a:ext>
            </a:extLst>
          </p:cNvPr>
          <p:cNvSpPr txBox="1"/>
          <p:nvPr/>
        </p:nvSpPr>
        <p:spPr>
          <a:xfrm>
            <a:off x="1403952" y="3039038"/>
            <a:ext cx="3141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Customer Type represents 50.8% of the sales, followed by the Corporate Segment and Home Office.</a:t>
            </a:r>
            <a:endParaRPr lang="en-GB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31D0EC-C60B-AE42-93A8-DE38B2BB8B64}"/>
              </a:ext>
            </a:extLst>
          </p:cNvPr>
          <p:cNvSpPr txBox="1"/>
          <p:nvPr/>
        </p:nvSpPr>
        <p:spPr>
          <a:xfrm>
            <a:off x="6277451" y="2338718"/>
            <a:ext cx="5024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The customer ID contains information about the customer's name</a:t>
            </a:r>
            <a:endParaRPr lang="en-GB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A graph with blue squares&#10;&#10;Description automatically generated">
            <a:extLst>
              <a:ext uri="{FF2B5EF4-FFF2-40B4-BE49-F238E27FC236}">
                <a16:creationId xmlns:a16="http://schemas.microsoft.com/office/drawing/2014/main" id="{9B63EB75-A2A8-96BC-4D25-F766DC81144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1196029" y="1513143"/>
            <a:ext cx="3591975" cy="1513473"/>
          </a:xfrm>
        </p:spPr>
      </p:pic>
      <p:pic>
        <p:nvPicPr>
          <p:cNvPr id="12" name="Content Placeholder 11" descr="A pie chart with numbers and a few percentages&#10;&#10;Description automatically generated">
            <a:extLst>
              <a:ext uri="{FF2B5EF4-FFF2-40B4-BE49-F238E27FC236}">
                <a16:creationId xmlns:a16="http://schemas.microsoft.com/office/drawing/2014/main" id="{54ADA4B4-CC64-6FC0-ADA4-BB140A1F8BD0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5"/>
          <a:stretch>
            <a:fillRect/>
          </a:stretch>
        </p:blipFill>
        <p:spPr>
          <a:xfrm>
            <a:off x="1814019" y="3685369"/>
            <a:ext cx="2514613" cy="2522282"/>
          </a:xfrm>
        </p:spPr>
      </p:pic>
      <p:pic>
        <p:nvPicPr>
          <p:cNvPr id="14" name="Picture 13" descr="A group of people with different colored hair&#10;&#10;Description automatically generated">
            <a:extLst>
              <a:ext uri="{FF2B5EF4-FFF2-40B4-BE49-F238E27FC236}">
                <a16:creationId xmlns:a16="http://schemas.microsoft.com/office/drawing/2014/main" id="{F7BE6257-0EF1-EFB8-CA44-B9069113E0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5086" y="1419459"/>
            <a:ext cx="834228" cy="834228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E233169-2C28-967C-BF39-CD9E5139B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57469"/>
              </p:ext>
            </p:extLst>
          </p:nvPr>
        </p:nvGraphicFramePr>
        <p:xfrm>
          <a:off x="7028610" y="1708954"/>
          <a:ext cx="2164466" cy="398914"/>
        </p:xfrm>
        <a:graphic>
          <a:graphicData uri="http://schemas.openxmlformats.org/drawingml/2006/table">
            <a:tbl>
              <a:tblPr/>
              <a:tblGrid>
                <a:gridCol w="835505">
                  <a:extLst>
                    <a:ext uri="{9D8B030D-6E8A-4147-A177-3AD203B41FA5}">
                      <a16:colId xmlns:a16="http://schemas.microsoft.com/office/drawing/2014/main" val="778757188"/>
                    </a:ext>
                  </a:extLst>
                </a:gridCol>
                <a:gridCol w="1328961">
                  <a:extLst>
                    <a:ext uri="{9D8B030D-6E8A-4147-A177-3AD203B41FA5}">
                      <a16:colId xmlns:a16="http://schemas.microsoft.com/office/drawing/2014/main" val="2220633972"/>
                    </a:ext>
                  </a:extLst>
                </a:gridCol>
              </a:tblGrid>
              <a:tr h="20841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AA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-10315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A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lex </a:t>
                      </a:r>
                      <a:r>
                        <a:rPr lang="en-GB" sz="12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A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vila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5411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AA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-10375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A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llen </a:t>
                      </a:r>
                      <a:r>
                        <a:rPr lang="en-GB" sz="1200" b="0" i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A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rmold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262884"/>
                  </a:ext>
                </a:extLst>
              </a:tr>
            </a:tbl>
          </a:graphicData>
        </a:graphic>
      </p:graphicFrame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292DA1A-37CC-EB1D-A770-37809D8DB4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9861" y="2885278"/>
            <a:ext cx="1334103" cy="133410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3B9115F-2C3A-3D95-72B6-A572A449AA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8949" y="2815275"/>
            <a:ext cx="3989022" cy="164639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7E9D9B5-5DE3-C1FF-8498-285FC39B20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22339" y="4386759"/>
            <a:ext cx="2806283" cy="173722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FAD51FF-099F-0B09-3017-5D35CB6F7B37}"/>
              </a:ext>
            </a:extLst>
          </p:cNvPr>
          <p:cNvSpPr txBox="1"/>
          <p:nvPr/>
        </p:nvSpPr>
        <p:spPr>
          <a:xfrm>
            <a:off x="8987367" y="4582580"/>
            <a:ext cx="26506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Although the South Region has the highest number of orders, the West Region generates the most sales in terms of revenue. The East Region has the second-highest number of orders and also ranks second in sales revenue.</a:t>
            </a:r>
            <a:endParaRPr lang="en-GB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32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E4FC-E290-04AD-1DE4-60D04A60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PRODUCTS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65612-1EDC-4A4C-797D-F44AA3A7B4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D5E15-5E62-B794-ECB0-9F22F63CDAD8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1676448C-822A-D84B-8393-AEB31BFBAC7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89042309"/>
              </p:ext>
            </p:extLst>
          </p:nvPr>
        </p:nvGraphicFramePr>
        <p:xfrm>
          <a:off x="1649723" y="1970976"/>
          <a:ext cx="3038406" cy="646338"/>
        </p:xfrm>
        <a:graphic>
          <a:graphicData uri="http://schemas.openxmlformats.org/drawingml/2006/table">
            <a:tbl>
              <a:tblPr/>
              <a:tblGrid>
                <a:gridCol w="1507415">
                  <a:extLst>
                    <a:ext uri="{9D8B030D-6E8A-4147-A177-3AD203B41FA5}">
                      <a16:colId xmlns:a16="http://schemas.microsoft.com/office/drawing/2014/main" val="272111423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1574146681"/>
                    </a:ext>
                  </a:extLst>
                </a:gridCol>
                <a:gridCol w="700481">
                  <a:extLst>
                    <a:ext uri="{9D8B030D-6E8A-4147-A177-3AD203B41FA5}">
                      <a16:colId xmlns:a16="http://schemas.microsoft.com/office/drawing/2014/main" val="1850471560"/>
                    </a:ext>
                  </a:extLst>
                </a:gridCol>
              </a:tblGrid>
              <a:tr h="323169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FUR</a:t>
                      </a:r>
                      <a:r>
                        <a:rPr lang="en-GB" sz="1000" dirty="0"/>
                        <a:t>-</a:t>
                      </a:r>
                      <a:r>
                        <a:rPr lang="en-GB" sz="1000" dirty="0">
                          <a:solidFill>
                            <a:srgbClr val="C00000"/>
                          </a:solidFill>
                        </a:rPr>
                        <a:t>BO</a:t>
                      </a:r>
                      <a:r>
                        <a:rPr lang="en-GB" sz="1000" dirty="0"/>
                        <a:t>-10001798</a:t>
                      </a:r>
                    </a:p>
                  </a:txBody>
                  <a:tcPr marL="20265" marR="20265" marT="10132" marB="10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Furniture</a:t>
                      </a:r>
                    </a:p>
                  </a:txBody>
                  <a:tcPr marL="20265" marR="20265" marT="10132" marB="10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C00000"/>
                          </a:solidFill>
                        </a:rPr>
                        <a:t>Bookcases</a:t>
                      </a:r>
                    </a:p>
                  </a:txBody>
                  <a:tcPr marL="20265" marR="20265" marT="10132" marB="10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260056"/>
                  </a:ext>
                </a:extLst>
              </a:tr>
              <a:tr h="323169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FUR</a:t>
                      </a:r>
                      <a:r>
                        <a:rPr lang="en-GB" sz="1000" dirty="0"/>
                        <a:t>-</a:t>
                      </a:r>
                      <a:r>
                        <a:rPr lang="en-GB" sz="1000" dirty="0">
                          <a:solidFill>
                            <a:srgbClr val="C00000"/>
                          </a:solidFill>
                        </a:rPr>
                        <a:t>CH</a:t>
                      </a:r>
                      <a:r>
                        <a:rPr lang="en-GB" sz="1000" dirty="0"/>
                        <a:t>-10000454</a:t>
                      </a:r>
                    </a:p>
                  </a:txBody>
                  <a:tcPr marL="20265" marR="20265" marT="10132" marB="10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Furniture</a:t>
                      </a:r>
                    </a:p>
                  </a:txBody>
                  <a:tcPr marL="20265" marR="20265" marT="10132" marB="10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C00000"/>
                          </a:solidFill>
                        </a:rPr>
                        <a:t>Chairs</a:t>
                      </a:r>
                    </a:p>
                  </a:txBody>
                  <a:tcPr marL="20265" marR="20265" marT="10132" marB="10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962770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B600C7-B0C3-5080-BEE1-99AD3B229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CF273C3-243A-C1AD-F706-21D0D1653F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DDD3D33-4402-700C-06A5-09ADD568EB1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5211807-F890-46E6-815A-4CA068B15B3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97DC65C-9703-8857-B2E1-B164AD25436F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55A5CC3-5E57-260E-C3B5-C967991FA6F2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B7E414B0-6B9D-6FD2-393D-03AE366B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54F9EE09-15A7-F74F-63C7-1156672FD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2B3EA77-D853-AE33-AE98-88648D01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5</a:t>
            </a:fld>
            <a:endParaRPr lang="en-GB" noProof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4999F06-A4A8-72D9-62BC-371208D0C7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258"/>
          <a:stretch/>
        </p:blipFill>
        <p:spPr>
          <a:xfrm>
            <a:off x="6096000" y="1886811"/>
            <a:ext cx="5075527" cy="142677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EC3BA13-B7AE-5690-5D50-699E15B90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542" y="3331904"/>
            <a:ext cx="5086985" cy="30334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CD27167-0F2A-CA6E-3DDF-37923D08D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57" y="2748410"/>
            <a:ext cx="5130704" cy="366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8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E4FC-E290-04AD-1DE4-60D04A60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ConcluSion</a:t>
            </a:r>
            <a:endParaRPr lang="en-GB" dirty="0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B7E414B0-6B9D-6FD2-393D-03AE366B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 dirty="0"/>
              <a:t>20XX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54F9EE09-15A7-F74F-63C7-1156672FD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2B3EA77-D853-AE33-AE98-88648D01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6</a:t>
            </a:fld>
            <a:endParaRPr lang="en-GB" noProof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F71C2D-AEE1-D169-35C0-88BB3A5F5583}"/>
              </a:ext>
            </a:extLst>
          </p:cNvPr>
          <p:cNvSpPr txBox="1"/>
          <p:nvPr/>
        </p:nvSpPr>
        <p:spPr>
          <a:xfrm>
            <a:off x="951452" y="2217740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Missing Quantities:</a:t>
            </a:r>
            <a:r>
              <a:rPr lang="en-GB" dirty="0"/>
              <a:t> The dataset lacks information on the quantities required for each product, which is essential for understanding demand and inventory needs.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Operational Costs:</a:t>
            </a:r>
            <a:r>
              <a:rPr lang="en-GB" dirty="0"/>
              <a:t> Details on the operational costs for shipping the products are missing, making it difficult to assess the full cost structure.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Additional Costs:</a:t>
            </a:r>
            <a:r>
              <a:rPr lang="en-GB" dirty="0"/>
              <a:t> Any other associated costs that were not included in the dataset also need to be provided for a comprehensive analysis.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Without this missing information, it will be challenging to accurately predict sales and provide effective solutions. We advise obtaining the complete data to enable a more precise analysis and better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3505478271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7_TF56180624_Win32" id="{9C9DE05E-573F-4B74-9E07-5048A314E5F0}" vid="{CC422194-82DE-4560-A159-6C2CDC2379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0</TotalTime>
  <Words>414</Words>
  <Application>Microsoft Office PowerPoint</Application>
  <PresentationFormat>Widescreen</PresentationFormat>
  <Paragraphs>112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 Narrow</vt:lpstr>
      <vt:lpstr>Arial</vt:lpstr>
      <vt:lpstr>Calibri</vt:lpstr>
      <vt:lpstr>Tenorite</vt:lpstr>
      <vt:lpstr>Monoline</vt:lpstr>
      <vt:lpstr>SALES ANALYSIS</vt:lpstr>
      <vt:lpstr>General Analysis</vt:lpstr>
      <vt:lpstr>Column Analysis: Ship Mode – Customer Id</vt:lpstr>
      <vt:lpstr>Column Analysis: Segment – customer id</vt:lpstr>
      <vt:lpstr>ANALYSIS PRODUCTS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 Ccarita Cruz</dc:creator>
  <cp:lastModifiedBy>Ana Ccarita Cruz</cp:lastModifiedBy>
  <cp:revision>1</cp:revision>
  <dcterms:created xsi:type="dcterms:W3CDTF">2024-07-29T16:18:17Z</dcterms:created>
  <dcterms:modified xsi:type="dcterms:W3CDTF">2024-07-29T20:41:06Z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