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Proxima Nova"/>
      <p:regular r:id="rId39"/>
      <p:bold r:id="rId40"/>
      <p:italic r:id="rId41"/>
      <p:boldItalic r:id="rId42"/>
    </p:embeddedFont>
    <p:embeddedFont>
      <p:font typeface="Roboto"/>
      <p:regular r:id="rId43"/>
      <p:bold r:id="rId44"/>
      <p:italic r:id="rId45"/>
      <p:boldItalic r:id="rId46"/>
    </p:embeddedFont>
    <p:embeddedFont>
      <p:font typeface="Alfa Slab One"/>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424B2C-B7DC-42D0-B55F-53C6CCF0BA26}">
  <a:tblStyle styleId="{CC424B2C-B7DC-42D0-B55F-53C6CCF0BA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4.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6.xml"/><Relationship Id="rId44" Type="http://schemas.openxmlformats.org/officeDocument/2006/relationships/font" Target="fonts/Roboto-bold.fntdata"/><Relationship Id="rId21" Type="http://schemas.openxmlformats.org/officeDocument/2006/relationships/slide" Target="slides/slide15.xml"/><Relationship Id="rId43" Type="http://schemas.openxmlformats.org/officeDocument/2006/relationships/font" Target="fonts/Roboto-regular.fntdata"/><Relationship Id="rId24" Type="http://schemas.openxmlformats.org/officeDocument/2006/relationships/slide" Target="slides/slide18.xml"/><Relationship Id="rId46" Type="http://schemas.openxmlformats.org/officeDocument/2006/relationships/font" Target="fonts/Roboto-boldItalic.fntdata"/><Relationship Id="rId23" Type="http://schemas.openxmlformats.org/officeDocument/2006/relationships/slide" Target="slides/slide17.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AlfaSlabOne-regular.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9e9d2fe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9e9d2fe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unnecessary columns: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a807257a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a807257a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a807257a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a807257a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c9f6bbea7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c9f6bbea7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cacc032a1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cacc032a1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ca24ed619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ca24ed619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ca24ed619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ca24ed619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ca24ed619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ca24ed619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c9f6bbea7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c9f6bbea7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c9e9d2fe94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c9e9d2fe94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a807257a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a807257a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ca24ed619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ca24ed619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ca807257a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ca807257a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ca807257a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ca807257a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expected the great majority of the fires </a:t>
            </a:r>
            <a:r>
              <a:rPr lang="en"/>
              <a:t>occurred</a:t>
            </a:r>
            <a:r>
              <a:rPr lang="en"/>
              <a:t> with no precipitations, but here we can see a difference between natural and human-related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Elevation, second most important feature (out of 11) and we can see there’s a clear distinction in the median elevation for each type of fire. With natural fires happening in more elevated areas, followed by firearms and explosives and fireworks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ca807257a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ca807257a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 speed: not so clear distinction as the features in the previous slide, most fires occur at  1-4 m/s. But we can see that human-related fires occurs with </a:t>
            </a:r>
            <a:r>
              <a:rPr lang="en"/>
              <a:t>slightly</a:t>
            </a:r>
            <a:r>
              <a:rPr lang="en"/>
              <a:t> higher winds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Temperature (4/11 in importance): there’s also a clear </a:t>
            </a:r>
            <a:r>
              <a:rPr lang="en"/>
              <a:t>distinction, with Natural and fireworks occurring in higher temperatures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ca807257af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ca807257af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that note, here we can see why Fireworks fires occur mostly on 4th of July, one of the warmer months.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ca24ed619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ca24ed619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c9e9d2fe94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c9e9d2fe94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ca807257a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ca807257a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c9e9d2fe94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c9e9d2fe94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illustrates the disparity between the overall percentage of fire causes and their distribution within individual states. For instance, while Natural causes constitute 19% of the total number of fires nationally, they account for over half of the fires in Utah. A similar pattern is observed for Debris and open burning in Georgia (the third state with the most fires) and Arson in Oklahoma (the tenth state with the most fires).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cacc032a1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cacc032a1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9f6bbea7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9f6bbea7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dataset had no records of: Alaska (AK), Connecticut (CT), Hawaii (HI)</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c9e9d2fe94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c9e9d2fe94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c9e9d2fe94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c9e9d2fe94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ca807257af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ca807257af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a807257a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a807257a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Human:</a:t>
            </a:r>
            <a:r>
              <a:rPr lang="en">
                <a:solidFill>
                  <a:srgbClr val="1B1B1B"/>
                </a:solidFill>
              </a:rPr>
              <a:t> effects of smoke from wildfires can range from eye and respiratory tract irritation to more serious disorders, including reduced lung function, bronchitis, exacerbation of asthma and heart failure, and premature death</a:t>
            </a:r>
            <a:endParaRPr>
              <a:solidFill>
                <a:srgbClr val="1B1B1B"/>
              </a:solidFill>
            </a:endParaRPr>
          </a:p>
          <a:p>
            <a:pPr indent="0" lvl="0" marL="0" rtl="0" algn="l">
              <a:spcBef>
                <a:spcPts val="0"/>
              </a:spcBef>
              <a:spcAft>
                <a:spcPts val="0"/>
              </a:spcAft>
              <a:buNone/>
            </a:pPr>
            <a:r>
              <a:rPr lang="en">
                <a:solidFill>
                  <a:srgbClr val="1B1B1B"/>
                </a:solidFill>
              </a:rPr>
              <a:t>Wildlife: The aftermath of wildfires often alters vegetation structure and composition, impacting habitat availability for various species. High-intensity wildfires can dramatically reshape ecosystems and reduce biodiversity</a:t>
            </a:r>
            <a:endParaRPr>
              <a:solidFill>
                <a:srgbClr val="1B1B1B"/>
              </a:solidFill>
            </a:endParaRPr>
          </a:p>
          <a:p>
            <a:pPr indent="0" lvl="0" marL="0" rtl="0" algn="l">
              <a:spcBef>
                <a:spcPts val="0"/>
              </a:spcBef>
              <a:spcAft>
                <a:spcPts val="0"/>
              </a:spcAft>
              <a:buNone/>
            </a:pPr>
            <a:r>
              <a:rPr lang="en">
                <a:solidFill>
                  <a:srgbClr val="1B1B1B"/>
                </a:solidFill>
              </a:rPr>
              <a:t>Costs: acres top 1 - 2020 with 10.31 millions acres burnt</a:t>
            </a:r>
            <a:endParaRPr>
              <a:solidFill>
                <a:srgbClr val="1B1B1B"/>
              </a:solidFill>
            </a:endParaRPr>
          </a:p>
          <a:p>
            <a:pPr indent="0" lvl="0" marL="0" rtl="0" algn="l">
              <a:spcBef>
                <a:spcPts val="0"/>
              </a:spcBef>
              <a:spcAft>
                <a:spcPts val="0"/>
              </a:spcAft>
              <a:buNone/>
            </a:pPr>
            <a:r>
              <a:rPr lang="en">
                <a:solidFill>
                  <a:srgbClr val="1B1B1B"/>
                </a:solidFill>
              </a:rPr>
              <a:t>           Financial top 1 - 2018 3.1 billion dollars - COST JUST TO PUT OUT FIRE, NOT INCLUDED PROPERTY DAMAGE, ETC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a807257a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a807257a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Determining a wildfire cause can range from relatively straightforward (when reported by the responsible party) to extremely challenging (in remote areas), involving a process of eliminating natural and accidental causes through investigation of the point of origin, burn patterns, weather data, and witness interviews, etc. </a:t>
            </a:r>
            <a:r>
              <a:rPr lang="en">
                <a:solidFill>
                  <a:schemeClr val="dk1"/>
                </a:solidFill>
              </a:rPr>
              <a:t> And to complicate matters, sometimes there may not be enough evidence to eliminate more than one cause, so “ undetermined” becomes the cause.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a807257a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a807257a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a807257a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a807257a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wildfire count - over the course of 20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Interestingly, California, holding the top position with 182,000 wildfires, exhibits nearly twice the number of wildfires compared to North Carolina, which ranks fifth with 91,000 wildfires.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a807257a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a807257a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a:t>
            </a:r>
            <a:r>
              <a:rPr lang="en"/>
              <a:t> fire that lasted longer took almost a year to be put out: 364 days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Single fire the burnt more acres: </a:t>
            </a:r>
            <a:r>
              <a:rPr lang="en"/>
              <a:t>662,700 (megafire: more than 100,000)</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a807257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a807257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examines the median number of fires per year against the day of the year - clear peak in number of fires at 4th of July</a:t>
            </a:r>
            <a:endParaRPr/>
          </a:p>
          <a:p>
            <a:pPr indent="0" lvl="0" marL="0" rtl="0" algn="l">
              <a:spcBef>
                <a:spcPts val="0"/>
              </a:spcBef>
              <a:spcAft>
                <a:spcPts val="0"/>
              </a:spcAft>
              <a:buNone/>
            </a:pPr>
            <a:r>
              <a:rPr lang="en"/>
              <a:t>Perhaps odd to see a peak in Springtime, but the temperatures will begin to climb whilst precipitation is still relatively low</a:t>
            </a:r>
            <a:endParaRPr/>
          </a:p>
          <a:p>
            <a:pPr indent="0" lvl="0" marL="0" rtl="0" algn="l">
              <a:spcBef>
                <a:spcPts val="0"/>
              </a:spcBef>
              <a:spcAft>
                <a:spcPts val="0"/>
              </a:spcAft>
              <a:buNone/>
            </a:pPr>
            <a:r>
              <a:rPr lang="en"/>
              <a:t>The largest fires </a:t>
            </a:r>
            <a:r>
              <a:rPr lang="en"/>
              <a:t>happen</a:t>
            </a:r>
            <a:r>
              <a:rPr lang="en"/>
              <a:t> in the summer months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hyperlink" Target="https://www.kaggle.com/datasets/behroozsohrabi/us-wildfire-records-6th-edition?select=data.csv" TargetMode="External"/><Relationship Id="rId6" Type="http://schemas.openxmlformats.org/officeDocument/2006/relationships/hyperlink" Target="https://www.kaggle.com/datasets/cdminix/us-drought-meteorological-dat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hyperlink" Target="http://www.linkedin.com/in/rachelstar/" TargetMode="External"/><Relationship Id="rId5" Type="http://schemas.openxmlformats.org/officeDocument/2006/relationships/hyperlink" Target="http://www.linkedin.com/in/anacah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s://www.kaggle.com/datasets/dylanfox10/federal-wildfires-acres-cost-temp-1985202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5.png"/><Relationship Id="rId8"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3"/>
          <p:cNvSpPr txBox="1"/>
          <p:nvPr>
            <p:ph idx="4294967295" type="ctrTitle"/>
          </p:nvPr>
        </p:nvSpPr>
        <p:spPr>
          <a:xfrm>
            <a:off x="311700" y="725725"/>
            <a:ext cx="8520600" cy="111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700">
                <a:solidFill>
                  <a:srgbClr val="FF0000"/>
                </a:solidFill>
                <a:highlight>
                  <a:srgbClr val="FCE5CD"/>
                </a:highlight>
              </a:rPr>
              <a:t>Predicting US Wildfires</a:t>
            </a:r>
            <a:endParaRPr sz="4700">
              <a:solidFill>
                <a:srgbClr val="FF0000"/>
              </a:solidFill>
              <a:highlight>
                <a:srgbClr val="FCE5CD"/>
              </a:highlight>
            </a:endParaRPr>
          </a:p>
        </p:txBody>
      </p:sp>
      <p:sp>
        <p:nvSpPr>
          <p:cNvPr id="57" name="Google Shape;57;p13"/>
          <p:cNvSpPr txBox="1"/>
          <p:nvPr>
            <p:ph idx="4294967295" type="subTitle"/>
          </p:nvPr>
        </p:nvSpPr>
        <p:spPr>
          <a:xfrm>
            <a:off x="311700" y="1680373"/>
            <a:ext cx="8520600" cy="7335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770"/>
              <a:buNone/>
            </a:pPr>
            <a:r>
              <a:rPr b="1" lang="en" sz="1560">
                <a:highlight>
                  <a:srgbClr val="FCE5CD"/>
                </a:highlight>
              </a:rPr>
              <a:t>Ana Cahet</a:t>
            </a:r>
            <a:br>
              <a:rPr b="1" lang="en" sz="1560">
                <a:highlight>
                  <a:srgbClr val="FCE5CD"/>
                </a:highlight>
              </a:rPr>
            </a:br>
            <a:r>
              <a:rPr b="1" lang="en" sz="1560">
                <a:highlight>
                  <a:srgbClr val="FCE5CD"/>
                </a:highlight>
              </a:rPr>
              <a:t>Rachel Star</a:t>
            </a:r>
            <a:endParaRPr b="1" sz="1560">
              <a:highlight>
                <a:srgbClr val="FCE5CD"/>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43" name="Shape 143"/>
        <p:cNvGrpSpPr/>
        <p:nvPr/>
      </p:nvGrpSpPr>
      <p:grpSpPr>
        <a:xfrm>
          <a:off x="0" y="0"/>
          <a:ext cx="0" cy="0"/>
          <a:chOff x="0" y="0"/>
          <a:chExt cx="0" cy="0"/>
        </a:xfrm>
      </p:grpSpPr>
      <p:cxnSp>
        <p:nvCxnSpPr>
          <p:cNvPr id="144" name="Google Shape;144;p22"/>
          <p:cNvCxnSpPr/>
          <p:nvPr/>
        </p:nvCxnSpPr>
        <p:spPr>
          <a:xfrm>
            <a:off x="2919150" y="606600"/>
            <a:ext cx="36000" cy="4536900"/>
          </a:xfrm>
          <a:prstGeom prst="straightConnector1">
            <a:avLst/>
          </a:prstGeom>
          <a:noFill/>
          <a:ln cap="flat" cmpd="sng" w="28575">
            <a:solidFill>
              <a:srgbClr val="801F17"/>
            </a:solidFill>
            <a:prstDash val="solid"/>
            <a:round/>
            <a:headEnd len="med" w="med" type="none"/>
            <a:tailEnd len="med" w="med" type="none"/>
          </a:ln>
        </p:spPr>
      </p:cxnSp>
      <p:grpSp>
        <p:nvGrpSpPr>
          <p:cNvPr id="145" name="Google Shape;145;p22"/>
          <p:cNvGrpSpPr/>
          <p:nvPr/>
        </p:nvGrpSpPr>
        <p:grpSpPr>
          <a:xfrm>
            <a:off x="5538400" y="215225"/>
            <a:ext cx="3605700" cy="3986225"/>
            <a:chOff x="5632325" y="1189788"/>
            <a:chExt cx="3605700" cy="3986225"/>
          </a:xfrm>
        </p:grpSpPr>
        <p:sp>
          <p:nvSpPr>
            <p:cNvPr id="146" name="Google Shape;146;p22"/>
            <p:cNvSpPr/>
            <p:nvPr/>
          </p:nvSpPr>
          <p:spPr>
            <a:xfrm>
              <a:off x="5632325" y="1189788"/>
              <a:ext cx="3605700" cy="1017900"/>
            </a:xfrm>
            <a:prstGeom prst="chevron">
              <a:avLst>
                <a:gd fmla="val 50000" name="adj"/>
              </a:avLst>
            </a:prstGeom>
            <a:solidFill>
              <a:srgbClr val="D837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Data Modelling</a:t>
              </a:r>
              <a:endParaRPr b="1" sz="1600">
                <a:solidFill>
                  <a:srgbClr val="FFFFFF"/>
                </a:solidFill>
                <a:latin typeface="Roboto"/>
                <a:ea typeface="Roboto"/>
                <a:cs typeface="Roboto"/>
                <a:sym typeface="Roboto"/>
              </a:endParaRPr>
            </a:p>
          </p:txBody>
        </p:sp>
        <p:sp>
          <p:nvSpPr>
            <p:cNvPr id="147" name="Google Shape;147;p22"/>
            <p:cNvSpPr txBox="1"/>
            <p:nvPr/>
          </p:nvSpPr>
          <p:spPr>
            <a:xfrm>
              <a:off x="6141652" y="2560313"/>
              <a:ext cx="2602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Roboto"/>
                  <a:ea typeface="Roboto"/>
                  <a:cs typeface="Roboto"/>
                  <a:sym typeface="Roboto"/>
                </a:rPr>
                <a:t>We ran and evaluated various models, using them to refine the dataset and determine the best model:</a:t>
              </a:r>
              <a:endParaRPr sz="1500">
                <a:latin typeface="Roboto"/>
                <a:ea typeface="Roboto"/>
                <a:cs typeface="Roboto"/>
                <a:sym typeface="Roboto"/>
              </a:endParaRPr>
            </a:p>
            <a:p>
              <a:pPr indent="-26670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Logistic regression</a:t>
              </a:r>
              <a:endParaRPr sz="1500">
                <a:latin typeface="Roboto"/>
                <a:ea typeface="Roboto"/>
                <a:cs typeface="Roboto"/>
                <a:sym typeface="Roboto"/>
              </a:endParaRPr>
            </a:p>
            <a:p>
              <a:pPr indent="-26670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Decision Tree</a:t>
              </a:r>
              <a:endParaRPr sz="1500">
                <a:latin typeface="Roboto"/>
                <a:ea typeface="Roboto"/>
                <a:cs typeface="Roboto"/>
                <a:sym typeface="Roboto"/>
              </a:endParaRPr>
            </a:p>
            <a:p>
              <a:pPr indent="-26670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Neural Network</a:t>
              </a:r>
              <a:endParaRPr sz="1500">
                <a:latin typeface="Roboto"/>
                <a:ea typeface="Roboto"/>
                <a:cs typeface="Roboto"/>
                <a:sym typeface="Roboto"/>
              </a:endParaRPr>
            </a:p>
            <a:p>
              <a:pPr indent="-26670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Random Forest</a:t>
              </a:r>
              <a:endParaRPr sz="1500">
                <a:latin typeface="Roboto"/>
                <a:ea typeface="Roboto"/>
                <a:cs typeface="Roboto"/>
                <a:sym typeface="Roboto"/>
              </a:endParaRPr>
            </a:p>
          </p:txBody>
        </p:sp>
      </p:grpSp>
      <p:grpSp>
        <p:nvGrpSpPr>
          <p:cNvPr id="148" name="Google Shape;148;p22"/>
          <p:cNvGrpSpPr/>
          <p:nvPr/>
        </p:nvGrpSpPr>
        <p:grpSpPr>
          <a:xfrm>
            <a:off x="0" y="215281"/>
            <a:ext cx="3546900" cy="4740194"/>
            <a:chOff x="0" y="1190006"/>
            <a:chExt cx="3546900" cy="4740194"/>
          </a:xfrm>
        </p:grpSpPr>
        <p:sp>
          <p:nvSpPr>
            <p:cNvPr id="149" name="Google Shape;149;p22"/>
            <p:cNvSpPr/>
            <p:nvPr/>
          </p:nvSpPr>
          <p:spPr>
            <a:xfrm>
              <a:off x="0" y="1190006"/>
              <a:ext cx="3546900" cy="1017600"/>
            </a:xfrm>
            <a:prstGeom prst="homePlate">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Data Cleaning</a:t>
              </a:r>
              <a:endParaRPr b="1" sz="1600">
                <a:solidFill>
                  <a:srgbClr val="FFFFFF"/>
                </a:solidFill>
                <a:latin typeface="Roboto"/>
                <a:ea typeface="Roboto"/>
                <a:cs typeface="Roboto"/>
                <a:sym typeface="Roboto"/>
              </a:endParaRPr>
            </a:p>
          </p:txBody>
        </p:sp>
        <p:sp>
          <p:nvSpPr>
            <p:cNvPr id="150" name="Google Shape;150;p22"/>
            <p:cNvSpPr txBox="1"/>
            <p:nvPr/>
          </p:nvSpPr>
          <p:spPr>
            <a:xfrm>
              <a:off x="117425" y="2630500"/>
              <a:ext cx="2496900" cy="3299700"/>
            </a:xfrm>
            <a:prstGeom prst="rect">
              <a:avLst/>
            </a:prstGeom>
            <a:noFill/>
            <a:ln>
              <a:noFill/>
            </a:ln>
          </p:spPr>
          <p:txBody>
            <a:bodyPr anchorCtr="0" anchor="t" bIns="91425" lIns="91425" spcFirstLastPara="1" rIns="91425" wrap="square" tIns="91425">
              <a:noAutofit/>
            </a:bodyPr>
            <a:lstStyle/>
            <a:p>
              <a:pPr indent="-26670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Removing unnecessary columns</a:t>
              </a:r>
              <a:endParaRPr sz="1500">
                <a:latin typeface="Roboto"/>
                <a:ea typeface="Roboto"/>
                <a:cs typeface="Roboto"/>
                <a:sym typeface="Roboto"/>
              </a:endParaRPr>
            </a:p>
            <a:p>
              <a:pPr indent="-26670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Joined datasets, removed fires missing climate data</a:t>
              </a:r>
              <a:endParaRPr sz="1500">
                <a:latin typeface="Roboto"/>
                <a:ea typeface="Roboto"/>
                <a:cs typeface="Roboto"/>
                <a:sym typeface="Roboto"/>
              </a:endParaRPr>
            </a:p>
            <a:p>
              <a:pPr indent="-26670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Cleaned categorical variables</a:t>
              </a:r>
              <a:endParaRPr sz="1500">
                <a:latin typeface="Roboto"/>
                <a:ea typeface="Roboto"/>
                <a:cs typeface="Roboto"/>
                <a:sym typeface="Roboto"/>
              </a:endParaRPr>
            </a:p>
            <a:p>
              <a:pPr indent="-26670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Filled in NA’s based on other data</a:t>
              </a:r>
              <a:endParaRPr sz="1500">
                <a:latin typeface="Roboto"/>
                <a:ea typeface="Roboto"/>
                <a:cs typeface="Roboto"/>
                <a:sym typeface="Roboto"/>
              </a:endParaRPr>
            </a:p>
          </p:txBody>
        </p:sp>
      </p:grpSp>
      <p:grpSp>
        <p:nvGrpSpPr>
          <p:cNvPr id="151" name="Google Shape;151;p22"/>
          <p:cNvGrpSpPr/>
          <p:nvPr/>
        </p:nvGrpSpPr>
        <p:grpSpPr>
          <a:xfrm>
            <a:off x="2837725" y="215225"/>
            <a:ext cx="3387125" cy="4046625"/>
            <a:chOff x="2862775" y="1189787"/>
            <a:chExt cx="3387125" cy="4046625"/>
          </a:xfrm>
        </p:grpSpPr>
        <p:sp>
          <p:nvSpPr>
            <p:cNvPr id="152" name="Google Shape;152;p22"/>
            <p:cNvSpPr/>
            <p:nvPr/>
          </p:nvSpPr>
          <p:spPr>
            <a:xfrm>
              <a:off x="2944200" y="1189787"/>
              <a:ext cx="3305700" cy="1017900"/>
            </a:xfrm>
            <a:prstGeom prst="chevron">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Feature Engineering/Editing</a:t>
              </a:r>
              <a:endParaRPr b="1" sz="1600">
                <a:solidFill>
                  <a:srgbClr val="FFFFFF"/>
                </a:solidFill>
                <a:latin typeface="Roboto"/>
                <a:ea typeface="Roboto"/>
                <a:cs typeface="Roboto"/>
                <a:sym typeface="Roboto"/>
              </a:endParaRPr>
            </a:p>
          </p:txBody>
        </p:sp>
        <p:sp>
          <p:nvSpPr>
            <p:cNvPr id="153" name="Google Shape;153;p22"/>
            <p:cNvSpPr txBox="1"/>
            <p:nvPr/>
          </p:nvSpPr>
          <p:spPr>
            <a:xfrm>
              <a:off x="2862775" y="2620713"/>
              <a:ext cx="2753100" cy="2615700"/>
            </a:xfrm>
            <a:prstGeom prst="rect">
              <a:avLst/>
            </a:prstGeom>
            <a:noFill/>
            <a:ln>
              <a:noFill/>
            </a:ln>
          </p:spPr>
          <p:txBody>
            <a:bodyPr anchorCtr="0" anchor="t" bIns="91425" lIns="91425" spcFirstLastPara="1" rIns="91425" wrap="square" tIns="91425">
              <a:noAutofit/>
            </a:bodyPr>
            <a:lstStyle/>
            <a:p>
              <a:pPr indent="-2095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Encoded and ‘categorised’ necessary categorical features</a:t>
              </a:r>
              <a:endParaRPr sz="1500">
                <a:latin typeface="Roboto"/>
                <a:ea typeface="Roboto"/>
                <a:cs typeface="Roboto"/>
                <a:sym typeface="Roboto"/>
              </a:endParaRPr>
            </a:p>
            <a:p>
              <a:pPr indent="-2095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Combined categorical groups based on confusion matrices created by models</a:t>
              </a:r>
              <a:endParaRPr sz="1500">
                <a:latin typeface="Roboto"/>
                <a:ea typeface="Roboto"/>
                <a:cs typeface="Roboto"/>
                <a:sym typeface="Roboto"/>
              </a:endParaRPr>
            </a:p>
            <a:p>
              <a:pPr indent="-2095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Refined </a:t>
              </a:r>
              <a:r>
                <a:rPr lang="en" sz="1500">
                  <a:latin typeface="Roboto"/>
                  <a:ea typeface="Roboto"/>
                  <a:cs typeface="Roboto"/>
                  <a:sym typeface="Roboto"/>
                </a:rPr>
                <a:t>imbalanced dataset using under- and over- sampling methods.</a:t>
              </a:r>
              <a:endParaRPr sz="1500">
                <a:latin typeface="Roboto"/>
                <a:ea typeface="Roboto"/>
                <a:cs typeface="Roboto"/>
                <a:sym typeface="Roboto"/>
              </a:endParaRPr>
            </a:p>
          </p:txBody>
        </p:sp>
      </p:grpSp>
      <p:cxnSp>
        <p:nvCxnSpPr>
          <p:cNvPr id="154" name="Google Shape;154;p22"/>
          <p:cNvCxnSpPr>
            <a:stCxn id="146" idx="2"/>
            <a:endCxn id="152" idx="1"/>
          </p:cNvCxnSpPr>
          <p:nvPr/>
        </p:nvCxnSpPr>
        <p:spPr>
          <a:xfrm flipH="1" rot="5400000">
            <a:off x="5002825" y="-850825"/>
            <a:ext cx="509100" cy="3658800"/>
          </a:xfrm>
          <a:prstGeom prst="curvedConnector4">
            <a:avLst>
              <a:gd fmla="val -46774" name="adj1"/>
              <a:gd fmla="val 120415" name="adj2"/>
            </a:avLst>
          </a:prstGeom>
          <a:noFill/>
          <a:ln cap="flat" cmpd="sng" w="76200">
            <a:solidFill>
              <a:srgbClr val="D83729"/>
            </a:solidFill>
            <a:prstDash val="solid"/>
            <a:round/>
            <a:headEnd len="med" w="med" type="none"/>
            <a:tailEnd len="med" w="med" type="triangle"/>
          </a:ln>
        </p:spPr>
      </p:cxnSp>
      <p:cxnSp>
        <p:nvCxnSpPr>
          <p:cNvPr id="155" name="Google Shape;155;p22"/>
          <p:cNvCxnSpPr/>
          <p:nvPr/>
        </p:nvCxnSpPr>
        <p:spPr>
          <a:xfrm>
            <a:off x="5708150" y="606600"/>
            <a:ext cx="36000" cy="4536900"/>
          </a:xfrm>
          <a:prstGeom prst="straightConnector1">
            <a:avLst/>
          </a:prstGeom>
          <a:noFill/>
          <a:ln cap="flat" cmpd="sng" w="28575">
            <a:solidFill>
              <a:srgbClr val="B02B20"/>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584200" y="573325"/>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MODELS</a:t>
            </a:r>
            <a:endParaRPr/>
          </a:p>
        </p:txBody>
      </p:sp>
      <p:pic>
        <p:nvPicPr>
          <p:cNvPr id="161" name="Google Shape;161;p23"/>
          <p:cNvPicPr preferRelativeResize="0"/>
          <p:nvPr/>
        </p:nvPicPr>
        <p:blipFill>
          <a:blip r:embed="rId3">
            <a:alphaModFix/>
          </a:blip>
          <a:stretch>
            <a:fillRect/>
          </a:stretch>
        </p:blipFill>
        <p:spPr>
          <a:xfrm>
            <a:off x="6945848" y="-4125"/>
            <a:ext cx="2198151"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&amp;     Neural Networks</a:t>
            </a:r>
            <a:endParaRPr/>
          </a:p>
        </p:txBody>
      </p:sp>
      <p:sp>
        <p:nvSpPr>
          <p:cNvPr id="167" name="Google Shape;167;p24"/>
          <p:cNvSpPr txBox="1"/>
          <p:nvPr>
            <p:ph idx="1" type="body"/>
          </p:nvPr>
        </p:nvSpPr>
        <p:spPr>
          <a:xfrm>
            <a:off x="311700" y="1152475"/>
            <a:ext cx="3951000" cy="2163900"/>
          </a:xfrm>
          <a:prstGeom prst="rect">
            <a:avLst/>
          </a:prstGeom>
        </p:spPr>
        <p:txBody>
          <a:bodyPr anchorCtr="0" anchor="t" bIns="91425" lIns="91425" spcFirstLastPara="1" rIns="91425" wrap="square" tIns="91425">
            <a:normAutofit fontScale="77500" lnSpcReduction="10000"/>
          </a:bodyPr>
          <a:lstStyle/>
          <a:p>
            <a:pPr indent="-297497" lvl="0" marL="457200" rtl="0" algn="l">
              <a:spcBef>
                <a:spcPts val="0"/>
              </a:spcBef>
              <a:spcAft>
                <a:spcPts val="0"/>
              </a:spcAft>
              <a:buSzPct val="100000"/>
              <a:buChar char="-"/>
            </a:pPr>
            <a:r>
              <a:rPr lang="en"/>
              <a:t>A type of algorithm utilized for </a:t>
            </a:r>
            <a:r>
              <a:rPr b="1" lang="en"/>
              <a:t>prediction</a:t>
            </a:r>
            <a:r>
              <a:rPr lang="en"/>
              <a:t> by assuming a </a:t>
            </a:r>
            <a:r>
              <a:rPr b="1" lang="en"/>
              <a:t>linear relationship</a:t>
            </a:r>
            <a:r>
              <a:rPr lang="en"/>
              <a:t> between the input features (columns) and the output classes</a:t>
            </a:r>
            <a:endParaRPr/>
          </a:p>
          <a:p>
            <a:pPr indent="-317182" lvl="0" marL="457200" rtl="0" algn="l">
              <a:spcBef>
                <a:spcPts val="0"/>
              </a:spcBef>
              <a:spcAft>
                <a:spcPts val="0"/>
              </a:spcAft>
              <a:buSzPct val="128571"/>
              <a:buChar char="-"/>
            </a:pPr>
            <a:r>
              <a:rPr lang="en"/>
              <a:t>It assigns </a:t>
            </a:r>
            <a:r>
              <a:rPr b="1" lang="en"/>
              <a:t>weights (coefficients)</a:t>
            </a:r>
            <a:r>
              <a:rPr lang="en"/>
              <a:t> to the different </a:t>
            </a:r>
            <a:r>
              <a:rPr b="1" lang="en"/>
              <a:t>features</a:t>
            </a:r>
            <a:r>
              <a:rPr lang="en"/>
              <a:t>, enabling a clear understanding of their impact on the prediction</a:t>
            </a:r>
            <a:endParaRPr/>
          </a:p>
          <a:p>
            <a:pPr indent="-317182" lvl="0" marL="457200" rtl="0" algn="l">
              <a:spcBef>
                <a:spcPts val="0"/>
              </a:spcBef>
              <a:spcAft>
                <a:spcPts val="0"/>
              </a:spcAft>
              <a:buSzPct val="128571"/>
              <a:buChar char="-"/>
            </a:pPr>
            <a:r>
              <a:rPr lang="en"/>
              <a:t>Considered a </a:t>
            </a:r>
            <a:r>
              <a:rPr b="1" lang="en"/>
              <a:t>white-box baseline model,</a:t>
            </a:r>
            <a:r>
              <a:rPr lang="en"/>
              <a:t> logistic regression serves as an excellent starting point due to its</a:t>
            </a:r>
            <a:r>
              <a:rPr b="1" lang="en"/>
              <a:t> simplicity in interpretation</a:t>
            </a:r>
            <a:r>
              <a:rPr lang="en"/>
              <a:t>. It establishes a benchmark for evaluating more sophisticated models</a:t>
            </a:r>
            <a:endParaRPr/>
          </a:p>
        </p:txBody>
      </p:sp>
      <p:sp>
        <p:nvSpPr>
          <p:cNvPr id="168" name="Google Shape;168;p24"/>
          <p:cNvSpPr txBox="1"/>
          <p:nvPr>
            <p:ph idx="2" type="body"/>
          </p:nvPr>
        </p:nvSpPr>
        <p:spPr>
          <a:xfrm>
            <a:off x="4615625" y="1120325"/>
            <a:ext cx="3988200" cy="2125500"/>
          </a:xfrm>
          <a:prstGeom prst="rect">
            <a:avLst/>
          </a:prstGeom>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SzPts val="1100"/>
              <a:buChar char="-"/>
            </a:pPr>
            <a:r>
              <a:rPr lang="en" sz="1100"/>
              <a:t>Inspired by the functioning of the </a:t>
            </a:r>
            <a:r>
              <a:rPr b="1" lang="en" sz="1100"/>
              <a:t>human brain</a:t>
            </a:r>
            <a:r>
              <a:rPr lang="en" sz="1100"/>
              <a:t>, a </a:t>
            </a:r>
            <a:r>
              <a:rPr b="1" lang="en" sz="1100"/>
              <a:t>neural network</a:t>
            </a:r>
            <a:r>
              <a:rPr lang="en" sz="1100"/>
              <a:t> comprises interconnected </a:t>
            </a:r>
            <a:r>
              <a:rPr b="1" lang="en" sz="1100"/>
              <a:t>nodes (neurons)</a:t>
            </a:r>
            <a:r>
              <a:rPr lang="en" sz="1100"/>
              <a:t> organized in layers</a:t>
            </a:r>
            <a:endParaRPr sz="1100"/>
          </a:p>
          <a:p>
            <a:pPr indent="-298450" lvl="0" marL="457200" marR="0" rtl="0" algn="l">
              <a:lnSpc>
                <a:spcPct val="115000"/>
              </a:lnSpc>
              <a:spcBef>
                <a:spcPts val="0"/>
              </a:spcBef>
              <a:spcAft>
                <a:spcPts val="0"/>
              </a:spcAft>
              <a:buSzPts val="1100"/>
              <a:buChar char="-"/>
            </a:pPr>
            <a:r>
              <a:rPr lang="en" sz="1100"/>
              <a:t>As a </a:t>
            </a:r>
            <a:r>
              <a:rPr b="1" lang="en" sz="1100"/>
              <a:t>deep learning model</a:t>
            </a:r>
            <a:r>
              <a:rPr lang="en" sz="1100"/>
              <a:t>, neural networks are more </a:t>
            </a:r>
            <a:r>
              <a:rPr b="1" lang="en" sz="1100"/>
              <a:t>complex</a:t>
            </a:r>
            <a:r>
              <a:rPr lang="en" sz="1100"/>
              <a:t>, also assigning </a:t>
            </a:r>
            <a:r>
              <a:rPr b="1" lang="en" sz="1100"/>
              <a:t>weights</a:t>
            </a:r>
            <a:r>
              <a:rPr lang="en" sz="1100"/>
              <a:t> to input features and utilizing various </a:t>
            </a:r>
            <a:r>
              <a:rPr b="1" lang="en" sz="1100"/>
              <a:t>activation functions</a:t>
            </a:r>
            <a:endParaRPr b="1" sz="1100"/>
          </a:p>
          <a:p>
            <a:pPr indent="-298450" lvl="0" marL="457200" marR="0" rtl="0" algn="l">
              <a:lnSpc>
                <a:spcPct val="115000"/>
              </a:lnSpc>
              <a:spcBef>
                <a:spcPts val="0"/>
              </a:spcBef>
              <a:spcAft>
                <a:spcPts val="0"/>
              </a:spcAft>
              <a:buSzPts val="1100"/>
              <a:buChar char="-"/>
            </a:pPr>
            <a:r>
              <a:rPr lang="en" sz="1100">
                <a:highlight>
                  <a:srgbClr val="F9CB9C"/>
                </a:highlight>
              </a:rPr>
              <a:t>Logistic regression can be conceptualized as a single-layer neural network. </a:t>
            </a:r>
            <a:r>
              <a:rPr lang="en" sz="1100"/>
              <a:t>Logistic functions are often used as activation functions in neural network hidden layers</a:t>
            </a:r>
            <a:endParaRPr sz="1100"/>
          </a:p>
        </p:txBody>
      </p:sp>
      <p:sp>
        <p:nvSpPr>
          <p:cNvPr id="169" name="Google Shape;169;p24"/>
          <p:cNvSpPr/>
          <p:nvPr/>
        </p:nvSpPr>
        <p:spPr>
          <a:xfrm>
            <a:off x="967825" y="3451125"/>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0" name="Google Shape;170;p24"/>
          <p:cNvSpPr/>
          <p:nvPr/>
        </p:nvSpPr>
        <p:spPr>
          <a:xfrm>
            <a:off x="967825" y="3804575"/>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1" name="Google Shape;171;p24"/>
          <p:cNvSpPr/>
          <p:nvPr/>
        </p:nvSpPr>
        <p:spPr>
          <a:xfrm>
            <a:off x="967825" y="4158013"/>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2" name="Google Shape;172;p24"/>
          <p:cNvSpPr/>
          <p:nvPr/>
        </p:nvSpPr>
        <p:spPr>
          <a:xfrm>
            <a:off x="967825" y="4493750"/>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173" name="Google Shape;173;p24"/>
          <p:cNvCxnSpPr>
            <a:endCxn id="174" idx="1"/>
          </p:cNvCxnSpPr>
          <p:nvPr/>
        </p:nvCxnSpPr>
        <p:spPr>
          <a:xfrm>
            <a:off x="1204357" y="3573845"/>
            <a:ext cx="751200" cy="5346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4"/>
          <p:cNvCxnSpPr>
            <a:stCxn id="170" idx="6"/>
            <a:endCxn id="174" idx="2"/>
          </p:cNvCxnSpPr>
          <p:nvPr/>
        </p:nvCxnSpPr>
        <p:spPr>
          <a:xfrm>
            <a:off x="1204225" y="3922775"/>
            <a:ext cx="716700" cy="2694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4"/>
          <p:cNvCxnSpPr>
            <a:stCxn id="171" idx="6"/>
            <a:endCxn id="174" idx="3"/>
          </p:cNvCxnSpPr>
          <p:nvPr/>
        </p:nvCxnSpPr>
        <p:spPr>
          <a:xfrm flipH="1" rot="10800000">
            <a:off x="1204225" y="4275613"/>
            <a:ext cx="751200" cy="6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4"/>
          <p:cNvCxnSpPr>
            <a:endCxn id="174" idx="3"/>
          </p:cNvCxnSpPr>
          <p:nvPr/>
        </p:nvCxnSpPr>
        <p:spPr>
          <a:xfrm flipH="1" rot="10800000">
            <a:off x="1187857" y="4275605"/>
            <a:ext cx="767700" cy="3696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24"/>
          <p:cNvSpPr/>
          <p:nvPr/>
        </p:nvSpPr>
        <p:spPr>
          <a:xfrm>
            <a:off x="1920938" y="407382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8" name="Google Shape;178;p24"/>
          <p:cNvSpPr/>
          <p:nvPr/>
        </p:nvSpPr>
        <p:spPr>
          <a:xfrm>
            <a:off x="2635125" y="3689475"/>
            <a:ext cx="236400" cy="236400"/>
          </a:xfrm>
          <a:prstGeom prst="ellipse">
            <a:avLst/>
          </a:prstGeom>
          <a:solidFill>
            <a:schemeClr val="accent4"/>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9" name="Google Shape;179;p24"/>
          <p:cNvSpPr/>
          <p:nvPr/>
        </p:nvSpPr>
        <p:spPr>
          <a:xfrm>
            <a:off x="2635125" y="4040975"/>
            <a:ext cx="236400" cy="236400"/>
          </a:xfrm>
          <a:prstGeom prst="ellipse">
            <a:avLst/>
          </a:prstGeom>
          <a:solidFill>
            <a:schemeClr val="accent4"/>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0" name="Google Shape;180;p24"/>
          <p:cNvSpPr/>
          <p:nvPr/>
        </p:nvSpPr>
        <p:spPr>
          <a:xfrm>
            <a:off x="2635125" y="4392475"/>
            <a:ext cx="236400" cy="236400"/>
          </a:xfrm>
          <a:prstGeom prst="ellipse">
            <a:avLst/>
          </a:prstGeom>
          <a:solidFill>
            <a:schemeClr val="accent4"/>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1" name="Google Shape;181;p24"/>
          <p:cNvSpPr/>
          <p:nvPr/>
        </p:nvSpPr>
        <p:spPr>
          <a:xfrm>
            <a:off x="5259175" y="3500188"/>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2" name="Google Shape;182;p24"/>
          <p:cNvSpPr/>
          <p:nvPr/>
        </p:nvSpPr>
        <p:spPr>
          <a:xfrm>
            <a:off x="5259175" y="3853638"/>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3" name="Google Shape;183;p24"/>
          <p:cNvSpPr/>
          <p:nvPr/>
        </p:nvSpPr>
        <p:spPr>
          <a:xfrm>
            <a:off x="5259175" y="4207075"/>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4" name="Google Shape;184;p24"/>
          <p:cNvSpPr/>
          <p:nvPr/>
        </p:nvSpPr>
        <p:spPr>
          <a:xfrm>
            <a:off x="5259175" y="4542813"/>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5" name="Google Shape;185;p24"/>
          <p:cNvSpPr/>
          <p:nvPr/>
        </p:nvSpPr>
        <p:spPr>
          <a:xfrm>
            <a:off x="6058938" y="3500188"/>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6" name="Google Shape;186;p24"/>
          <p:cNvSpPr/>
          <p:nvPr/>
        </p:nvSpPr>
        <p:spPr>
          <a:xfrm>
            <a:off x="6058938" y="384382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7" name="Google Shape;187;p24"/>
          <p:cNvSpPr/>
          <p:nvPr/>
        </p:nvSpPr>
        <p:spPr>
          <a:xfrm>
            <a:off x="6058938" y="4208788"/>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8" name="Google Shape;188;p24"/>
          <p:cNvSpPr/>
          <p:nvPr/>
        </p:nvSpPr>
        <p:spPr>
          <a:xfrm>
            <a:off x="6058938" y="454282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189" name="Google Shape;189;p24"/>
          <p:cNvCxnSpPr/>
          <p:nvPr/>
        </p:nvCxnSpPr>
        <p:spPr>
          <a:xfrm flipH="1" rot="10800000">
            <a:off x="2157338" y="3840875"/>
            <a:ext cx="512400" cy="3009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24"/>
          <p:cNvCxnSpPr>
            <a:stCxn id="174" idx="6"/>
          </p:cNvCxnSpPr>
          <p:nvPr/>
        </p:nvCxnSpPr>
        <p:spPr>
          <a:xfrm flipH="1" rot="10800000">
            <a:off x="2157338" y="4158725"/>
            <a:ext cx="505500" cy="33300"/>
          </a:xfrm>
          <a:prstGeom prst="straightConnector1">
            <a:avLst/>
          </a:prstGeom>
          <a:noFill/>
          <a:ln cap="flat" cmpd="sng" w="9525">
            <a:solidFill>
              <a:schemeClr val="dk2"/>
            </a:solidFill>
            <a:prstDash val="solid"/>
            <a:round/>
            <a:headEnd len="med" w="med" type="none"/>
            <a:tailEnd len="med" w="med" type="triangle"/>
          </a:ln>
        </p:spPr>
      </p:cxnSp>
      <p:cxnSp>
        <p:nvCxnSpPr>
          <p:cNvPr id="191" name="Google Shape;191;p24"/>
          <p:cNvCxnSpPr>
            <a:endCxn id="180" idx="2"/>
          </p:cNvCxnSpPr>
          <p:nvPr/>
        </p:nvCxnSpPr>
        <p:spPr>
          <a:xfrm>
            <a:off x="2129325" y="4278775"/>
            <a:ext cx="505800" cy="231900"/>
          </a:xfrm>
          <a:prstGeom prst="straightConnector1">
            <a:avLst/>
          </a:prstGeom>
          <a:noFill/>
          <a:ln cap="flat" cmpd="sng" w="9525">
            <a:solidFill>
              <a:schemeClr val="dk2"/>
            </a:solidFill>
            <a:prstDash val="solid"/>
            <a:round/>
            <a:headEnd len="med" w="med" type="none"/>
            <a:tailEnd len="med" w="med" type="triangle"/>
          </a:ln>
        </p:spPr>
      </p:cxnSp>
      <p:sp>
        <p:nvSpPr>
          <p:cNvPr id="192" name="Google Shape;192;p24"/>
          <p:cNvSpPr txBox="1"/>
          <p:nvPr/>
        </p:nvSpPr>
        <p:spPr>
          <a:xfrm>
            <a:off x="98750" y="3359625"/>
            <a:ext cx="1214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roxima Nova"/>
                <a:ea typeface="Proxima Nova"/>
                <a:cs typeface="Proxima Nova"/>
                <a:sym typeface="Proxima Nova"/>
              </a:rPr>
              <a:t>temperature </a:t>
            </a:r>
            <a:endParaRPr sz="1000">
              <a:solidFill>
                <a:schemeClr val="dk2"/>
              </a:solidFill>
              <a:latin typeface="Proxima Nova"/>
              <a:ea typeface="Proxima Nova"/>
              <a:cs typeface="Proxima Nova"/>
              <a:sym typeface="Proxima Nova"/>
            </a:endParaRPr>
          </a:p>
        </p:txBody>
      </p:sp>
      <p:sp>
        <p:nvSpPr>
          <p:cNvPr id="193" name="Google Shape;193;p24"/>
          <p:cNvSpPr txBox="1"/>
          <p:nvPr/>
        </p:nvSpPr>
        <p:spPr>
          <a:xfrm>
            <a:off x="523450" y="3721925"/>
            <a:ext cx="1214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roxima Nova"/>
                <a:ea typeface="Proxima Nova"/>
                <a:cs typeface="Proxima Nova"/>
                <a:sym typeface="Proxima Nova"/>
              </a:rPr>
              <a:t>wind</a:t>
            </a:r>
            <a:endParaRPr sz="1000">
              <a:solidFill>
                <a:schemeClr val="dk2"/>
              </a:solidFill>
              <a:latin typeface="Proxima Nova"/>
              <a:ea typeface="Proxima Nova"/>
              <a:cs typeface="Proxima Nova"/>
              <a:sym typeface="Proxima Nova"/>
            </a:endParaRPr>
          </a:p>
        </p:txBody>
      </p:sp>
      <p:sp>
        <p:nvSpPr>
          <p:cNvPr id="194" name="Google Shape;194;p24"/>
          <p:cNvSpPr txBox="1"/>
          <p:nvPr/>
        </p:nvSpPr>
        <p:spPr>
          <a:xfrm>
            <a:off x="523450" y="4084225"/>
            <a:ext cx="1214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roxima Nova"/>
                <a:ea typeface="Proxima Nova"/>
                <a:cs typeface="Proxima Nova"/>
                <a:sym typeface="Proxima Nova"/>
              </a:rPr>
              <a:t>date</a:t>
            </a:r>
            <a:endParaRPr sz="1000">
              <a:solidFill>
                <a:schemeClr val="dk2"/>
              </a:solidFill>
              <a:latin typeface="Proxima Nova"/>
              <a:ea typeface="Proxima Nova"/>
              <a:cs typeface="Proxima Nova"/>
              <a:sym typeface="Proxima Nova"/>
            </a:endParaRPr>
          </a:p>
        </p:txBody>
      </p:sp>
      <p:sp>
        <p:nvSpPr>
          <p:cNvPr id="195" name="Google Shape;195;p24"/>
          <p:cNvSpPr txBox="1"/>
          <p:nvPr/>
        </p:nvSpPr>
        <p:spPr>
          <a:xfrm>
            <a:off x="384025" y="4479650"/>
            <a:ext cx="1214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roxima Nova"/>
                <a:ea typeface="Proxima Nova"/>
                <a:cs typeface="Proxima Nova"/>
                <a:sym typeface="Proxima Nova"/>
              </a:rPr>
              <a:t>location</a:t>
            </a:r>
            <a:endParaRPr sz="1000">
              <a:solidFill>
                <a:schemeClr val="dk2"/>
              </a:solidFill>
              <a:latin typeface="Proxima Nova"/>
              <a:ea typeface="Proxima Nova"/>
              <a:cs typeface="Proxima Nova"/>
              <a:sym typeface="Proxima Nova"/>
            </a:endParaRPr>
          </a:p>
        </p:txBody>
      </p:sp>
      <p:pic>
        <p:nvPicPr>
          <p:cNvPr id="196" name="Google Shape;196;p24"/>
          <p:cNvPicPr preferRelativeResize="0"/>
          <p:nvPr/>
        </p:nvPicPr>
        <p:blipFill>
          <a:blip r:embed="rId3">
            <a:alphaModFix/>
          </a:blip>
          <a:stretch>
            <a:fillRect/>
          </a:stretch>
        </p:blipFill>
        <p:spPr>
          <a:xfrm>
            <a:off x="1503099" y="3608362"/>
            <a:ext cx="146580" cy="193262"/>
          </a:xfrm>
          <a:prstGeom prst="rect">
            <a:avLst/>
          </a:prstGeom>
          <a:noFill/>
          <a:ln>
            <a:noFill/>
          </a:ln>
        </p:spPr>
      </p:pic>
      <p:pic>
        <p:nvPicPr>
          <p:cNvPr id="197" name="Google Shape;197;p24"/>
          <p:cNvPicPr preferRelativeResize="0"/>
          <p:nvPr/>
        </p:nvPicPr>
        <p:blipFill>
          <a:blip r:embed="rId3">
            <a:alphaModFix/>
          </a:blip>
          <a:stretch>
            <a:fillRect/>
          </a:stretch>
        </p:blipFill>
        <p:spPr>
          <a:xfrm>
            <a:off x="1439800" y="4494550"/>
            <a:ext cx="268038" cy="353400"/>
          </a:xfrm>
          <a:prstGeom prst="rect">
            <a:avLst/>
          </a:prstGeom>
          <a:noFill/>
          <a:ln>
            <a:noFill/>
          </a:ln>
        </p:spPr>
      </p:pic>
      <p:pic>
        <p:nvPicPr>
          <p:cNvPr id="198" name="Google Shape;198;p24"/>
          <p:cNvPicPr preferRelativeResize="0"/>
          <p:nvPr/>
        </p:nvPicPr>
        <p:blipFill>
          <a:blip r:embed="rId3">
            <a:alphaModFix/>
          </a:blip>
          <a:stretch>
            <a:fillRect/>
          </a:stretch>
        </p:blipFill>
        <p:spPr>
          <a:xfrm>
            <a:off x="1289478" y="4036400"/>
            <a:ext cx="182257" cy="240300"/>
          </a:xfrm>
          <a:prstGeom prst="rect">
            <a:avLst/>
          </a:prstGeom>
          <a:noFill/>
          <a:ln>
            <a:noFill/>
          </a:ln>
        </p:spPr>
      </p:pic>
      <p:pic>
        <p:nvPicPr>
          <p:cNvPr id="199" name="Google Shape;199;p24"/>
          <p:cNvPicPr preferRelativeResize="0"/>
          <p:nvPr/>
        </p:nvPicPr>
        <p:blipFill>
          <a:blip r:embed="rId3">
            <a:alphaModFix/>
          </a:blip>
          <a:stretch>
            <a:fillRect/>
          </a:stretch>
        </p:blipFill>
        <p:spPr>
          <a:xfrm>
            <a:off x="1521250" y="3948317"/>
            <a:ext cx="82650" cy="108983"/>
          </a:xfrm>
          <a:prstGeom prst="rect">
            <a:avLst/>
          </a:prstGeom>
          <a:noFill/>
          <a:ln>
            <a:noFill/>
          </a:ln>
        </p:spPr>
      </p:pic>
      <p:sp>
        <p:nvSpPr>
          <p:cNvPr id="200" name="Google Shape;200;p24"/>
          <p:cNvSpPr txBox="1"/>
          <p:nvPr/>
        </p:nvSpPr>
        <p:spPr>
          <a:xfrm>
            <a:off x="2838950" y="3573850"/>
            <a:ext cx="1214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roxima Nova"/>
                <a:ea typeface="Proxima Nova"/>
                <a:cs typeface="Proxima Nova"/>
                <a:sym typeface="Proxima Nova"/>
              </a:rPr>
              <a:t>arson</a:t>
            </a:r>
            <a:r>
              <a:rPr lang="en" sz="1000">
                <a:solidFill>
                  <a:schemeClr val="dk2"/>
                </a:solidFill>
                <a:latin typeface="Proxima Nova"/>
                <a:ea typeface="Proxima Nova"/>
                <a:cs typeface="Proxima Nova"/>
                <a:sym typeface="Proxima Nova"/>
              </a:rPr>
              <a:t> </a:t>
            </a:r>
            <a:endParaRPr sz="1000">
              <a:solidFill>
                <a:schemeClr val="dk2"/>
              </a:solidFill>
              <a:latin typeface="Proxima Nova"/>
              <a:ea typeface="Proxima Nova"/>
              <a:cs typeface="Proxima Nova"/>
              <a:sym typeface="Proxima Nova"/>
            </a:endParaRPr>
          </a:p>
        </p:txBody>
      </p:sp>
      <p:sp>
        <p:nvSpPr>
          <p:cNvPr id="201" name="Google Shape;201;p24"/>
          <p:cNvSpPr txBox="1"/>
          <p:nvPr/>
        </p:nvSpPr>
        <p:spPr>
          <a:xfrm>
            <a:off x="2883325" y="3958325"/>
            <a:ext cx="1214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roxima Nova"/>
                <a:ea typeface="Proxima Nova"/>
                <a:cs typeface="Proxima Nova"/>
                <a:sym typeface="Proxima Nova"/>
              </a:rPr>
              <a:t>natural</a:t>
            </a:r>
            <a:r>
              <a:rPr lang="en" sz="1000">
                <a:solidFill>
                  <a:schemeClr val="dk2"/>
                </a:solidFill>
                <a:latin typeface="Proxima Nova"/>
                <a:ea typeface="Proxima Nova"/>
                <a:cs typeface="Proxima Nova"/>
                <a:sym typeface="Proxima Nova"/>
              </a:rPr>
              <a:t> </a:t>
            </a:r>
            <a:endParaRPr sz="1000">
              <a:solidFill>
                <a:schemeClr val="dk2"/>
              </a:solidFill>
              <a:latin typeface="Proxima Nova"/>
              <a:ea typeface="Proxima Nova"/>
              <a:cs typeface="Proxima Nova"/>
              <a:sym typeface="Proxima Nova"/>
            </a:endParaRPr>
          </a:p>
        </p:txBody>
      </p:sp>
      <p:sp>
        <p:nvSpPr>
          <p:cNvPr id="202" name="Google Shape;202;p24"/>
          <p:cNvSpPr txBox="1"/>
          <p:nvPr/>
        </p:nvSpPr>
        <p:spPr>
          <a:xfrm>
            <a:off x="2838950" y="4392475"/>
            <a:ext cx="1214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roxima Nova"/>
                <a:ea typeface="Proxima Nova"/>
                <a:cs typeface="Proxima Nova"/>
                <a:sym typeface="Proxima Nova"/>
              </a:rPr>
              <a:t>fireworks</a:t>
            </a:r>
            <a:endParaRPr sz="1000">
              <a:solidFill>
                <a:schemeClr val="dk2"/>
              </a:solidFill>
              <a:latin typeface="Proxima Nova"/>
              <a:ea typeface="Proxima Nova"/>
              <a:cs typeface="Proxima Nova"/>
              <a:sym typeface="Proxima Nova"/>
            </a:endParaRPr>
          </a:p>
        </p:txBody>
      </p:sp>
      <p:sp>
        <p:nvSpPr>
          <p:cNvPr id="203" name="Google Shape;203;p24"/>
          <p:cNvSpPr txBox="1"/>
          <p:nvPr/>
        </p:nvSpPr>
        <p:spPr>
          <a:xfrm>
            <a:off x="98750" y="4829463"/>
            <a:ext cx="12147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74747"/>
                </a:solidFill>
                <a:latin typeface="Proxima Nova"/>
                <a:ea typeface="Proxima Nova"/>
                <a:cs typeface="Proxima Nova"/>
                <a:sym typeface="Proxima Nova"/>
              </a:rPr>
              <a:t>Input (features)</a:t>
            </a:r>
            <a:endParaRPr b="1" sz="1100">
              <a:solidFill>
                <a:srgbClr val="474747"/>
              </a:solidFill>
              <a:latin typeface="Proxima Nova"/>
              <a:ea typeface="Proxima Nova"/>
              <a:cs typeface="Proxima Nova"/>
              <a:sym typeface="Proxima Nova"/>
            </a:endParaRPr>
          </a:p>
        </p:txBody>
      </p:sp>
      <p:sp>
        <p:nvSpPr>
          <p:cNvPr id="204" name="Google Shape;204;p24"/>
          <p:cNvSpPr txBox="1"/>
          <p:nvPr/>
        </p:nvSpPr>
        <p:spPr>
          <a:xfrm>
            <a:off x="2662850" y="4779225"/>
            <a:ext cx="13686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74747"/>
                </a:solidFill>
                <a:latin typeface="Proxima Nova"/>
                <a:ea typeface="Proxima Nova"/>
                <a:cs typeface="Proxima Nova"/>
                <a:sym typeface="Proxima Nova"/>
              </a:rPr>
              <a:t>Output </a:t>
            </a:r>
            <a:r>
              <a:rPr b="1" lang="en" sz="1100">
                <a:solidFill>
                  <a:srgbClr val="474747"/>
                </a:solidFill>
                <a:latin typeface="Proxima Nova"/>
                <a:ea typeface="Proxima Nova"/>
                <a:cs typeface="Proxima Nova"/>
                <a:sym typeface="Proxima Nova"/>
              </a:rPr>
              <a:t>(classes)</a:t>
            </a:r>
            <a:endParaRPr b="1" sz="1100">
              <a:solidFill>
                <a:srgbClr val="474747"/>
              </a:solidFill>
              <a:latin typeface="Proxima Nova"/>
              <a:ea typeface="Proxima Nova"/>
              <a:cs typeface="Proxima Nova"/>
              <a:sym typeface="Proxima Nova"/>
            </a:endParaRPr>
          </a:p>
        </p:txBody>
      </p:sp>
      <p:sp>
        <p:nvSpPr>
          <p:cNvPr id="205" name="Google Shape;205;p24"/>
          <p:cNvSpPr txBox="1"/>
          <p:nvPr/>
        </p:nvSpPr>
        <p:spPr>
          <a:xfrm>
            <a:off x="1834775" y="4597425"/>
            <a:ext cx="8895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74747"/>
                </a:solidFill>
                <a:latin typeface="Proxima Nova"/>
                <a:ea typeface="Proxima Nova"/>
                <a:cs typeface="Proxima Nova"/>
                <a:sym typeface="Proxima Nova"/>
              </a:rPr>
              <a:t>LR function</a:t>
            </a:r>
            <a:endParaRPr b="1" sz="1100">
              <a:solidFill>
                <a:srgbClr val="474747"/>
              </a:solidFill>
              <a:latin typeface="Proxima Nova"/>
              <a:ea typeface="Proxima Nova"/>
              <a:cs typeface="Proxima Nova"/>
              <a:sym typeface="Proxima Nova"/>
            </a:endParaRPr>
          </a:p>
        </p:txBody>
      </p:sp>
      <p:cxnSp>
        <p:nvCxnSpPr>
          <p:cNvPr id="206" name="Google Shape;206;p24"/>
          <p:cNvCxnSpPr>
            <a:stCxn id="182" idx="6"/>
            <a:endCxn id="185" idx="2"/>
          </p:cNvCxnSpPr>
          <p:nvPr/>
        </p:nvCxnSpPr>
        <p:spPr>
          <a:xfrm flipH="1" rot="10800000">
            <a:off x="5495575" y="3618438"/>
            <a:ext cx="563400" cy="3534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24"/>
          <p:cNvCxnSpPr>
            <a:endCxn id="185" idx="2"/>
          </p:cNvCxnSpPr>
          <p:nvPr/>
        </p:nvCxnSpPr>
        <p:spPr>
          <a:xfrm flipH="1" rot="10800000">
            <a:off x="5495538" y="3618388"/>
            <a:ext cx="563400" cy="6981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4"/>
          <p:cNvCxnSpPr>
            <a:stCxn id="184" idx="7"/>
            <a:endCxn id="185" idx="2"/>
          </p:cNvCxnSpPr>
          <p:nvPr/>
        </p:nvCxnSpPr>
        <p:spPr>
          <a:xfrm flipH="1" rot="10800000">
            <a:off x="5460955" y="3618332"/>
            <a:ext cx="597900" cy="9591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24"/>
          <p:cNvCxnSpPr>
            <a:stCxn id="181" idx="6"/>
            <a:endCxn id="185" idx="2"/>
          </p:cNvCxnSpPr>
          <p:nvPr/>
        </p:nvCxnSpPr>
        <p:spPr>
          <a:xfrm>
            <a:off x="5495575" y="3618388"/>
            <a:ext cx="563400" cy="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4"/>
          <p:cNvCxnSpPr/>
          <p:nvPr/>
        </p:nvCxnSpPr>
        <p:spPr>
          <a:xfrm>
            <a:off x="5495575" y="3971838"/>
            <a:ext cx="563400" cy="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4"/>
          <p:cNvCxnSpPr>
            <a:stCxn id="181" idx="5"/>
          </p:cNvCxnSpPr>
          <p:nvPr/>
        </p:nvCxnSpPr>
        <p:spPr>
          <a:xfrm>
            <a:off x="5460955" y="3701968"/>
            <a:ext cx="597900" cy="2820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24"/>
          <p:cNvCxnSpPr>
            <a:stCxn id="183" idx="6"/>
            <a:endCxn id="186" idx="2"/>
          </p:cNvCxnSpPr>
          <p:nvPr/>
        </p:nvCxnSpPr>
        <p:spPr>
          <a:xfrm flipH="1" rot="10800000">
            <a:off x="5495575" y="3961975"/>
            <a:ext cx="563400" cy="3633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4"/>
          <p:cNvCxnSpPr>
            <a:stCxn id="184" idx="7"/>
            <a:endCxn id="186" idx="2"/>
          </p:cNvCxnSpPr>
          <p:nvPr/>
        </p:nvCxnSpPr>
        <p:spPr>
          <a:xfrm flipH="1" rot="10800000">
            <a:off x="5460955" y="3962132"/>
            <a:ext cx="597900" cy="6153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4"/>
          <p:cNvCxnSpPr>
            <a:stCxn id="183" idx="6"/>
            <a:endCxn id="187" idx="2"/>
          </p:cNvCxnSpPr>
          <p:nvPr/>
        </p:nvCxnSpPr>
        <p:spPr>
          <a:xfrm>
            <a:off x="5495575" y="4325275"/>
            <a:ext cx="563400" cy="180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p24"/>
          <p:cNvCxnSpPr>
            <a:stCxn id="181" idx="5"/>
            <a:endCxn id="187" idx="2"/>
          </p:cNvCxnSpPr>
          <p:nvPr/>
        </p:nvCxnSpPr>
        <p:spPr>
          <a:xfrm>
            <a:off x="5460955" y="3701968"/>
            <a:ext cx="597900" cy="6249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24"/>
          <p:cNvCxnSpPr>
            <a:endCxn id="187" idx="2"/>
          </p:cNvCxnSpPr>
          <p:nvPr/>
        </p:nvCxnSpPr>
        <p:spPr>
          <a:xfrm>
            <a:off x="5492538" y="3957388"/>
            <a:ext cx="566400" cy="3696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4"/>
          <p:cNvCxnSpPr>
            <a:stCxn id="184" idx="6"/>
            <a:endCxn id="187" idx="2"/>
          </p:cNvCxnSpPr>
          <p:nvPr/>
        </p:nvCxnSpPr>
        <p:spPr>
          <a:xfrm flipH="1" rot="10800000">
            <a:off x="5495575" y="4327113"/>
            <a:ext cx="563400" cy="3339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24"/>
          <p:cNvCxnSpPr>
            <a:endCxn id="188" idx="2"/>
          </p:cNvCxnSpPr>
          <p:nvPr/>
        </p:nvCxnSpPr>
        <p:spPr>
          <a:xfrm>
            <a:off x="5441838" y="3704625"/>
            <a:ext cx="617100" cy="9564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24"/>
          <p:cNvCxnSpPr>
            <a:stCxn id="182" idx="5"/>
            <a:endCxn id="188" idx="3"/>
          </p:cNvCxnSpPr>
          <p:nvPr/>
        </p:nvCxnSpPr>
        <p:spPr>
          <a:xfrm>
            <a:off x="5460955" y="4055418"/>
            <a:ext cx="632700" cy="6891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24"/>
          <p:cNvCxnSpPr>
            <a:stCxn id="183" idx="6"/>
            <a:endCxn id="188" idx="2"/>
          </p:cNvCxnSpPr>
          <p:nvPr/>
        </p:nvCxnSpPr>
        <p:spPr>
          <a:xfrm>
            <a:off x="5495575" y="4325275"/>
            <a:ext cx="563400" cy="3357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24"/>
          <p:cNvCxnSpPr>
            <a:stCxn id="184" idx="6"/>
            <a:endCxn id="188" idx="2"/>
          </p:cNvCxnSpPr>
          <p:nvPr/>
        </p:nvCxnSpPr>
        <p:spPr>
          <a:xfrm>
            <a:off x="5495575" y="4661013"/>
            <a:ext cx="563400" cy="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24"/>
          <p:cNvSpPr/>
          <p:nvPr/>
        </p:nvSpPr>
        <p:spPr>
          <a:xfrm>
            <a:off x="6058850" y="3502675"/>
            <a:ext cx="236400" cy="236400"/>
          </a:xfrm>
          <a:prstGeom prst="ellipse">
            <a:avLst/>
          </a:prstGeom>
          <a:solidFill>
            <a:schemeClr val="lt2"/>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23" name="Google Shape;223;p24"/>
          <p:cNvSpPr/>
          <p:nvPr/>
        </p:nvSpPr>
        <p:spPr>
          <a:xfrm>
            <a:off x="6058850" y="3856125"/>
            <a:ext cx="236400" cy="236400"/>
          </a:xfrm>
          <a:prstGeom prst="ellipse">
            <a:avLst/>
          </a:prstGeom>
          <a:solidFill>
            <a:schemeClr val="lt2"/>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24" name="Google Shape;224;p24"/>
          <p:cNvSpPr/>
          <p:nvPr/>
        </p:nvSpPr>
        <p:spPr>
          <a:xfrm>
            <a:off x="6058850" y="4209563"/>
            <a:ext cx="236400" cy="236400"/>
          </a:xfrm>
          <a:prstGeom prst="ellipse">
            <a:avLst/>
          </a:prstGeom>
          <a:solidFill>
            <a:schemeClr val="lt2"/>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25" name="Google Shape;225;p24"/>
          <p:cNvSpPr/>
          <p:nvPr/>
        </p:nvSpPr>
        <p:spPr>
          <a:xfrm>
            <a:off x="6058850" y="4545300"/>
            <a:ext cx="236400" cy="236400"/>
          </a:xfrm>
          <a:prstGeom prst="ellipse">
            <a:avLst/>
          </a:prstGeom>
          <a:solidFill>
            <a:schemeClr val="lt2"/>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26" name="Google Shape;226;p24"/>
          <p:cNvSpPr/>
          <p:nvPr/>
        </p:nvSpPr>
        <p:spPr>
          <a:xfrm>
            <a:off x="6858613" y="350267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27" name="Google Shape;227;p24"/>
          <p:cNvSpPr/>
          <p:nvPr/>
        </p:nvSpPr>
        <p:spPr>
          <a:xfrm>
            <a:off x="6858613" y="3846313"/>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28" name="Google Shape;228;p24"/>
          <p:cNvSpPr/>
          <p:nvPr/>
        </p:nvSpPr>
        <p:spPr>
          <a:xfrm>
            <a:off x="6858613" y="421127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29" name="Google Shape;229;p24"/>
          <p:cNvSpPr/>
          <p:nvPr/>
        </p:nvSpPr>
        <p:spPr>
          <a:xfrm>
            <a:off x="6858613" y="4545313"/>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230" name="Google Shape;230;p24"/>
          <p:cNvCxnSpPr>
            <a:stCxn id="223" idx="6"/>
            <a:endCxn id="226" idx="2"/>
          </p:cNvCxnSpPr>
          <p:nvPr/>
        </p:nvCxnSpPr>
        <p:spPr>
          <a:xfrm flipH="1" rot="10800000">
            <a:off x="6295250" y="3620925"/>
            <a:ext cx="563400" cy="35340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24"/>
          <p:cNvCxnSpPr>
            <a:endCxn id="226" idx="2"/>
          </p:cNvCxnSpPr>
          <p:nvPr/>
        </p:nvCxnSpPr>
        <p:spPr>
          <a:xfrm flipH="1" rot="10800000">
            <a:off x="6295213" y="3620875"/>
            <a:ext cx="563400" cy="6981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24"/>
          <p:cNvCxnSpPr>
            <a:stCxn id="225" idx="7"/>
            <a:endCxn id="226" idx="2"/>
          </p:cNvCxnSpPr>
          <p:nvPr/>
        </p:nvCxnSpPr>
        <p:spPr>
          <a:xfrm flipH="1" rot="10800000">
            <a:off x="6260630" y="3620820"/>
            <a:ext cx="597900" cy="9591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24"/>
          <p:cNvCxnSpPr>
            <a:stCxn id="222" idx="6"/>
            <a:endCxn id="226" idx="2"/>
          </p:cNvCxnSpPr>
          <p:nvPr/>
        </p:nvCxnSpPr>
        <p:spPr>
          <a:xfrm>
            <a:off x="6295250" y="3620875"/>
            <a:ext cx="563400" cy="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p24"/>
          <p:cNvCxnSpPr/>
          <p:nvPr/>
        </p:nvCxnSpPr>
        <p:spPr>
          <a:xfrm>
            <a:off x="6295250" y="3974325"/>
            <a:ext cx="563400" cy="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p24"/>
          <p:cNvCxnSpPr>
            <a:stCxn id="222" idx="5"/>
          </p:cNvCxnSpPr>
          <p:nvPr/>
        </p:nvCxnSpPr>
        <p:spPr>
          <a:xfrm>
            <a:off x="6260630" y="3704455"/>
            <a:ext cx="597900" cy="28200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24"/>
          <p:cNvCxnSpPr>
            <a:stCxn id="224" idx="6"/>
            <a:endCxn id="227" idx="2"/>
          </p:cNvCxnSpPr>
          <p:nvPr/>
        </p:nvCxnSpPr>
        <p:spPr>
          <a:xfrm flipH="1" rot="10800000">
            <a:off x="6295250" y="3964463"/>
            <a:ext cx="563400" cy="3633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24"/>
          <p:cNvCxnSpPr>
            <a:stCxn id="225" idx="7"/>
            <a:endCxn id="227" idx="2"/>
          </p:cNvCxnSpPr>
          <p:nvPr/>
        </p:nvCxnSpPr>
        <p:spPr>
          <a:xfrm flipH="1" rot="10800000">
            <a:off x="6260630" y="3964620"/>
            <a:ext cx="597900" cy="6153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24"/>
          <p:cNvCxnSpPr>
            <a:stCxn id="224" idx="6"/>
            <a:endCxn id="228" idx="2"/>
          </p:cNvCxnSpPr>
          <p:nvPr/>
        </p:nvCxnSpPr>
        <p:spPr>
          <a:xfrm>
            <a:off x="6295250" y="4327763"/>
            <a:ext cx="563400" cy="1800"/>
          </a:xfrm>
          <a:prstGeom prst="straightConnector1">
            <a:avLst/>
          </a:prstGeom>
          <a:noFill/>
          <a:ln cap="flat" cmpd="sng" w="9525">
            <a:solidFill>
              <a:schemeClr val="dk2"/>
            </a:solidFill>
            <a:prstDash val="solid"/>
            <a:round/>
            <a:headEnd len="med" w="med" type="none"/>
            <a:tailEnd len="med" w="med" type="triangle"/>
          </a:ln>
        </p:spPr>
      </p:cxnSp>
      <p:cxnSp>
        <p:nvCxnSpPr>
          <p:cNvPr id="239" name="Google Shape;239;p24"/>
          <p:cNvCxnSpPr>
            <a:stCxn id="222" idx="5"/>
            <a:endCxn id="228" idx="2"/>
          </p:cNvCxnSpPr>
          <p:nvPr/>
        </p:nvCxnSpPr>
        <p:spPr>
          <a:xfrm>
            <a:off x="6260630" y="3704455"/>
            <a:ext cx="597900" cy="62490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p24"/>
          <p:cNvCxnSpPr>
            <a:endCxn id="228" idx="2"/>
          </p:cNvCxnSpPr>
          <p:nvPr/>
        </p:nvCxnSpPr>
        <p:spPr>
          <a:xfrm>
            <a:off x="6292213" y="3959875"/>
            <a:ext cx="566400" cy="36960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24"/>
          <p:cNvCxnSpPr>
            <a:stCxn id="225" idx="6"/>
            <a:endCxn id="228" idx="2"/>
          </p:cNvCxnSpPr>
          <p:nvPr/>
        </p:nvCxnSpPr>
        <p:spPr>
          <a:xfrm flipH="1" rot="10800000">
            <a:off x="6295250" y="4329600"/>
            <a:ext cx="563400" cy="33390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24"/>
          <p:cNvCxnSpPr>
            <a:endCxn id="229" idx="2"/>
          </p:cNvCxnSpPr>
          <p:nvPr/>
        </p:nvCxnSpPr>
        <p:spPr>
          <a:xfrm>
            <a:off x="6241513" y="3707113"/>
            <a:ext cx="617100" cy="956400"/>
          </a:xfrm>
          <a:prstGeom prst="straightConnector1">
            <a:avLst/>
          </a:prstGeom>
          <a:noFill/>
          <a:ln cap="flat" cmpd="sng" w="9525">
            <a:solidFill>
              <a:schemeClr val="dk2"/>
            </a:solidFill>
            <a:prstDash val="solid"/>
            <a:round/>
            <a:headEnd len="med" w="med" type="none"/>
            <a:tailEnd len="med" w="med" type="triangle"/>
          </a:ln>
        </p:spPr>
      </p:cxnSp>
      <p:cxnSp>
        <p:nvCxnSpPr>
          <p:cNvPr id="243" name="Google Shape;243;p24"/>
          <p:cNvCxnSpPr>
            <a:stCxn id="223" idx="5"/>
            <a:endCxn id="229" idx="3"/>
          </p:cNvCxnSpPr>
          <p:nvPr/>
        </p:nvCxnSpPr>
        <p:spPr>
          <a:xfrm>
            <a:off x="6260630" y="4057905"/>
            <a:ext cx="632700" cy="689100"/>
          </a:xfrm>
          <a:prstGeom prst="straightConnector1">
            <a:avLst/>
          </a:prstGeom>
          <a:noFill/>
          <a:ln cap="flat" cmpd="sng" w="9525">
            <a:solidFill>
              <a:schemeClr val="dk2"/>
            </a:solidFill>
            <a:prstDash val="solid"/>
            <a:round/>
            <a:headEnd len="med" w="med" type="none"/>
            <a:tailEnd len="med" w="med" type="triangle"/>
          </a:ln>
        </p:spPr>
      </p:cxnSp>
      <p:cxnSp>
        <p:nvCxnSpPr>
          <p:cNvPr id="244" name="Google Shape;244;p24"/>
          <p:cNvCxnSpPr>
            <a:stCxn id="224" idx="6"/>
            <a:endCxn id="229" idx="2"/>
          </p:cNvCxnSpPr>
          <p:nvPr/>
        </p:nvCxnSpPr>
        <p:spPr>
          <a:xfrm>
            <a:off x="6295250" y="4327763"/>
            <a:ext cx="563400" cy="335700"/>
          </a:xfrm>
          <a:prstGeom prst="straightConnector1">
            <a:avLst/>
          </a:prstGeom>
          <a:noFill/>
          <a:ln cap="flat" cmpd="sng" w="9525">
            <a:solidFill>
              <a:schemeClr val="dk2"/>
            </a:solidFill>
            <a:prstDash val="solid"/>
            <a:round/>
            <a:headEnd len="med" w="med" type="none"/>
            <a:tailEnd len="med" w="med" type="triangle"/>
          </a:ln>
        </p:spPr>
      </p:cxnSp>
      <p:cxnSp>
        <p:nvCxnSpPr>
          <p:cNvPr id="245" name="Google Shape;245;p24"/>
          <p:cNvCxnSpPr>
            <a:stCxn id="225" idx="6"/>
            <a:endCxn id="229" idx="2"/>
          </p:cNvCxnSpPr>
          <p:nvPr/>
        </p:nvCxnSpPr>
        <p:spPr>
          <a:xfrm>
            <a:off x="6295250" y="4663500"/>
            <a:ext cx="563400" cy="0"/>
          </a:xfrm>
          <a:prstGeom prst="straightConnector1">
            <a:avLst/>
          </a:prstGeom>
          <a:noFill/>
          <a:ln cap="flat" cmpd="sng" w="9525">
            <a:solidFill>
              <a:schemeClr val="dk2"/>
            </a:solidFill>
            <a:prstDash val="solid"/>
            <a:round/>
            <a:headEnd len="med" w="med" type="none"/>
            <a:tailEnd len="med" w="med" type="triangle"/>
          </a:ln>
        </p:spPr>
      </p:cxnSp>
      <p:sp>
        <p:nvSpPr>
          <p:cNvPr id="246" name="Google Shape;246;p24"/>
          <p:cNvSpPr/>
          <p:nvPr/>
        </p:nvSpPr>
        <p:spPr>
          <a:xfrm>
            <a:off x="7658300" y="3751663"/>
            <a:ext cx="236400" cy="240300"/>
          </a:xfrm>
          <a:prstGeom prst="ellipse">
            <a:avLst/>
          </a:prstGeom>
          <a:solidFill>
            <a:schemeClr val="accent4"/>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47" name="Google Shape;247;p24"/>
          <p:cNvSpPr/>
          <p:nvPr/>
        </p:nvSpPr>
        <p:spPr>
          <a:xfrm>
            <a:off x="7658300" y="4062673"/>
            <a:ext cx="236400" cy="240300"/>
          </a:xfrm>
          <a:prstGeom prst="ellipse">
            <a:avLst/>
          </a:prstGeom>
          <a:solidFill>
            <a:schemeClr val="accent4"/>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48" name="Google Shape;248;p24"/>
          <p:cNvSpPr/>
          <p:nvPr/>
        </p:nvSpPr>
        <p:spPr>
          <a:xfrm>
            <a:off x="7658300" y="4373684"/>
            <a:ext cx="236400" cy="240300"/>
          </a:xfrm>
          <a:prstGeom prst="ellipse">
            <a:avLst/>
          </a:prstGeom>
          <a:solidFill>
            <a:schemeClr val="accent4"/>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249" name="Google Shape;249;p24"/>
          <p:cNvCxnSpPr>
            <a:stCxn id="229" idx="6"/>
            <a:endCxn id="247" idx="3"/>
          </p:cNvCxnSpPr>
          <p:nvPr/>
        </p:nvCxnSpPr>
        <p:spPr>
          <a:xfrm flipH="1" rot="10800000">
            <a:off x="7095013" y="4267813"/>
            <a:ext cx="597900" cy="395700"/>
          </a:xfrm>
          <a:prstGeom prst="straightConnector1">
            <a:avLst/>
          </a:prstGeom>
          <a:noFill/>
          <a:ln cap="flat" cmpd="sng" w="9525">
            <a:solidFill>
              <a:schemeClr val="dk2"/>
            </a:solidFill>
            <a:prstDash val="solid"/>
            <a:round/>
            <a:headEnd len="med" w="med" type="none"/>
            <a:tailEnd len="med" w="med" type="triangle"/>
          </a:ln>
        </p:spPr>
      </p:cxnSp>
      <p:cxnSp>
        <p:nvCxnSpPr>
          <p:cNvPr id="250" name="Google Shape;250;p24"/>
          <p:cNvCxnSpPr>
            <a:endCxn id="246" idx="3"/>
          </p:cNvCxnSpPr>
          <p:nvPr/>
        </p:nvCxnSpPr>
        <p:spPr>
          <a:xfrm flipH="1" rot="10800000">
            <a:off x="7095020" y="3956771"/>
            <a:ext cx="597900" cy="387300"/>
          </a:xfrm>
          <a:prstGeom prst="straightConnector1">
            <a:avLst/>
          </a:prstGeom>
          <a:noFill/>
          <a:ln cap="flat" cmpd="sng" w="9525">
            <a:solidFill>
              <a:schemeClr val="dk2"/>
            </a:solidFill>
            <a:prstDash val="solid"/>
            <a:round/>
            <a:headEnd len="med" w="med" type="none"/>
            <a:tailEnd len="med" w="med" type="triangle"/>
          </a:ln>
        </p:spPr>
      </p:cxnSp>
      <p:cxnSp>
        <p:nvCxnSpPr>
          <p:cNvPr id="251" name="Google Shape;251;p24"/>
          <p:cNvCxnSpPr>
            <a:stCxn id="226" idx="6"/>
            <a:endCxn id="247" idx="1"/>
          </p:cNvCxnSpPr>
          <p:nvPr/>
        </p:nvCxnSpPr>
        <p:spPr>
          <a:xfrm>
            <a:off x="7095013" y="3620875"/>
            <a:ext cx="597900" cy="477000"/>
          </a:xfrm>
          <a:prstGeom prst="straightConnector1">
            <a:avLst/>
          </a:prstGeom>
          <a:noFill/>
          <a:ln cap="flat" cmpd="sng" w="9525">
            <a:solidFill>
              <a:schemeClr val="dk2"/>
            </a:solidFill>
            <a:prstDash val="solid"/>
            <a:round/>
            <a:headEnd len="med" w="med" type="none"/>
            <a:tailEnd len="med" w="med" type="triangle"/>
          </a:ln>
        </p:spPr>
      </p:cxnSp>
      <p:cxnSp>
        <p:nvCxnSpPr>
          <p:cNvPr id="252" name="Google Shape;252;p24"/>
          <p:cNvCxnSpPr>
            <a:endCxn id="248" idx="2"/>
          </p:cNvCxnSpPr>
          <p:nvPr/>
        </p:nvCxnSpPr>
        <p:spPr>
          <a:xfrm>
            <a:off x="7095200" y="3986534"/>
            <a:ext cx="563100" cy="507300"/>
          </a:xfrm>
          <a:prstGeom prst="straightConnector1">
            <a:avLst/>
          </a:prstGeom>
          <a:noFill/>
          <a:ln cap="flat" cmpd="sng" w="9525">
            <a:solidFill>
              <a:schemeClr val="dk2"/>
            </a:solidFill>
            <a:prstDash val="solid"/>
            <a:round/>
            <a:headEnd len="med" w="med" type="none"/>
            <a:tailEnd len="med" w="med" type="triangle"/>
          </a:ln>
        </p:spPr>
      </p:cxnSp>
      <p:cxnSp>
        <p:nvCxnSpPr>
          <p:cNvPr id="253" name="Google Shape;253;p24"/>
          <p:cNvCxnSpPr>
            <a:stCxn id="229" idx="6"/>
            <a:endCxn id="248" idx="3"/>
          </p:cNvCxnSpPr>
          <p:nvPr/>
        </p:nvCxnSpPr>
        <p:spPr>
          <a:xfrm flipH="1" rot="10800000">
            <a:off x="7095013" y="4578913"/>
            <a:ext cx="597900" cy="84600"/>
          </a:xfrm>
          <a:prstGeom prst="straightConnector1">
            <a:avLst/>
          </a:prstGeom>
          <a:noFill/>
          <a:ln cap="flat" cmpd="sng" w="9525">
            <a:solidFill>
              <a:schemeClr val="dk2"/>
            </a:solidFill>
            <a:prstDash val="solid"/>
            <a:round/>
            <a:headEnd len="med" w="med" type="none"/>
            <a:tailEnd len="med" w="med" type="triangle"/>
          </a:ln>
        </p:spPr>
      </p:cxnSp>
      <p:cxnSp>
        <p:nvCxnSpPr>
          <p:cNvPr id="254" name="Google Shape;254;p24"/>
          <p:cNvCxnSpPr>
            <a:stCxn id="229" idx="6"/>
            <a:endCxn id="246" idx="2"/>
          </p:cNvCxnSpPr>
          <p:nvPr/>
        </p:nvCxnSpPr>
        <p:spPr>
          <a:xfrm flipH="1" rot="10800000">
            <a:off x="7095013" y="3871813"/>
            <a:ext cx="563400" cy="791700"/>
          </a:xfrm>
          <a:prstGeom prst="straightConnector1">
            <a:avLst/>
          </a:prstGeom>
          <a:noFill/>
          <a:ln cap="flat" cmpd="sng" w="9525">
            <a:solidFill>
              <a:schemeClr val="dk2"/>
            </a:solidFill>
            <a:prstDash val="solid"/>
            <a:round/>
            <a:headEnd len="med" w="med" type="none"/>
            <a:tailEnd len="med" w="med" type="triangle"/>
          </a:ln>
        </p:spPr>
      </p:cxnSp>
      <p:cxnSp>
        <p:nvCxnSpPr>
          <p:cNvPr id="255" name="Google Shape;255;p24"/>
          <p:cNvCxnSpPr>
            <a:endCxn id="248" idx="2"/>
          </p:cNvCxnSpPr>
          <p:nvPr/>
        </p:nvCxnSpPr>
        <p:spPr>
          <a:xfrm>
            <a:off x="7060400" y="3685634"/>
            <a:ext cx="597900" cy="808200"/>
          </a:xfrm>
          <a:prstGeom prst="straightConnector1">
            <a:avLst/>
          </a:prstGeom>
          <a:noFill/>
          <a:ln cap="flat" cmpd="sng" w="9525">
            <a:solidFill>
              <a:schemeClr val="dk2"/>
            </a:solidFill>
            <a:prstDash val="solid"/>
            <a:round/>
            <a:headEnd len="med" w="med" type="none"/>
            <a:tailEnd len="med" w="med" type="triangle"/>
          </a:ln>
        </p:spPr>
      </p:cxnSp>
      <p:cxnSp>
        <p:nvCxnSpPr>
          <p:cNvPr id="256" name="Google Shape;256;p24"/>
          <p:cNvCxnSpPr>
            <a:endCxn id="246" idx="2"/>
          </p:cNvCxnSpPr>
          <p:nvPr/>
        </p:nvCxnSpPr>
        <p:spPr>
          <a:xfrm>
            <a:off x="7123700" y="3631213"/>
            <a:ext cx="534600" cy="240600"/>
          </a:xfrm>
          <a:prstGeom prst="straightConnector1">
            <a:avLst/>
          </a:prstGeom>
          <a:noFill/>
          <a:ln cap="flat" cmpd="sng" w="9525">
            <a:solidFill>
              <a:schemeClr val="dk2"/>
            </a:solidFill>
            <a:prstDash val="solid"/>
            <a:round/>
            <a:headEnd len="med" w="med" type="none"/>
            <a:tailEnd len="med" w="med" type="triangle"/>
          </a:ln>
        </p:spPr>
      </p:cxnSp>
      <p:cxnSp>
        <p:nvCxnSpPr>
          <p:cNvPr id="257" name="Google Shape;257;p24"/>
          <p:cNvCxnSpPr>
            <a:endCxn id="246" idx="2"/>
          </p:cNvCxnSpPr>
          <p:nvPr/>
        </p:nvCxnSpPr>
        <p:spPr>
          <a:xfrm flipH="1" rot="10800000">
            <a:off x="7060100" y="3871813"/>
            <a:ext cx="598200" cy="1644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p24"/>
          <p:cNvCxnSpPr>
            <a:stCxn id="228" idx="6"/>
            <a:endCxn id="247" idx="2"/>
          </p:cNvCxnSpPr>
          <p:nvPr/>
        </p:nvCxnSpPr>
        <p:spPr>
          <a:xfrm flipH="1" rot="10800000">
            <a:off x="7095013" y="4182775"/>
            <a:ext cx="563400" cy="146700"/>
          </a:xfrm>
          <a:prstGeom prst="straightConnector1">
            <a:avLst/>
          </a:prstGeom>
          <a:noFill/>
          <a:ln cap="flat" cmpd="sng" w="9525">
            <a:solidFill>
              <a:schemeClr val="dk2"/>
            </a:solidFill>
            <a:prstDash val="solid"/>
            <a:round/>
            <a:headEnd len="med" w="med" type="none"/>
            <a:tailEnd len="med" w="med" type="triangle"/>
          </a:ln>
        </p:spPr>
      </p:cxnSp>
      <p:sp>
        <p:nvSpPr>
          <p:cNvPr id="259" name="Google Shape;259;p24"/>
          <p:cNvSpPr txBox="1"/>
          <p:nvPr/>
        </p:nvSpPr>
        <p:spPr>
          <a:xfrm>
            <a:off x="7929300" y="3642125"/>
            <a:ext cx="1214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roxima Nova"/>
                <a:ea typeface="Proxima Nova"/>
                <a:cs typeface="Proxima Nova"/>
                <a:sym typeface="Proxima Nova"/>
              </a:rPr>
              <a:t>arson </a:t>
            </a:r>
            <a:endParaRPr sz="1000">
              <a:solidFill>
                <a:schemeClr val="dk2"/>
              </a:solidFill>
              <a:latin typeface="Proxima Nova"/>
              <a:ea typeface="Proxima Nova"/>
              <a:cs typeface="Proxima Nova"/>
              <a:sym typeface="Proxima Nova"/>
            </a:endParaRPr>
          </a:p>
        </p:txBody>
      </p:sp>
      <p:sp>
        <p:nvSpPr>
          <p:cNvPr id="260" name="Google Shape;260;p24"/>
          <p:cNvSpPr txBox="1"/>
          <p:nvPr/>
        </p:nvSpPr>
        <p:spPr>
          <a:xfrm>
            <a:off x="7929300" y="3984475"/>
            <a:ext cx="1214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roxima Nova"/>
                <a:ea typeface="Proxima Nova"/>
                <a:cs typeface="Proxima Nova"/>
                <a:sym typeface="Proxima Nova"/>
              </a:rPr>
              <a:t>natural </a:t>
            </a:r>
            <a:endParaRPr sz="1000">
              <a:solidFill>
                <a:schemeClr val="dk2"/>
              </a:solidFill>
              <a:latin typeface="Proxima Nova"/>
              <a:ea typeface="Proxima Nova"/>
              <a:cs typeface="Proxima Nova"/>
              <a:sym typeface="Proxima Nova"/>
            </a:endParaRPr>
          </a:p>
        </p:txBody>
      </p:sp>
      <p:sp>
        <p:nvSpPr>
          <p:cNvPr id="261" name="Google Shape;261;p24"/>
          <p:cNvSpPr txBox="1"/>
          <p:nvPr/>
        </p:nvSpPr>
        <p:spPr>
          <a:xfrm>
            <a:off x="7929300" y="4340550"/>
            <a:ext cx="1214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roxima Nova"/>
                <a:ea typeface="Proxima Nova"/>
                <a:cs typeface="Proxima Nova"/>
                <a:sym typeface="Proxima Nova"/>
              </a:rPr>
              <a:t>fireworks</a:t>
            </a:r>
            <a:endParaRPr sz="1000">
              <a:solidFill>
                <a:schemeClr val="dk2"/>
              </a:solidFill>
              <a:latin typeface="Proxima Nova"/>
              <a:ea typeface="Proxima Nova"/>
              <a:cs typeface="Proxima Nova"/>
              <a:sym typeface="Proxima Nova"/>
            </a:endParaRPr>
          </a:p>
        </p:txBody>
      </p:sp>
      <p:sp>
        <p:nvSpPr>
          <p:cNvPr id="262" name="Google Shape;262;p24"/>
          <p:cNvSpPr txBox="1"/>
          <p:nvPr/>
        </p:nvSpPr>
        <p:spPr>
          <a:xfrm>
            <a:off x="4457988" y="3433513"/>
            <a:ext cx="1214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roxima Nova"/>
                <a:ea typeface="Proxima Nova"/>
                <a:cs typeface="Proxima Nova"/>
                <a:sym typeface="Proxima Nova"/>
              </a:rPr>
              <a:t>temperature </a:t>
            </a:r>
            <a:endParaRPr sz="1000">
              <a:solidFill>
                <a:schemeClr val="dk2"/>
              </a:solidFill>
              <a:latin typeface="Proxima Nova"/>
              <a:ea typeface="Proxima Nova"/>
              <a:cs typeface="Proxima Nova"/>
              <a:sym typeface="Proxima Nova"/>
            </a:endParaRPr>
          </a:p>
        </p:txBody>
      </p:sp>
      <p:sp>
        <p:nvSpPr>
          <p:cNvPr id="263" name="Google Shape;263;p24"/>
          <p:cNvSpPr txBox="1"/>
          <p:nvPr/>
        </p:nvSpPr>
        <p:spPr>
          <a:xfrm>
            <a:off x="4791550" y="3770975"/>
            <a:ext cx="1214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roxima Nova"/>
                <a:ea typeface="Proxima Nova"/>
                <a:cs typeface="Proxima Nova"/>
                <a:sym typeface="Proxima Nova"/>
              </a:rPr>
              <a:t>wind</a:t>
            </a:r>
            <a:endParaRPr sz="1000">
              <a:solidFill>
                <a:schemeClr val="dk2"/>
              </a:solidFill>
              <a:latin typeface="Proxima Nova"/>
              <a:ea typeface="Proxima Nova"/>
              <a:cs typeface="Proxima Nova"/>
              <a:sym typeface="Proxima Nova"/>
            </a:endParaRPr>
          </a:p>
        </p:txBody>
      </p:sp>
      <p:sp>
        <p:nvSpPr>
          <p:cNvPr id="264" name="Google Shape;264;p24"/>
          <p:cNvSpPr txBox="1"/>
          <p:nvPr/>
        </p:nvSpPr>
        <p:spPr>
          <a:xfrm>
            <a:off x="4825050" y="4174675"/>
            <a:ext cx="1214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roxima Nova"/>
                <a:ea typeface="Proxima Nova"/>
                <a:cs typeface="Proxima Nova"/>
                <a:sym typeface="Proxima Nova"/>
              </a:rPr>
              <a:t>date</a:t>
            </a:r>
            <a:endParaRPr sz="1000">
              <a:solidFill>
                <a:schemeClr val="dk2"/>
              </a:solidFill>
              <a:latin typeface="Proxima Nova"/>
              <a:ea typeface="Proxima Nova"/>
              <a:cs typeface="Proxima Nova"/>
              <a:sym typeface="Proxima Nova"/>
            </a:endParaRPr>
          </a:p>
        </p:txBody>
      </p:sp>
      <p:sp>
        <p:nvSpPr>
          <p:cNvPr id="265" name="Google Shape;265;p24"/>
          <p:cNvSpPr txBox="1"/>
          <p:nvPr/>
        </p:nvSpPr>
        <p:spPr>
          <a:xfrm>
            <a:off x="4700275" y="4477875"/>
            <a:ext cx="1214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roxima Nova"/>
                <a:ea typeface="Proxima Nova"/>
                <a:cs typeface="Proxima Nova"/>
                <a:sym typeface="Proxima Nova"/>
              </a:rPr>
              <a:t>location</a:t>
            </a:r>
            <a:endParaRPr sz="1000">
              <a:solidFill>
                <a:schemeClr val="dk2"/>
              </a:solidFill>
              <a:latin typeface="Proxima Nova"/>
              <a:ea typeface="Proxima Nova"/>
              <a:cs typeface="Proxima Nova"/>
              <a:sym typeface="Proxima Nova"/>
            </a:endParaRPr>
          </a:p>
        </p:txBody>
      </p:sp>
      <p:sp>
        <p:nvSpPr>
          <p:cNvPr id="266" name="Google Shape;266;p24"/>
          <p:cNvSpPr txBox="1"/>
          <p:nvPr/>
        </p:nvSpPr>
        <p:spPr>
          <a:xfrm>
            <a:off x="4458000" y="4815963"/>
            <a:ext cx="12147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74747"/>
                </a:solidFill>
                <a:latin typeface="Proxima Nova"/>
                <a:ea typeface="Proxima Nova"/>
                <a:cs typeface="Proxima Nova"/>
                <a:sym typeface="Proxima Nova"/>
              </a:rPr>
              <a:t>Input (features)</a:t>
            </a:r>
            <a:endParaRPr b="1" sz="1100">
              <a:solidFill>
                <a:srgbClr val="474747"/>
              </a:solidFill>
              <a:latin typeface="Proxima Nova"/>
              <a:ea typeface="Proxima Nova"/>
              <a:cs typeface="Proxima Nova"/>
              <a:sym typeface="Proxima Nova"/>
            </a:endParaRPr>
          </a:p>
        </p:txBody>
      </p:sp>
      <p:sp>
        <p:nvSpPr>
          <p:cNvPr id="267" name="Google Shape;267;p24"/>
          <p:cNvSpPr txBox="1"/>
          <p:nvPr/>
        </p:nvSpPr>
        <p:spPr>
          <a:xfrm>
            <a:off x="6002375" y="4818438"/>
            <a:ext cx="12147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74747"/>
                </a:solidFill>
                <a:latin typeface="Proxima Nova"/>
                <a:ea typeface="Proxima Nova"/>
                <a:cs typeface="Proxima Nova"/>
                <a:sym typeface="Proxima Nova"/>
              </a:rPr>
              <a:t>Hidden Layers</a:t>
            </a:r>
            <a:endParaRPr b="1" sz="1100">
              <a:solidFill>
                <a:srgbClr val="474747"/>
              </a:solidFill>
              <a:latin typeface="Proxima Nova"/>
              <a:ea typeface="Proxima Nova"/>
              <a:cs typeface="Proxima Nova"/>
              <a:sym typeface="Proxima Nova"/>
            </a:endParaRPr>
          </a:p>
        </p:txBody>
      </p:sp>
      <p:sp>
        <p:nvSpPr>
          <p:cNvPr id="268" name="Google Shape;268;p24"/>
          <p:cNvSpPr txBox="1"/>
          <p:nvPr/>
        </p:nvSpPr>
        <p:spPr>
          <a:xfrm>
            <a:off x="7392500" y="4833475"/>
            <a:ext cx="13686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74747"/>
                </a:solidFill>
                <a:latin typeface="Proxima Nova"/>
                <a:ea typeface="Proxima Nova"/>
                <a:cs typeface="Proxima Nova"/>
                <a:sym typeface="Proxima Nova"/>
              </a:rPr>
              <a:t>Output (classes)</a:t>
            </a:r>
            <a:endParaRPr b="1" sz="1100">
              <a:solidFill>
                <a:srgbClr val="474747"/>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272" name="Shape 272"/>
        <p:cNvGrpSpPr/>
        <p:nvPr/>
      </p:nvGrpSpPr>
      <p:grpSpPr>
        <a:xfrm>
          <a:off x="0" y="0"/>
          <a:ext cx="0" cy="0"/>
          <a:chOff x="0" y="0"/>
          <a:chExt cx="0" cy="0"/>
        </a:xfrm>
      </p:grpSpPr>
      <p:sp>
        <p:nvSpPr>
          <p:cNvPr id="273" name="Google Shape;27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sp>
        <p:nvSpPr>
          <p:cNvPr id="274" name="Google Shape;274;p25"/>
          <p:cNvSpPr txBox="1"/>
          <p:nvPr>
            <p:ph idx="1" type="body"/>
          </p:nvPr>
        </p:nvSpPr>
        <p:spPr>
          <a:xfrm>
            <a:off x="311700" y="1152475"/>
            <a:ext cx="4397400" cy="376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Whitebox model</a:t>
            </a:r>
            <a:br>
              <a:rPr lang="en"/>
            </a:br>
            <a:endParaRPr/>
          </a:p>
          <a:p>
            <a:pPr indent="-342900" lvl="0" marL="457200" rtl="0" algn="l">
              <a:spcBef>
                <a:spcPts val="0"/>
              </a:spcBef>
              <a:spcAft>
                <a:spcPts val="0"/>
              </a:spcAft>
              <a:buSzPts val="1800"/>
              <a:buChar char="-"/>
            </a:pPr>
            <a:r>
              <a:rPr lang="en"/>
              <a:t>Model splits data based on conditions for each ‘node’, until a classification can be made</a:t>
            </a:r>
            <a:br>
              <a:rPr lang="en"/>
            </a:br>
            <a:endParaRPr/>
          </a:p>
          <a:p>
            <a:pPr indent="-342900" lvl="0" marL="457200" rtl="0" algn="l">
              <a:spcBef>
                <a:spcPts val="0"/>
              </a:spcBef>
              <a:spcAft>
                <a:spcPts val="0"/>
              </a:spcAft>
              <a:buSzPts val="1800"/>
              <a:buChar char="-"/>
            </a:pPr>
            <a:r>
              <a:rPr lang="en"/>
              <a:t>First, calculates the ‘root node’</a:t>
            </a:r>
            <a:br>
              <a:rPr lang="en"/>
            </a:br>
            <a:endParaRPr/>
          </a:p>
          <a:p>
            <a:pPr indent="-342900" lvl="0" marL="457200" rtl="0" algn="l">
              <a:spcBef>
                <a:spcPts val="0"/>
              </a:spcBef>
              <a:spcAft>
                <a:spcPts val="0"/>
              </a:spcAft>
              <a:buSzPts val="1800"/>
              <a:buChar char="-"/>
            </a:pPr>
            <a:r>
              <a:rPr lang="en"/>
              <a:t>Then, refines values, orders, and levels</a:t>
            </a:r>
            <a:endParaRPr/>
          </a:p>
        </p:txBody>
      </p:sp>
      <p:sp>
        <p:nvSpPr>
          <p:cNvPr id="275" name="Google Shape;275;p25"/>
          <p:cNvSpPr/>
          <p:nvPr/>
        </p:nvSpPr>
        <p:spPr>
          <a:xfrm>
            <a:off x="6376525" y="385025"/>
            <a:ext cx="1397400" cy="692700"/>
          </a:xfrm>
          <a:prstGeom prst="roundRect">
            <a:avLst>
              <a:gd fmla="val 16667" name="adj"/>
            </a:avLst>
          </a:prstGeom>
          <a:solidFill>
            <a:schemeClr val="l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Proxima Nova"/>
                <a:ea typeface="Proxima Nova"/>
                <a:cs typeface="Proxima Nova"/>
                <a:sym typeface="Proxima Nova"/>
              </a:rPr>
              <a:t>Day of Year </a:t>
            </a:r>
            <a:endParaRPr>
              <a:solidFill>
                <a:schemeClr val="accent5"/>
              </a:solidFill>
              <a:latin typeface="Proxima Nova"/>
              <a:ea typeface="Proxima Nova"/>
              <a:cs typeface="Proxima Nova"/>
              <a:sym typeface="Proxima Nova"/>
            </a:endParaRPr>
          </a:p>
          <a:p>
            <a:pPr indent="0" lvl="0" marL="0" rtl="0" algn="ctr">
              <a:spcBef>
                <a:spcPts val="0"/>
              </a:spcBef>
              <a:spcAft>
                <a:spcPts val="0"/>
              </a:spcAft>
              <a:buNone/>
            </a:pPr>
            <a:r>
              <a:rPr lang="en">
                <a:solidFill>
                  <a:schemeClr val="accent5"/>
                </a:solidFill>
                <a:latin typeface="Proxima Nova"/>
                <a:ea typeface="Proxima Nova"/>
                <a:cs typeface="Proxima Nova"/>
                <a:sym typeface="Proxima Nova"/>
              </a:rPr>
              <a:t>&gt; 150</a:t>
            </a:r>
            <a:endParaRPr>
              <a:solidFill>
                <a:schemeClr val="accent5"/>
              </a:solidFill>
              <a:latin typeface="Proxima Nova"/>
              <a:ea typeface="Proxima Nova"/>
              <a:cs typeface="Proxima Nova"/>
              <a:sym typeface="Proxima Nova"/>
            </a:endParaRPr>
          </a:p>
        </p:txBody>
      </p:sp>
      <p:cxnSp>
        <p:nvCxnSpPr>
          <p:cNvPr id="276" name="Google Shape;276;p25"/>
          <p:cNvCxnSpPr>
            <a:stCxn id="275" idx="2"/>
            <a:endCxn id="277" idx="0"/>
          </p:cNvCxnSpPr>
          <p:nvPr/>
        </p:nvCxnSpPr>
        <p:spPr>
          <a:xfrm flipH="1">
            <a:off x="6270925" y="1077725"/>
            <a:ext cx="804300" cy="567600"/>
          </a:xfrm>
          <a:prstGeom prst="straightConnector1">
            <a:avLst/>
          </a:prstGeom>
          <a:noFill/>
          <a:ln cap="flat" cmpd="sng" w="19050">
            <a:solidFill>
              <a:schemeClr val="accent5"/>
            </a:solidFill>
            <a:prstDash val="solid"/>
            <a:round/>
            <a:headEnd len="med" w="med" type="none"/>
            <a:tailEnd len="med" w="med" type="triangle"/>
          </a:ln>
        </p:spPr>
      </p:cxnSp>
      <p:cxnSp>
        <p:nvCxnSpPr>
          <p:cNvPr id="278" name="Google Shape;278;p25"/>
          <p:cNvCxnSpPr>
            <a:stCxn id="275" idx="2"/>
            <a:endCxn id="279" idx="0"/>
          </p:cNvCxnSpPr>
          <p:nvPr/>
        </p:nvCxnSpPr>
        <p:spPr>
          <a:xfrm>
            <a:off x="7075225" y="1077725"/>
            <a:ext cx="921600" cy="567600"/>
          </a:xfrm>
          <a:prstGeom prst="straightConnector1">
            <a:avLst/>
          </a:prstGeom>
          <a:noFill/>
          <a:ln cap="flat" cmpd="sng" w="19050">
            <a:solidFill>
              <a:srgbClr val="801F17"/>
            </a:solidFill>
            <a:prstDash val="solid"/>
            <a:round/>
            <a:headEnd len="med" w="med" type="none"/>
            <a:tailEnd len="med" w="med" type="triangle"/>
          </a:ln>
        </p:spPr>
      </p:cxnSp>
      <p:sp>
        <p:nvSpPr>
          <p:cNvPr id="277" name="Google Shape;277;p25"/>
          <p:cNvSpPr/>
          <p:nvPr/>
        </p:nvSpPr>
        <p:spPr>
          <a:xfrm>
            <a:off x="5572150" y="1645325"/>
            <a:ext cx="1397400" cy="692700"/>
          </a:xfrm>
          <a:prstGeom prst="roundRect">
            <a:avLst>
              <a:gd fmla="val 16667" name="adj"/>
            </a:avLst>
          </a:prstGeom>
          <a:solidFill>
            <a:schemeClr val="l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Proxima Nova"/>
                <a:ea typeface="Proxima Nova"/>
                <a:cs typeface="Proxima Nova"/>
                <a:sym typeface="Proxima Nova"/>
              </a:rPr>
              <a:t>Fire Year</a:t>
            </a:r>
            <a:endParaRPr>
              <a:solidFill>
                <a:schemeClr val="accent5"/>
              </a:solidFill>
              <a:latin typeface="Proxima Nova"/>
              <a:ea typeface="Proxima Nova"/>
              <a:cs typeface="Proxima Nova"/>
              <a:sym typeface="Proxima Nova"/>
            </a:endParaRPr>
          </a:p>
          <a:p>
            <a:pPr indent="0" lvl="0" marL="0" rtl="0" algn="ctr">
              <a:spcBef>
                <a:spcPts val="0"/>
              </a:spcBef>
              <a:spcAft>
                <a:spcPts val="0"/>
              </a:spcAft>
              <a:buNone/>
            </a:pPr>
            <a:r>
              <a:rPr lang="en">
                <a:solidFill>
                  <a:schemeClr val="accent5"/>
                </a:solidFill>
                <a:latin typeface="Proxima Nova"/>
                <a:ea typeface="Proxima Nova"/>
                <a:cs typeface="Proxima Nova"/>
                <a:sym typeface="Proxima Nova"/>
              </a:rPr>
              <a:t>&lt; 2009</a:t>
            </a:r>
            <a:endParaRPr>
              <a:solidFill>
                <a:schemeClr val="accent5"/>
              </a:solidFill>
              <a:latin typeface="Proxima Nova"/>
              <a:ea typeface="Proxima Nova"/>
              <a:cs typeface="Proxima Nova"/>
              <a:sym typeface="Proxima Nova"/>
            </a:endParaRPr>
          </a:p>
        </p:txBody>
      </p:sp>
      <p:sp>
        <p:nvSpPr>
          <p:cNvPr id="279" name="Google Shape;279;p25"/>
          <p:cNvSpPr/>
          <p:nvPr/>
        </p:nvSpPr>
        <p:spPr>
          <a:xfrm>
            <a:off x="7298125" y="1645325"/>
            <a:ext cx="1397400" cy="692700"/>
          </a:xfrm>
          <a:prstGeom prst="roundRect">
            <a:avLst>
              <a:gd fmla="val 16667" name="adj"/>
            </a:avLst>
          </a:prstGeom>
          <a:solidFill>
            <a:schemeClr val="lt1"/>
          </a:solidFill>
          <a:ln cap="flat" cmpd="sng" w="28575">
            <a:solidFill>
              <a:srgbClr val="801F1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801F17"/>
                </a:solidFill>
                <a:latin typeface="Proxima Nova"/>
                <a:ea typeface="Proxima Nova"/>
                <a:cs typeface="Proxima Nova"/>
                <a:sym typeface="Proxima Nova"/>
              </a:rPr>
              <a:t>County, State</a:t>
            </a:r>
            <a:endParaRPr>
              <a:solidFill>
                <a:srgbClr val="801F17"/>
              </a:solidFill>
              <a:latin typeface="Proxima Nova"/>
              <a:ea typeface="Proxima Nova"/>
              <a:cs typeface="Proxima Nova"/>
              <a:sym typeface="Proxima Nova"/>
            </a:endParaRPr>
          </a:p>
          <a:p>
            <a:pPr indent="0" lvl="0" marL="0" rtl="0" algn="ctr">
              <a:spcBef>
                <a:spcPts val="0"/>
              </a:spcBef>
              <a:spcAft>
                <a:spcPts val="0"/>
              </a:spcAft>
              <a:buNone/>
            </a:pPr>
            <a:r>
              <a:rPr lang="en">
                <a:solidFill>
                  <a:srgbClr val="801F17"/>
                </a:solidFill>
                <a:latin typeface="Proxima Nova"/>
                <a:ea typeface="Proxima Nova"/>
                <a:cs typeface="Proxima Nova"/>
                <a:sym typeface="Proxima Nova"/>
              </a:rPr>
              <a:t>&lt; 2</a:t>
            </a:r>
            <a:endParaRPr>
              <a:solidFill>
                <a:srgbClr val="801F17"/>
              </a:solidFill>
              <a:latin typeface="Proxima Nova"/>
              <a:ea typeface="Proxima Nova"/>
              <a:cs typeface="Proxima Nova"/>
              <a:sym typeface="Proxima Nova"/>
            </a:endParaRPr>
          </a:p>
        </p:txBody>
      </p:sp>
      <p:cxnSp>
        <p:nvCxnSpPr>
          <p:cNvPr id="280" name="Google Shape;280;p25"/>
          <p:cNvCxnSpPr>
            <a:stCxn id="279" idx="2"/>
            <a:endCxn id="281" idx="0"/>
          </p:cNvCxnSpPr>
          <p:nvPr/>
        </p:nvCxnSpPr>
        <p:spPr>
          <a:xfrm>
            <a:off x="7996825" y="2338025"/>
            <a:ext cx="607500" cy="467400"/>
          </a:xfrm>
          <a:prstGeom prst="straightConnector1">
            <a:avLst/>
          </a:prstGeom>
          <a:noFill/>
          <a:ln cap="flat" cmpd="sng" w="19050">
            <a:solidFill>
              <a:srgbClr val="9E9E9E"/>
            </a:solidFill>
            <a:prstDash val="solid"/>
            <a:round/>
            <a:headEnd len="med" w="med" type="none"/>
            <a:tailEnd len="med" w="med" type="triangle"/>
          </a:ln>
        </p:spPr>
      </p:cxnSp>
      <p:cxnSp>
        <p:nvCxnSpPr>
          <p:cNvPr id="282" name="Google Shape;282;p25"/>
          <p:cNvCxnSpPr>
            <a:stCxn id="279" idx="2"/>
            <a:endCxn id="283" idx="0"/>
          </p:cNvCxnSpPr>
          <p:nvPr/>
        </p:nvCxnSpPr>
        <p:spPr>
          <a:xfrm flipH="1">
            <a:off x="7536025" y="2338025"/>
            <a:ext cx="460800" cy="467400"/>
          </a:xfrm>
          <a:prstGeom prst="straightConnector1">
            <a:avLst/>
          </a:prstGeom>
          <a:noFill/>
          <a:ln cap="flat" cmpd="sng" w="19050">
            <a:solidFill>
              <a:srgbClr val="801F17"/>
            </a:solidFill>
            <a:prstDash val="solid"/>
            <a:round/>
            <a:headEnd len="med" w="med" type="none"/>
            <a:tailEnd len="med" w="med" type="triangle"/>
          </a:ln>
        </p:spPr>
      </p:cxnSp>
      <p:sp>
        <p:nvSpPr>
          <p:cNvPr id="283" name="Google Shape;283;p25"/>
          <p:cNvSpPr/>
          <p:nvPr/>
        </p:nvSpPr>
        <p:spPr>
          <a:xfrm>
            <a:off x="7133875" y="2805475"/>
            <a:ext cx="804300" cy="692700"/>
          </a:xfrm>
          <a:prstGeom prst="roundRect">
            <a:avLst>
              <a:gd fmla="val 16667" name="adj"/>
            </a:avLst>
          </a:prstGeom>
          <a:solidFill>
            <a:schemeClr val="lt1"/>
          </a:solidFill>
          <a:ln cap="flat" cmpd="sng" w="28575">
            <a:solidFill>
              <a:srgbClr val="801F1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801F17"/>
                </a:solidFill>
                <a:latin typeface="Proxima Nova"/>
                <a:ea typeface="Proxima Nova"/>
                <a:cs typeface="Proxima Nova"/>
                <a:sym typeface="Proxima Nova"/>
              </a:rPr>
              <a:t>Precip</a:t>
            </a:r>
            <a:endParaRPr>
              <a:solidFill>
                <a:srgbClr val="801F17"/>
              </a:solidFill>
              <a:latin typeface="Proxima Nova"/>
              <a:ea typeface="Proxima Nova"/>
              <a:cs typeface="Proxima Nova"/>
              <a:sym typeface="Proxima Nova"/>
            </a:endParaRPr>
          </a:p>
          <a:p>
            <a:pPr indent="0" lvl="0" marL="0" rtl="0" algn="ctr">
              <a:spcBef>
                <a:spcPts val="0"/>
              </a:spcBef>
              <a:spcAft>
                <a:spcPts val="0"/>
              </a:spcAft>
              <a:buNone/>
            </a:pPr>
            <a:r>
              <a:rPr lang="en">
                <a:solidFill>
                  <a:srgbClr val="801F17"/>
                </a:solidFill>
                <a:latin typeface="Proxima Nova"/>
                <a:ea typeface="Proxima Nova"/>
                <a:cs typeface="Proxima Nova"/>
                <a:sym typeface="Proxima Nova"/>
              </a:rPr>
              <a:t>&lt; 0.3</a:t>
            </a:r>
            <a:endParaRPr>
              <a:solidFill>
                <a:srgbClr val="801F17"/>
              </a:solidFill>
              <a:latin typeface="Proxima Nova"/>
              <a:ea typeface="Proxima Nova"/>
              <a:cs typeface="Proxima Nova"/>
              <a:sym typeface="Proxima Nova"/>
            </a:endParaRPr>
          </a:p>
        </p:txBody>
      </p:sp>
      <p:sp>
        <p:nvSpPr>
          <p:cNvPr id="284" name="Google Shape;284;p25"/>
          <p:cNvSpPr/>
          <p:nvPr/>
        </p:nvSpPr>
        <p:spPr>
          <a:xfrm>
            <a:off x="6086838" y="2805500"/>
            <a:ext cx="756600" cy="692700"/>
          </a:xfrm>
          <a:prstGeom prst="roundRect">
            <a:avLst>
              <a:gd fmla="val 16667" name="adj"/>
            </a:avLst>
          </a:prstGeom>
          <a:solidFill>
            <a:schemeClr val="lt1"/>
          </a:solidFill>
          <a:ln cap="flat" cmpd="sng" w="28575">
            <a:solidFill>
              <a:srgbClr val="801F1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801F17"/>
                </a:solidFill>
                <a:latin typeface="Proxima Nova"/>
                <a:ea typeface="Proxima Nova"/>
                <a:cs typeface="Proxima Nova"/>
                <a:sym typeface="Proxima Nova"/>
              </a:rPr>
              <a:t>Temp</a:t>
            </a:r>
            <a:endParaRPr>
              <a:solidFill>
                <a:srgbClr val="801F17"/>
              </a:solidFill>
              <a:latin typeface="Proxima Nova"/>
              <a:ea typeface="Proxima Nova"/>
              <a:cs typeface="Proxima Nova"/>
              <a:sym typeface="Proxima Nova"/>
            </a:endParaRPr>
          </a:p>
          <a:p>
            <a:pPr indent="0" lvl="0" marL="0" rtl="0" algn="ctr">
              <a:spcBef>
                <a:spcPts val="0"/>
              </a:spcBef>
              <a:spcAft>
                <a:spcPts val="0"/>
              </a:spcAft>
              <a:buNone/>
            </a:pPr>
            <a:r>
              <a:rPr lang="en">
                <a:solidFill>
                  <a:srgbClr val="801F17"/>
                </a:solidFill>
                <a:latin typeface="Proxima Nova"/>
                <a:ea typeface="Proxima Nova"/>
                <a:cs typeface="Proxima Nova"/>
                <a:sym typeface="Proxima Nova"/>
              </a:rPr>
              <a:t>&gt;15</a:t>
            </a:r>
            <a:endParaRPr>
              <a:solidFill>
                <a:srgbClr val="801F17"/>
              </a:solidFill>
              <a:latin typeface="Proxima Nova"/>
              <a:ea typeface="Proxima Nova"/>
              <a:cs typeface="Proxima Nova"/>
              <a:sym typeface="Proxima Nova"/>
            </a:endParaRPr>
          </a:p>
        </p:txBody>
      </p:sp>
      <p:sp>
        <p:nvSpPr>
          <p:cNvPr id="285" name="Google Shape;285;p25"/>
          <p:cNvSpPr/>
          <p:nvPr/>
        </p:nvSpPr>
        <p:spPr>
          <a:xfrm>
            <a:off x="4996500" y="2805475"/>
            <a:ext cx="969000" cy="692700"/>
          </a:xfrm>
          <a:prstGeom prst="roundRect">
            <a:avLst>
              <a:gd fmla="val 16667" name="adj"/>
            </a:avLst>
          </a:prstGeom>
          <a:solidFill>
            <a:schemeClr val="l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Proxima Nova"/>
                <a:ea typeface="Proxima Nova"/>
                <a:cs typeface="Proxima Nova"/>
                <a:sym typeface="Proxima Nova"/>
              </a:rPr>
              <a:t>Fire Size</a:t>
            </a:r>
            <a:endParaRPr>
              <a:solidFill>
                <a:schemeClr val="accent5"/>
              </a:solidFill>
              <a:latin typeface="Proxima Nova"/>
              <a:ea typeface="Proxima Nova"/>
              <a:cs typeface="Proxima Nova"/>
              <a:sym typeface="Proxima Nova"/>
            </a:endParaRPr>
          </a:p>
          <a:p>
            <a:pPr indent="0" lvl="0" marL="0" rtl="0" algn="ctr">
              <a:spcBef>
                <a:spcPts val="0"/>
              </a:spcBef>
              <a:spcAft>
                <a:spcPts val="0"/>
              </a:spcAft>
              <a:buNone/>
            </a:pPr>
            <a:r>
              <a:rPr lang="en">
                <a:solidFill>
                  <a:schemeClr val="accent5"/>
                </a:solidFill>
                <a:latin typeface="Proxima Nova"/>
                <a:ea typeface="Proxima Nova"/>
                <a:cs typeface="Proxima Nova"/>
                <a:sym typeface="Proxima Nova"/>
              </a:rPr>
              <a:t>&lt; 0.1</a:t>
            </a:r>
            <a:endParaRPr>
              <a:solidFill>
                <a:schemeClr val="accent5"/>
              </a:solidFill>
              <a:latin typeface="Proxima Nova"/>
              <a:ea typeface="Proxima Nova"/>
              <a:cs typeface="Proxima Nova"/>
              <a:sym typeface="Proxima Nova"/>
            </a:endParaRPr>
          </a:p>
        </p:txBody>
      </p:sp>
      <p:sp>
        <p:nvSpPr>
          <p:cNvPr id="281" name="Google Shape;281;p25"/>
          <p:cNvSpPr/>
          <p:nvPr/>
        </p:nvSpPr>
        <p:spPr>
          <a:xfrm>
            <a:off x="8178200" y="2805475"/>
            <a:ext cx="852300" cy="458100"/>
          </a:xfrm>
          <a:prstGeom prst="roundRect">
            <a:avLst>
              <a:gd fmla="val 16667" name="adj"/>
            </a:avLst>
          </a:prstGeom>
          <a:solidFill>
            <a:schemeClr val="lt1"/>
          </a:solidFill>
          <a:ln cap="flat" cmpd="sng" w="285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74747"/>
                </a:solidFill>
                <a:latin typeface="Proxima Nova"/>
                <a:ea typeface="Proxima Nova"/>
                <a:cs typeface="Proxima Nova"/>
                <a:sym typeface="Proxima Nova"/>
              </a:rPr>
              <a:t>Natural</a:t>
            </a:r>
            <a:endParaRPr>
              <a:solidFill>
                <a:srgbClr val="474747"/>
              </a:solidFill>
              <a:latin typeface="Proxima Nova"/>
              <a:ea typeface="Proxima Nova"/>
              <a:cs typeface="Proxima Nova"/>
              <a:sym typeface="Proxima Nova"/>
            </a:endParaRPr>
          </a:p>
        </p:txBody>
      </p:sp>
      <p:cxnSp>
        <p:nvCxnSpPr>
          <p:cNvPr id="286" name="Google Shape;286;p25"/>
          <p:cNvCxnSpPr>
            <a:stCxn id="277" idx="2"/>
            <a:endCxn id="285" idx="0"/>
          </p:cNvCxnSpPr>
          <p:nvPr/>
        </p:nvCxnSpPr>
        <p:spPr>
          <a:xfrm flipH="1">
            <a:off x="5480950" y="2338025"/>
            <a:ext cx="789900" cy="467400"/>
          </a:xfrm>
          <a:prstGeom prst="straightConnector1">
            <a:avLst/>
          </a:prstGeom>
          <a:noFill/>
          <a:ln cap="flat" cmpd="sng" w="19050">
            <a:solidFill>
              <a:schemeClr val="accent5"/>
            </a:solidFill>
            <a:prstDash val="solid"/>
            <a:round/>
            <a:headEnd len="med" w="med" type="none"/>
            <a:tailEnd len="med" w="med" type="triangle"/>
          </a:ln>
        </p:spPr>
      </p:cxnSp>
      <p:cxnSp>
        <p:nvCxnSpPr>
          <p:cNvPr id="287" name="Google Shape;287;p25"/>
          <p:cNvCxnSpPr>
            <a:stCxn id="277" idx="2"/>
            <a:endCxn id="284" idx="0"/>
          </p:cNvCxnSpPr>
          <p:nvPr/>
        </p:nvCxnSpPr>
        <p:spPr>
          <a:xfrm>
            <a:off x="6270850" y="2338025"/>
            <a:ext cx="194400" cy="467400"/>
          </a:xfrm>
          <a:prstGeom prst="straightConnector1">
            <a:avLst/>
          </a:prstGeom>
          <a:noFill/>
          <a:ln cap="flat" cmpd="sng" w="19050">
            <a:solidFill>
              <a:srgbClr val="801F17"/>
            </a:solidFill>
            <a:prstDash val="solid"/>
            <a:round/>
            <a:headEnd len="med" w="med" type="none"/>
            <a:tailEnd len="med" w="med" type="triangle"/>
          </a:ln>
        </p:spPr>
      </p:cxnSp>
      <p:cxnSp>
        <p:nvCxnSpPr>
          <p:cNvPr id="288" name="Google Shape;288;p25"/>
          <p:cNvCxnSpPr>
            <a:stCxn id="285" idx="2"/>
            <a:endCxn id="289" idx="0"/>
          </p:cNvCxnSpPr>
          <p:nvPr/>
        </p:nvCxnSpPr>
        <p:spPr>
          <a:xfrm flipH="1">
            <a:off x="5135400" y="3498175"/>
            <a:ext cx="345600" cy="627600"/>
          </a:xfrm>
          <a:prstGeom prst="straightConnector1">
            <a:avLst/>
          </a:prstGeom>
          <a:noFill/>
          <a:ln cap="flat" cmpd="sng" w="19050">
            <a:solidFill>
              <a:srgbClr val="9E9E9E"/>
            </a:solidFill>
            <a:prstDash val="solid"/>
            <a:round/>
            <a:headEnd len="med" w="med" type="none"/>
            <a:tailEnd len="med" w="med" type="triangle"/>
          </a:ln>
        </p:spPr>
      </p:cxnSp>
      <p:sp>
        <p:nvSpPr>
          <p:cNvPr id="290" name="Google Shape;290;p25"/>
          <p:cNvSpPr/>
          <p:nvPr/>
        </p:nvSpPr>
        <p:spPr>
          <a:xfrm>
            <a:off x="5597863" y="4125725"/>
            <a:ext cx="969000" cy="458100"/>
          </a:xfrm>
          <a:prstGeom prst="roundRect">
            <a:avLst>
              <a:gd fmla="val 16667" name="adj"/>
            </a:avLst>
          </a:prstGeom>
          <a:solidFill>
            <a:schemeClr val="l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Proxima Nova"/>
                <a:ea typeface="Proxima Nova"/>
                <a:cs typeface="Proxima Nova"/>
                <a:sym typeface="Proxima Nova"/>
              </a:rPr>
              <a:t>Smoking</a:t>
            </a:r>
            <a:endParaRPr>
              <a:solidFill>
                <a:schemeClr val="accent5"/>
              </a:solidFill>
              <a:latin typeface="Proxima Nova"/>
              <a:ea typeface="Proxima Nova"/>
              <a:cs typeface="Proxima Nova"/>
              <a:sym typeface="Proxima Nova"/>
            </a:endParaRPr>
          </a:p>
        </p:txBody>
      </p:sp>
      <p:sp>
        <p:nvSpPr>
          <p:cNvPr id="289" name="Google Shape;289;p25"/>
          <p:cNvSpPr/>
          <p:nvPr/>
        </p:nvSpPr>
        <p:spPr>
          <a:xfrm>
            <a:off x="4709100" y="4125725"/>
            <a:ext cx="852300" cy="458100"/>
          </a:xfrm>
          <a:prstGeom prst="roundRect">
            <a:avLst>
              <a:gd fmla="val 16667" name="adj"/>
            </a:avLst>
          </a:prstGeom>
          <a:solidFill>
            <a:schemeClr val="lt1"/>
          </a:solidFill>
          <a:ln cap="flat" cmpd="sng" w="2857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74747"/>
                </a:solidFill>
                <a:latin typeface="Proxima Nova"/>
                <a:ea typeface="Proxima Nova"/>
                <a:cs typeface="Proxima Nova"/>
                <a:sym typeface="Proxima Nova"/>
              </a:rPr>
              <a:t>Arson</a:t>
            </a:r>
            <a:endParaRPr>
              <a:solidFill>
                <a:srgbClr val="474747"/>
              </a:solidFill>
              <a:latin typeface="Proxima Nova"/>
              <a:ea typeface="Proxima Nova"/>
              <a:cs typeface="Proxima Nova"/>
              <a:sym typeface="Proxima Nova"/>
            </a:endParaRPr>
          </a:p>
        </p:txBody>
      </p:sp>
      <p:cxnSp>
        <p:nvCxnSpPr>
          <p:cNvPr id="291" name="Google Shape;291;p25"/>
          <p:cNvCxnSpPr>
            <a:stCxn id="285" idx="2"/>
            <a:endCxn id="290" idx="0"/>
          </p:cNvCxnSpPr>
          <p:nvPr/>
        </p:nvCxnSpPr>
        <p:spPr>
          <a:xfrm>
            <a:off x="5481000" y="3498175"/>
            <a:ext cx="601500" cy="627600"/>
          </a:xfrm>
          <a:prstGeom prst="straightConnector1">
            <a:avLst/>
          </a:prstGeom>
          <a:noFill/>
          <a:ln cap="flat" cmpd="sng" w="19050">
            <a:solidFill>
              <a:schemeClr val="accent5"/>
            </a:solidFill>
            <a:prstDash val="solid"/>
            <a:round/>
            <a:headEnd len="med" w="med" type="none"/>
            <a:tailEnd len="med" w="med" type="triangle"/>
          </a:ln>
        </p:spPr>
      </p:cxnSp>
      <p:cxnSp>
        <p:nvCxnSpPr>
          <p:cNvPr id="292" name="Google Shape;292;p25"/>
          <p:cNvCxnSpPr>
            <a:stCxn id="284" idx="2"/>
            <a:endCxn id="293" idx="0"/>
          </p:cNvCxnSpPr>
          <p:nvPr/>
        </p:nvCxnSpPr>
        <p:spPr>
          <a:xfrm>
            <a:off x="6465138" y="3498200"/>
            <a:ext cx="644700" cy="627600"/>
          </a:xfrm>
          <a:prstGeom prst="straightConnector1">
            <a:avLst/>
          </a:prstGeom>
          <a:noFill/>
          <a:ln cap="flat" cmpd="sng" w="9525">
            <a:solidFill>
              <a:srgbClr val="9E9E9E"/>
            </a:solidFill>
            <a:prstDash val="solid"/>
            <a:round/>
            <a:headEnd len="med" w="med" type="none"/>
            <a:tailEnd len="med" w="med" type="triangle"/>
          </a:ln>
        </p:spPr>
      </p:cxnSp>
      <p:sp>
        <p:nvSpPr>
          <p:cNvPr id="294" name="Google Shape;294;p25"/>
          <p:cNvSpPr/>
          <p:nvPr/>
        </p:nvSpPr>
        <p:spPr>
          <a:xfrm>
            <a:off x="6327300" y="3816500"/>
            <a:ext cx="275700" cy="250200"/>
          </a:xfrm>
          <a:prstGeom prst="roundRect">
            <a:avLst>
              <a:gd fmla="val 16667" name="adj"/>
            </a:avLst>
          </a:prstGeom>
          <a:solidFill>
            <a:schemeClr val="lt2"/>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295" name="Google Shape;295;p25"/>
          <p:cNvCxnSpPr>
            <a:stCxn id="284" idx="2"/>
            <a:endCxn id="294" idx="0"/>
          </p:cNvCxnSpPr>
          <p:nvPr/>
        </p:nvCxnSpPr>
        <p:spPr>
          <a:xfrm>
            <a:off x="6465138" y="3498200"/>
            <a:ext cx="0" cy="318300"/>
          </a:xfrm>
          <a:prstGeom prst="straightConnector1">
            <a:avLst/>
          </a:prstGeom>
          <a:noFill/>
          <a:ln cap="flat" cmpd="sng" w="9525">
            <a:solidFill>
              <a:srgbClr val="9E9E9E"/>
            </a:solidFill>
            <a:prstDash val="solid"/>
            <a:round/>
            <a:headEnd len="med" w="med" type="none"/>
            <a:tailEnd len="med" w="med" type="triangle"/>
          </a:ln>
        </p:spPr>
      </p:cxnSp>
      <p:sp>
        <p:nvSpPr>
          <p:cNvPr id="296" name="Google Shape;296;p25"/>
          <p:cNvSpPr/>
          <p:nvPr/>
        </p:nvSpPr>
        <p:spPr>
          <a:xfrm>
            <a:off x="7603650" y="3816500"/>
            <a:ext cx="275700" cy="250200"/>
          </a:xfrm>
          <a:prstGeom prst="roundRect">
            <a:avLst>
              <a:gd fmla="val 16667" name="adj"/>
            </a:avLst>
          </a:prstGeom>
          <a:solidFill>
            <a:schemeClr val="lt2"/>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97" name="Google Shape;297;p25"/>
          <p:cNvSpPr/>
          <p:nvPr/>
        </p:nvSpPr>
        <p:spPr>
          <a:xfrm>
            <a:off x="7192700" y="3816500"/>
            <a:ext cx="275700" cy="250200"/>
          </a:xfrm>
          <a:prstGeom prst="roundRect">
            <a:avLst>
              <a:gd fmla="val 16667" name="adj"/>
            </a:avLst>
          </a:prstGeom>
          <a:solidFill>
            <a:schemeClr val="lt2"/>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298" name="Google Shape;298;p25"/>
          <p:cNvCxnSpPr>
            <a:stCxn id="283" idx="2"/>
            <a:endCxn id="297" idx="0"/>
          </p:cNvCxnSpPr>
          <p:nvPr/>
        </p:nvCxnSpPr>
        <p:spPr>
          <a:xfrm flipH="1">
            <a:off x="7330525" y="3498175"/>
            <a:ext cx="205500" cy="318300"/>
          </a:xfrm>
          <a:prstGeom prst="straightConnector1">
            <a:avLst/>
          </a:prstGeom>
          <a:noFill/>
          <a:ln cap="flat" cmpd="sng" w="9525">
            <a:solidFill>
              <a:srgbClr val="9E9E9E"/>
            </a:solidFill>
            <a:prstDash val="solid"/>
            <a:round/>
            <a:headEnd len="med" w="med" type="none"/>
            <a:tailEnd len="med" w="med" type="triangle"/>
          </a:ln>
        </p:spPr>
      </p:cxnSp>
      <p:cxnSp>
        <p:nvCxnSpPr>
          <p:cNvPr id="299" name="Google Shape;299;p25"/>
          <p:cNvCxnSpPr>
            <a:stCxn id="283" idx="2"/>
            <a:endCxn id="296" idx="0"/>
          </p:cNvCxnSpPr>
          <p:nvPr/>
        </p:nvCxnSpPr>
        <p:spPr>
          <a:xfrm>
            <a:off x="7536025" y="3498175"/>
            <a:ext cx="205500" cy="318300"/>
          </a:xfrm>
          <a:prstGeom prst="straightConnector1">
            <a:avLst/>
          </a:prstGeom>
          <a:noFill/>
          <a:ln cap="flat" cmpd="sng" w="9525">
            <a:solidFill>
              <a:srgbClr val="9E9E9E"/>
            </a:solidFill>
            <a:prstDash val="solid"/>
            <a:round/>
            <a:headEnd len="med" w="med" type="none"/>
            <a:tailEnd len="med" w="med" type="triangle"/>
          </a:ln>
        </p:spPr>
      </p:cxnSp>
      <p:sp>
        <p:nvSpPr>
          <p:cNvPr id="293" name="Google Shape;293;p25"/>
          <p:cNvSpPr/>
          <p:nvPr/>
        </p:nvSpPr>
        <p:spPr>
          <a:xfrm>
            <a:off x="6683725" y="4125825"/>
            <a:ext cx="852300" cy="458100"/>
          </a:xfrm>
          <a:prstGeom prst="roundRect">
            <a:avLst>
              <a:gd fmla="val 16667" name="adj"/>
            </a:avLst>
          </a:prstGeom>
          <a:solidFill>
            <a:schemeClr val="lt1"/>
          </a:solidFill>
          <a:ln cap="flat" cmpd="sng" w="285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74747"/>
                </a:solidFill>
                <a:latin typeface="Proxima Nova"/>
                <a:ea typeface="Proxima Nova"/>
                <a:cs typeface="Proxima Nova"/>
                <a:sym typeface="Proxima Nova"/>
              </a:rPr>
              <a:t>Natural</a:t>
            </a:r>
            <a:endParaRPr>
              <a:solidFill>
                <a:srgbClr val="474747"/>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303" name="Shape 303"/>
        <p:cNvGrpSpPr/>
        <p:nvPr/>
      </p:nvGrpSpPr>
      <p:grpSpPr>
        <a:xfrm>
          <a:off x="0" y="0"/>
          <a:ext cx="0" cy="0"/>
          <a:chOff x="0" y="0"/>
          <a:chExt cx="0" cy="0"/>
        </a:xfrm>
      </p:grpSpPr>
      <p:sp>
        <p:nvSpPr>
          <p:cNvPr id="304" name="Google Shape;30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305" name="Google Shape;305;p26"/>
          <p:cNvSpPr txBox="1"/>
          <p:nvPr>
            <p:ph idx="1" type="body"/>
          </p:nvPr>
        </p:nvSpPr>
        <p:spPr>
          <a:xfrm>
            <a:off x="112050" y="1152475"/>
            <a:ext cx="3810000" cy="3603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An ‘ensemble’ of decision trees</a:t>
            </a:r>
            <a:br>
              <a:rPr lang="en"/>
            </a:br>
            <a:endParaRPr/>
          </a:p>
          <a:p>
            <a:pPr indent="-342900" lvl="0" marL="457200" rtl="0" algn="l">
              <a:spcBef>
                <a:spcPts val="0"/>
              </a:spcBef>
              <a:spcAft>
                <a:spcPts val="0"/>
              </a:spcAft>
              <a:buSzPts val="1800"/>
              <a:buChar char="-"/>
            </a:pPr>
            <a:r>
              <a:rPr lang="en"/>
              <a:t>Each tree is built using a different random sample of the dataset</a:t>
            </a:r>
            <a:br>
              <a:rPr lang="en"/>
            </a:br>
            <a:endParaRPr/>
          </a:p>
          <a:p>
            <a:pPr indent="-342900" lvl="0" marL="457200" rtl="0" algn="l">
              <a:spcBef>
                <a:spcPts val="0"/>
              </a:spcBef>
              <a:spcAft>
                <a:spcPts val="0"/>
              </a:spcAft>
              <a:buSzPts val="1800"/>
              <a:buChar char="-"/>
            </a:pPr>
            <a:r>
              <a:rPr lang="en"/>
              <a:t>Each tree may predict a different class for a data point</a:t>
            </a:r>
            <a:br>
              <a:rPr lang="en"/>
            </a:br>
            <a:endParaRPr/>
          </a:p>
          <a:p>
            <a:pPr indent="-342900" lvl="0" marL="457200" rtl="0" algn="l">
              <a:spcBef>
                <a:spcPts val="0"/>
              </a:spcBef>
              <a:spcAft>
                <a:spcPts val="0"/>
              </a:spcAft>
              <a:buSzPts val="1800"/>
              <a:buChar char="-"/>
            </a:pPr>
            <a:r>
              <a:rPr lang="en"/>
              <a:t>The ‘majority class’ prediction will be returned as the random forest output</a:t>
            </a:r>
            <a:endParaRPr/>
          </a:p>
        </p:txBody>
      </p:sp>
      <p:sp>
        <p:nvSpPr>
          <p:cNvPr id="306" name="Google Shape;306;p26"/>
          <p:cNvSpPr/>
          <p:nvPr/>
        </p:nvSpPr>
        <p:spPr>
          <a:xfrm>
            <a:off x="4051375" y="-11750"/>
            <a:ext cx="5092500" cy="514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07" name="Google Shape;307;p26"/>
          <p:cNvSpPr/>
          <p:nvPr/>
        </p:nvSpPr>
        <p:spPr>
          <a:xfrm>
            <a:off x="4758600" y="832075"/>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08" name="Google Shape;308;p26"/>
          <p:cNvSpPr/>
          <p:nvPr/>
        </p:nvSpPr>
        <p:spPr>
          <a:xfrm>
            <a:off x="4453800" y="1229700"/>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09" name="Google Shape;309;p26"/>
          <p:cNvSpPr/>
          <p:nvPr/>
        </p:nvSpPr>
        <p:spPr>
          <a:xfrm>
            <a:off x="4217400" y="1525675"/>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10" name="Google Shape;310;p26"/>
          <p:cNvSpPr/>
          <p:nvPr/>
        </p:nvSpPr>
        <p:spPr>
          <a:xfrm>
            <a:off x="5122375" y="1229700"/>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11" name="Google Shape;311;p26"/>
          <p:cNvSpPr/>
          <p:nvPr/>
        </p:nvSpPr>
        <p:spPr>
          <a:xfrm>
            <a:off x="4690188" y="152567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12" name="Google Shape;312;p26"/>
          <p:cNvSpPr/>
          <p:nvPr/>
        </p:nvSpPr>
        <p:spPr>
          <a:xfrm>
            <a:off x="5222088" y="199847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13" name="Google Shape;313;p26"/>
          <p:cNvSpPr/>
          <p:nvPr/>
        </p:nvSpPr>
        <p:spPr>
          <a:xfrm>
            <a:off x="4879188" y="199847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14" name="Google Shape;314;p26"/>
          <p:cNvSpPr/>
          <p:nvPr/>
        </p:nvSpPr>
        <p:spPr>
          <a:xfrm>
            <a:off x="4465288" y="1998475"/>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15" name="Google Shape;315;p26"/>
          <p:cNvSpPr/>
          <p:nvPr/>
        </p:nvSpPr>
        <p:spPr>
          <a:xfrm>
            <a:off x="4075475" y="199847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16" name="Google Shape;316;p26"/>
          <p:cNvSpPr/>
          <p:nvPr/>
        </p:nvSpPr>
        <p:spPr>
          <a:xfrm>
            <a:off x="6282600" y="781325"/>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17" name="Google Shape;317;p26"/>
          <p:cNvSpPr/>
          <p:nvPr/>
        </p:nvSpPr>
        <p:spPr>
          <a:xfrm>
            <a:off x="5930550" y="1229700"/>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18" name="Google Shape;318;p26"/>
          <p:cNvSpPr/>
          <p:nvPr/>
        </p:nvSpPr>
        <p:spPr>
          <a:xfrm>
            <a:off x="5694950" y="156017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19" name="Google Shape;319;p26"/>
          <p:cNvSpPr/>
          <p:nvPr/>
        </p:nvSpPr>
        <p:spPr>
          <a:xfrm>
            <a:off x="6166950" y="1560175"/>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20" name="Google Shape;320;p26"/>
          <p:cNvSpPr/>
          <p:nvPr/>
        </p:nvSpPr>
        <p:spPr>
          <a:xfrm>
            <a:off x="5978900" y="1998475"/>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21" name="Google Shape;321;p26"/>
          <p:cNvSpPr/>
          <p:nvPr/>
        </p:nvSpPr>
        <p:spPr>
          <a:xfrm>
            <a:off x="6368725" y="199847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322" name="Google Shape;322;p26"/>
          <p:cNvCxnSpPr>
            <a:stCxn id="307" idx="3"/>
            <a:endCxn id="308" idx="7"/>
          </p:cNvCxnSpPr>
          <p:nvPr/>
        </p:nvCxnSpPr>
        <p:spPr>
          <a:xfrm flipH="1">
            <a:off x="4655520" y="1033855"/>
            <a:ext cx="137700" cy="230400"/>
          </a:xfrm>
          <a:prstGeom prst="straightConnector1">
            <a:avLst/>
          </a:prstGeom>
          <a:noFill/>
          <a:ln cap="flat" cmpd="sng" w="19050">
            <a:solidFill>
              <a:srgbClr val="D83729"/>
            </a:solidFill>
            <a:prstDash val="solid"/>
            <a:round/>
            <a:headEnd len="med" w="med" type="none"/>
            <a:tailEnd len="med" w="med" type="triangle"/>
          </a:ln>
        </p:spPr>
      </p:cxnSp>
      <p:cxnSp>
        <p:nvCxnSpPr>
          <p:cNvPr id="323" name="Google Shape;323;p26"/>
          <p:cNvCxnSpPr>
            <a:stCxn id="307" idx="5"/>
            <a:endCxn id="310" idx="1"/>
          </p:cNvCxnSpPr>
          <p:nvPr/>
        </p:nvCxnSpPr>
        <p:spPr>
          <a:xfrm>
            <a:off x="4960380" y="1033855"/>
            <a:ext cx="196500" cy="230400"/>
          </a:xfrm>
          <a:prstGeom prst="straightConnector1">
            <a:avLst/>
          </a:prstGeom>
          <a:noFill/>
          <a:ln cap="flat" cmpd="sng" w="9525">
            <a:solidFill>
              <a:schemeClr val="dk2"/>
            </a:solidFill>
            <a:prstDash val="solid"/>
            <a:round/>
            <a:headEnd len="med" w="med" type="none"/>
            <a:tailEnd len="med" w="med" type="triangle"/>
          </a:ln>
        </p:spPr>
      </p:cxnSp>
      <p:cxnSp>
        <p:nvCxnSpPr>
          <p:cNvPr id="324" name="Google Shape;324;p26"/>
          <p:cNvCxnSpPr>
            <a:stCxn id="308" idx="3"/>
            <a:endCxn id="309" idx="7"/>
          </p:cNvCxnSpPr>
          <p:nvPr/>
        </p:nvCxnSpPr>
        <p:spPr>
          <a:xfrm flipH="1">
            <a:off x="4419120" y="1431480"/>
            <a:ext cx="69300" cy="128700"/>
          </a:xfrm>
          <a:prstGeom prst="straightConnector1">
            <a:avLst/>
          </a:prstGeom>
          <a:noFill/>
          <a:ln cap="flat" cmpd="sng" w="19050">
            <a:solidFill>
              <a:srgbClr val="D83729"/>
            </a:solidFill>
            <a:prstDash val="solid"/>
            <a:round/>
            <a:headEnd len="med" w="med" type="none"/>
            <a:tailEnd len="med" w="med" type="triangle"/>
          </a:ln>
        </p:spPr>
      </p:cxnSp>
      <p:cxnSp>
        <p:nvCxnSpPr>
          <p:cNvPr id="325" name="Google Shape;325;p26"/>
          <p:cNvCxnSpPr>
            <a:stCxn id="309" idx="4"/>
            <a:endCxn id="315" idx="7"/>
          </p:cNvCxnSpPr>
          <p:nvPr/>
        </p:nvCxnSpPr>
        <p:spPr>
          <a:xfrm flipH="1">
            <a:off x="4277400" y="1762075"/>
            <a:ext cx="58200" cy="270900"/>
          </a:xfrm>
          <a:prstGeom prst="straightConnector1">
            <a:avLst/>
          </a:prstGeom>
          <a:noFill/>
          <a:ln cap="flat" cmpd="sng" w="9525">
            <a:solidFill>
              <a:schemeClr val="dk2"/>
            </a:solidFill>
            <a:prstDash val="solid"/>
            <a:round/>
            <a:headEnd len="med" w="med" type="none"/>
            <a:tailEnd len="med" w="med" type="triangle"/>
          </a:ln>
        </p:spPr>
      </p:cxnSp>
      <p:cxnSp>
        <p:nvCxnSpPr>
          <p:cNvPr id="326" name="Google Shape;326;p26"/>
          <p:cNvCxnSpPr>
            <a:stCxn id="309" idx="4"/>
            <a:endCxn id="314" idx="1"/>
          </p:cNvCxnSpPr>
          <p:nvPr/>
        </p:nvCxnSpPr>
        <p:spPr>
          <a:xfrm>
            <a:off x="4335600" y="1762075"/>
            <a:ext cx="164400" cy="270900"/>
          </a:xfrm>
          <a:prstGeom prst="straightConnector1">
            <a:avLst/>
          </a:prstGeom>
          <a:noFill/>
          <a:ln cap="flat" cmpd="sng" w="19050">
            <a:solidFill>
              <a:srgbClr val="D83729"/>
            </a:solidFill>
            <a:prstDash val="solid"/>
            <a:round/>
            <a:headEnd len="med" w="med" type="none"/>
            <a:tailEnd len="med" w="med" type="triangle"/>
          </a:ln>
        </p:spPr>
      </p:cxnSp>
      <p:cxnSp>
        <p:nvCxnSpPr>
          <p:cNvPr id="327" name="Google Shape;327;p26"/>
          <p:cNvCxnSpPr>
            <a:stCxn id="308" idx="5"/>
            <a:endCxn id="311" idx="1"/>
          </p:cNvCxnSpPr>
          <p:nvPr/>
        </p:nvCxnSpPr>
        <p:spPr>
          <a:xfrm>
            <a:off x="4655580" y="1431480"/>
            <a:ext cx="69300" cy="128700"/>
          </a:xfrm>
          <a:prstGeom prst="straightConnector1">
            <a:avLst/>
          </a:prstGeom>
          <a:noFill/>
          <a:ln cap="flat" cmpd="sng" w="9525">
            <a:solidFill>
              <a:schemeClr val="dk2"/>
            </a:solidFill>
            <a:prstDash val="solid"/>
            <a:round/>
            <a:headEnd len="med" w="med" type="none"/>
            <a:tailEnd len="med" w="med" type="triangle"/>
          </a:ln>
        </p:spPr>
      </p:cxnSp>
      <p:cxnSp>
        <p:nvCxnSpPr>
          <p:cNvPr id="328" name="Google Shape;328;p26"/>
          <p:cNvCxnSpPr>
            <a:stCxn id="311" idx="4"/>
            <a:endCxn id="313" idx="1"/>
          </p:cNvCxnSpPr>
          <p:nvPr/>
        </p:nvCxnSpPr>
        <p:spPr>
          <a:xfrm>
            <a:off x="4808388" y="1762075"/>
            <a:ext cx="105300" cy="270900"/>
          </a:xfrm>
          <a:prstGeom prst="straightConnector1">
            <a:avLst/>
          </a:prstGeom>
          <a:noFill/>
          <a:ln cap="flat" cmpd="sng" w="9525">
            <a:solidFill>
              <a:schemeClr val="dk2"/>
            </a:solidFill>
            <a:prstDash val="solid"/>
            <a:round/>
            <a:headEnd len="med" w="med" type="none"/>
            <a:tailEnd len="med" w="med" type="triangle"/>
          </a:ln>
        </p:spPr>
      </p:cxnSp>
      <p:cxnSp>
        <p:nvCxnSpPr>
          <p:cNvPr id="329" name="Google Shape;329;p26"/>
          <p:cNvCxnSpPr>
            <a:stCxn id="311" idx="5"/>
            <a:endCxn id="312" idx="1"/>
          </p:cNvCxnSpPr>
          <p:nvPr/>
        </p:nvCxnSpPr>
        <p:spPr>
          <a:xfrm>
            <a:off x="4891968" y="1727455"/>
            <a:ext cx="364800" cy="305700"/>
          </a:xfrm>
          <a:prstGeom prst="straightConnector1">
            <a:avLst/>
          </a:prstGeom>
          <a:noFill/>
          <a:ln cap="flat" cmpd="sng" w="9525">
            <a:solidFill>
              <a:schemeClr val="dk2"/>
            </a:solidFill>
            <a:prstDash val="solid"/>
            <a:round/>
            <a:headEnd len="med" w="med" type="none"/>
            <a:tailEnd len="med" w="med" type="triangle"/>
          </a:ln>
        </p:spPr>
      </p:cxnSp>
      <p:sp>
        <p:nvSpPr>
          <p:cNvPr id="330" name="Google Shape;330;p26"/>
          <p:cNvSpPr/>
          <p:nvPr/>
        </p:nvSpPr>
        <p:spPr>
          <a:xfrm>
            <a:off x="6479425" y="1229700"/>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31" name="Google Shape;331;p26"/>
          <p:cNvSpPr/>
          <p:nvPr/>
        </p:nvSpPr>
        <p:spPr>
          <a:xfrm>
            <a:off x="6758550" y="199847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32" name="Google Shape;332;p26"/>
          <p:cNvSpPr/>
          <p:nvPr/>
        </p:nvSpPr>
        <p:spPr>
          <a:xfrm>
            <a:off x="6901425" y="156017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333" name="Google Shape;333;p26"/>
          <p:cNvCxnSpPr>
            <a:stCxn id="316" idx="3"/>
            <a:endCxn id="317" idx="7"/>
          </p:cNvCxnSpPr>
          <p:nvPr/>
        </p:nvCxnSpPr>
        <p:spPr>
          <a:xfrm flipH="1">
            <a:off x="6132420" y="983105"/>
            <a:ext cx="184800" cy="281100"/>
          </a:xfrm>
          <a:prstGeom prst="straightConnector1">
            <a:avLst/>
          </a:prstGeom>
          <a:noFill/>
          <a:ln cap="flat" cmpd="sng" w="19050">
            <a:solidFill>
              <a:srgbClr val="D83729"/>
            </a:solidFill>
            <a:prstDash val="solid"/>
            <a:round/>
            <a:headEnd len="med" w="med" type="none"/>
            <a:tailEnd len="med" w="med" type="triangle"/>
          </a:ln>
        </p:spPr>
      </p:cxnSp>
      <p:cxnSp>
        <p:nvCxnSpPr>
          <p:cNvPr id="334" name="Google Shape;334;p26"/>
          <p:cNvCxnSpPr>
            <a:stCxn id="317" idx="3"/>
            <a:endCxn id="318" idx="7"/>
          </p:cNvCxnSpPr>
          <p:nvPr/>
        </p:nvCxnSpPr>
        <p:spPr>
          <a:xfrm flipH="1">
            <a:off x="5896770" y="1431480"/>
            <a:ext cx="68400" cy="1632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26"/>
          <p:cNvCxnSpPr>
            <a:stCxn id="317" idx="5"/>
            <a:endCxn id="319" idx="1"/>
          </p:cNvCxnSpPr>
          <p:nvPr/>
        </p:nvCxnSpPr>
        <p:spPr>
          <a:xfrm>
            <a:off x="6132330" y="1431480"/>
            <a:ext cx="69300" cy="163200"/>
          </a:xfrm>
          <a:prstGeom prst="straightConnector1">
            <a:avLst/>
          </a:prstGeom>
          <a:noFill/>
          <a:ln cap="flat" cmpd="sng" w="19050">
            <a:solidFill>
              <a:srgbClr val="D83729"/>
            </a:solidFill>
            <a:prstDash val="solid"/>
            <a:round/>
            <a:headEnd len="med" w="med" type="none"/>
            <a:tailEnd len="med" w="med" type="triangle"/>
          </a:ln>
        </p:spPr>
      </p:cxnSp>
      <p:cxnSp>
        <p:nvCxnSpPr>
          <p:cNvPr id="336" name="Google Shape;336;p26"/>
          <p:cNvCxnSpPr>
            <a:stCxn id="316" idx="5"/>
            <a:endCxn id="330" idx="0"/>
          </p:cNvCxnSpPr>
          <p:nvPr/>
        </p:nvCxnSpPr>
        <p:spPr>
          <a:xfrm>
            <a:off x="6484380" y="983105"/>
            <a:ext cx="113100" cy="246600"/>
          </a:xfrm>
          <a:prstGeom prst="straightConnector1">
            <a:avLst/>
          </a:prstGeom>
          <a:noFill/>
          <a:ln cap="flat" cmpd="sng" w="9525">
            <a:solidFill>
              <a:schemeClr val="dk2"/>
            </a:solidFill>
            <a:prstDash val="solid"/>
            <a:round/>
            <a:headEnd len="med" w="med" type="none"/>
            <a:tailEnd len="med" w="med" type="triangle"/>
          </a:ln>
        </p:spPr>
      </p:cxnSp>
      <p:cxnSp>
        <p:nvCxnSpPr>
          <p:cNvPr id="337" name="Google Shape;337;p26"/>
          <p:cNvCxnSpPr>
            <a:stCxn id="330" idx="5"/>
            <a:endCxn id="332" idx="1"/>
          </p:cNvCxnSpPr>
          <p:nvPr/>
        </p:nvCxnSpPr>
        <p:spPr>
          <a:xfrm>
            <a:off x="6681205" y="1431480"/>
            <a:ext cx="254700" cy="163200"/>
          </a:xfrm>
          <a:prstGeom prst="straightConnector1">
            <a:avLst/>
          </a:prstGeom>
          <a:noFill/>
          <a:ln cap="flat" cmpd="sng" w="9525">
            <a:solidFill>
              <a:schemeClr val="dk2"/>
            </a:solidFill>
            <a:prstDash val="solid"/>
            <a:round/>
            <a:headEnd len="med" w="med" type="none"/>
            <a:tailEnd len="med" w="med" type="triangle"/>
          </a:ln>
        </p:spPr>
      </p:cxnSp>
      <p:cxnSp>
        <p:nvCxnSpPr>
          <p:cNvPr id="338" name="Google Shape;338;p26"/>
          <p:cNvCxnSpPr>
            <a:stCxn id="330" idx="4"/>
            <a:endCxn id="331" idx="1"/>
          </p:cNvCxnSpPr>
          <p:nvPr/>
        </p:nvCxnSpPr>
        <p:spPr>
          <a:xfrm>
            <a:off x="6597625" y="1466100"/>
            <a:ext cx="195600" cy="567000"/>
          </a:xfrm>
          <a:prstGeom prst="straightConnector1">
            <a:avLst/>
          </a:prstGeom>
          <a:noFill/>
          <a:ln cap="flat" cmpd="sng" w="9525">
            <a:solidFill>
              <a:schemeClr val="dk2"/>
            </a:solidFill>
            <a:prstDash val="solid"/>
            <a:round/>
            <a:headEnd len="med" w="med" type="none"/>
            <a:tailEnd len="med" w="med" type="triangle"/>
          </a:ln>
        </p:spPr>
      </p:cxnSp>
      <p:cxnSp>
        <p:nvCxnSpPr>
          <p:cNvPr id="339" name="Google Shape;339;p26"/>
          <p:cNvCxnSpPr>
            <a:stCxn id="319" idx="4"/>
            <a:endCxn id="320" idx="0"/>
          </p:cNvCxnSpPr>
          <p:nvPr/>
        </p:nvCxnSpPr>
        <p:spPr>
          <a:xfrm flipH="1">
            <a:off x="6097050" y="1796575"/>
            <a:ext cx="188100" cy="201900"/>
          </a:xfrm>
          <a:prstGeom prst="straightConnector1">
            <a:avLst/>
          </a:prstGeom>
          <a:noFill/>
          <a:ln cap="flat" cmpd="sng" w="19050">
            <a:solidFill>
              <a:srgbClr val="D83729"/>
            </a:solidFill>
            <a:prstDash val="solid"/>
            <a:round/>
            <a:headEnd len="med" w="med" type="none"/>
            <a:tailEnd len="med" w="med" type="triangle"/>
          </a:ln>
        </p:spPr>
      </p:cxnSp>
      <p:cxnSp>
        <p:nvCxnSpPr>
          <p:cNvPr id="340" name="Google Shape;340;p26"/>
          <p:cNvCxnSpPr>
            <a:stCxn id="319" idx="4"/>
            <a:endCxn id="321" idx="0"/>
          </p:cNvCxnSpPr>
          <p:nvPr/>
        </p:nvCxnSpPr>
        <p:spPr>
          <a:xfrm>
            <a:off x="6285150" y="1796575"/>
            <a:ext cx="201900" cy="201900"/>
          </a:xfrm>
          <a:prstGeom prst="straightConnector1">
            <a:avLst/>
          </a:prstGeom>
          <a:noFill/>
          <a:ln cap="flat" cmpd="sng" w="9525">
            <a:solidFill>
              <a:schemeClr val="dk2"/>
            </a:solidFill>
            <a:prstDash val="solid"/>
            <a:round/>
            <a:headEnd len="med" w="med" type="none"/>
            <a:tailEnd len="med" w="med" type="triangle"/>
          </a:ln>
        </p:spPr>
      </p:cxnSp>
      <p:sp>
        <p:nvSpPr>
          <p:cNvPr id="341" name="Google Shape;341;p26"/>
          <p:cNvSpPr/>
          <p:nvPr/>
        </p:nvSpPr>
        <p:spPr>
          <a:xfrm>
            <a:off x="8061750" y="746700"/>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42" name="Google Shape;342;p26"/>
          <p:cNvSpPr/>
          <p:nvPr/>
        </p:nvSpPr>
        <p:spPr>
          <a:xfrm>
            <a:off x="8402025" y="1229700"/>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43" name="Google Shape;343;p26"/>
          <p:cNvSpPr/>
          <p:nvPr/>
        </p:nvSpPr>
        <p:spPr>
          <a:xfrm>
            <a:off x="8782475" y="1560175"/>
            <a:ext cx="236400" cy="236400"/>
          </a:xfrm>
          <a:prstGeom prst="ellipse">
            <a:avLst/>
          </a:prstGeom>
          <a:solidFill>
            <a:schemeClr val="accent3"/>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44" name="Google Shape;344;p26"/>
          <p:cNvSpPr/>
          <p:nvPr/>
        </p:nvSpPr>
        <p:spPr>
          <a:xfrm>
            <a:off x="8464250" y="156017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45" name="Google Shape;345;p26"/>
          <p:cNvSpPr/>
          <p:nvPr/>
        </p:nvSpPr>
        <p:spPr>
          <a:xfrm>
            <a:off x="7651925" y="1229700"/>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46" name="Google Shape;346;p26"/>
          <p:cNvSpPr/>
          <p:nvPr/>
        </p:nvSpPr>
        <p:spPr>
          <a:xfrm>
            <a:off x="7367350" y="199847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47" name="Google Shape;347;p26"/>
          <p:cNvSpPr/>
          <p:nvPr/>
        </p:nvSpPr>
        <p:spPr>
          <a:xfrm>
            <a:off x="7778100" y="199847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48" name="Google Shape;348;p26"/>
          <p:cNvSpPr/>
          <p:nvPr/>
        </p:nvSpPr>
        <p:spPr>
          <a:xfrm>
            <a:off x="8365975" y="199847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49" name="Google Shape;349;p26"/>
          <p:cNvSpPr/>
          <p:nvPr/>
        </p:nvSpPr>
        <p:spPr>
          <a:xfrm>
            <a:off x="8685950" y="1998475"/>
            <a:ext cx="236400" cy="2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350" name="Google Shape;350;p26"/>
          <p:cNvCxnSpPr>
            <a:stCxn id="341" idx="3"/>
            <a:endCxn id="345" idx="7"/>
          </p:cNvCxnSpPr>
          <p:nvPr/>
        </p:nvCxnSpPr>
        <p:spPr>
          <a:xfrm flipH="1">
            <a:off x="7853670" y="948480"/>
            <a:ext cx="242700" cy="31590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26"/>
          <p:cNvCxnSpPr>
            <a:stCxn id="345" idx="3"/>
            <a:endCxn id="346" idx="0"/>
          </p:cNvCxnSpPr>
          <p:nvPr/>
        </p:nvCxnSpPr>
        <p:spPr>
          <a:xfrm flipH="1">
            <a:off x="7485545" y="1431480"/>
            <a:ext cx="201000" cy="567000"/>
          </a:xfrm>
          <a:prstGeom prst="straightConnector1">
            <a:avLst/>
          </a:prstGeom>
          <a:noFill/>
          <a:ln cap="flat" cmpd="sng" w="9525">
            <a:solidFill>
              <a:schemeClr val="dk2"/>
            </a:solidFill>
            <a:prstDash val="solid"/>
            <a:round/>
            <a:headEnd len="med" w="med" type="none"/>
            <a:tailEnd len="med" w="med" type="triangle"/>
          </a:ln>
        </p:spPr>
      </p:cxnSp>
      <p:cxnSp>
        <p:nvCxnSpPr>
          <p:cNvPr id="352" name="Google Shape;352;p26"/>
          <p:cNvCxnSpPr>
            <a:stCxn id="345" idx="4"/>
            <a:endCxn id="347" idx="0"/>
          </p:cNvCxnSpPr>
          <p:nvPr/>
        </p:nvCxnSpPr>
        <p:spPr>
          <a:xfrm>
            <a:off x="7770125" y="1466100"/>
            <a:ext cx="126300" cy="532500"/>
          </a:xfrm>
          <a:prstGeom prst="straightConnector1">
            <a:avLst/>
          </a:prstGeom>
          <a:noFill/>
          <a:ln cap="flat" cmpd="sng" w="9525">
            <a:solidFill>
              <a:schemeClr val="dk2"/>
            </a:solidFill>
            <a:prstDash val="solid"/>
            <a:round/>
            <a:headEnd len="med" w="med" type="none"/>
            <a:tailEnd len="med" w="med" type="triangle"/>
          </a:ln>
        </p:spPr>
      </p:cxnSp>
      <p:cxnSp>
        <p:nvCxnSpPr>
          <p:cNvPr id="353" name="Google Shape;353;p26"/>
          <p:cNvCxnSpPr>
            <a:stCxn id="341" idx="5"/>
            <a:endCxn id="342" idx="1"/>
          </p:cNvCxnSpPr>
          <p:nvPr/>
        </p:nvCxnSpPr>
        <p:spPr>
          <a:xfrm>
            <a:off x="8263530" y="948480"/>
            <a:ext cx="173100" cy="315900"/>
          </a:xfrm>
          <a:prstGeom prst="straightConnector1">
            <a:avLst/>
          </a:prstGeom>
          <a:noFill/>
          <a:ln cap="flat" cmpd="sng" w="19050">
            <a:solidFill>
              <a:srgbClr val="D83729"/>
            </a:solidFill>
            <a:prstDash val="solid"/>
            <a:round/>
            <a:headEnd len="med" w="med" type="none"/>
            <a:tailEnd len="med" w="med" type="triangle"/>
          </a:ln>
        </p:spPr>
      </p:cxnSp>
      <p:cxnSp>
        <p:nvCxnSpPr>
          <p:cNvPr id="354" name="Google Shape;354;p26"/>
          <p:cNvCxnSpPr>
            <a:stCxn id="342" idx="6"/>
            <a:endCxn id="343" idx="0"/>
          </p:cNvCxnSpPr>
          <p:nvPr/>
        </p:nvCxnSpPr>
        <p:spPr>
          <a:xfrm>
            <a:off x="8638425" y="1347900"/>
            <a:ext cx="262200" cy="212400"/>
          </a:xfrm>
          <a:prstGeom prst="straightConnector1">
            <a:avLst/>
          </a:prstGeom>
          <a:noFill/>
          <a:ln cap="flat" cmpd="sng" w="19050">
            <a:solidFill>
              <a:srgbClr val="D83729"/>
            </a:solidFill>
            <a:prstDash val="solid"/>
            <a:round/>
            <a:headEnd len="med" w="med" type="none"/>
            <a:tailEnd len="med" w="med" type="triangle"/>
          </a:ln>
        </p:spPr>
      </p:cxnSp>
      <p:cxnSp>
        <p:nvCxnSpPr>
          <p:cNvPr id="355" name="Google Shape;355;p26"/>
          <p:cNvCxnSpPr>
            <a:stCxn id="342" idx="4"/>
            <a:endCxn id="344" idx="0"/>
          </p:cNvCxnSpPr>
          <p:nvPr/>
        </p:nvCxnSpPr>
        <p:spPr>
          <a:xfrm>
            <a:off x="8520225" y="1466100"/>
            <a:ext cx="62100" cy="94200"/>
          </a:xfrm>
          <a:prstGeom prst="straightConnector1">
            <a:avLst/>
          </a:prstGeom>
          <a:noFill/>
          <a:ln cap="flat" cmpd="sng" w="9525">
            <a:solidFill>
              <a:schemeClr val="dk2"/>
            </a:solidFill>
            <a:prstDash val="solid"/>
            <a:round/>
            <a:headEnd len="med" w="med" type="none"/>
            <a:tailEnd len="med" w="med" type="triangle"/>
          </a:ln>
        </p:spPr>
      </p:cxnSp>
      <p:cxnSp>
        <p:nvCxnSpPr>
          <p:cNvPr id="356" name="Google Shape;356;p26"/>
          <p:cNvCxnSpPr>
            <a:endCxn id="348" idx="0"/>
          </p:cNvCxnSpPr>
          <p:nvPr/>
        </p:nvCxnSpPr>
        <p:spPr>
          <a:xfrm flipH="1">
            <a:off x="8484175" y="1796575"/>
            <a:ext cx="98400" cy="201900"/>
          </a:xfrm>
          <a:prstGeom prst="straightConnector1">
            <a:avLst/>
          </a:prstGeom>
          <a:noFill/>
          <a:ln cap="flat" cmpd="sng" w="9525">
            <a:solidFill>
              <a:schemeClr val="dk2"/>
            </a:solidFill>
            <a:prstDash val="solid"/>
            <a:round/>
            <a:headEnd len="med" w="med" type="none"/>
            <a:tailEnd len="med" w="med" type="triangle"/>
          </a:ln>
        </p:spPr>
      </p:cxnSp>
      <p:cxnSp>
        <p:nvCxnSpPr>
          <p:cNvPr id="357" name="Google Shape;357;p26"/>
          <p:cNvCxnSpPr>
            <a:stCxn id="344" idx="5"/>
            <a:endCxn id="349" idx="0"/>
          </p:cNvCxnSpPr>
          <p:nvPr/>
        </p:nvCxnSpPr>
        <p:spPr>
          <a:xfrm>
            <a:off x="8666030" y="1761955"/>
            <a:ext cx="138000" cy="236400"/>
          </a:xfrm>
          <a:prstGeom prst="straightConnector1">
            <a:avLst/>
          </a:prstGeom>
          <a:noFill/>
          <a:ln cap="flat" cmpd="sng" w="9525">
            <a:solidFill>
              <a:schemeClr val="dk2"/>
            </a:solidFill>
            <a:prstDash val="solid"/>
            <a:round/>
            <a:headEnd len="med" w="med" type="none"/>
            <a:tailEnd len="med" w="med" type="triangle"/>
          </a:ln>
        </p:spPr>
      </p:cxnSp>
      <p:sp>
        <p:nvSpPr>
          <p:cNvPr id="358" name="Google Shape;358;p26"/>
          <p:cNvSpPr txBox="1"/>
          <p:nvPr>
            <p:ph type="title"/>
          </p:nvPr>
        </p:nvSpPr>
        <p:spPr>
          <a:xfrm>
            <a:off x="4429950" y="2471275"/>
            <a:ext cx="756900" cy="3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t>Arson</a:t>
            </a:r>
            <a:endParaRPr sz="1400"/>
          </a:p>
        </p:txBody>
      </p:sp>
      <p:sp>
        <p:nvSpPr>
          <p:cNvPr id="359" name="Google Shape;359;p26"/>
          <p:cNvSpPr txBox="1"/>
          <p:nvPr>
            <p:ph type="title"/>
          </p:nvPr>
        </p:nvSpPr>
        <p:spPr>
          <a:xfrm>
            <a:off x="7856750" y="2481475"/>
            <a:ext cx="756900" cy="3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t>Arson</a:t>
            </a:r>
            <a:endParaRPr sz="1400"/>
          </a:p>
        </p:txBody>
      </p:sp>
      <p:sp>
        <p:nvSpPr>
          <p:cNvPr id="360" name="Google Shape;360;p26"/>
          <p:cNvSpPr txBox="1"/>
          <p:nvPr>
            <p:ph type="title"/>
          </p:nvPr>
        </p:nvSpPr>
        <p:spPr>
          <a:xfrm>
            <a:off x="6021025" y="2481475"/>
            <a:ext cx="931800" cy="3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t>Natural</a:t>
            </a:r>
            <a:endParaRPr sz="1400"/>
          </a:p>
        </p:txBody>
      </p:sp>
      <p:sp>
        <p:nvSpPr>
          <p:cNvPr id="361" name="Google Shape;361;p26"/>
          <p:cNvSpPr txBox="1"/>
          <p:nvPr>
            <p:ph type="title"/>
          </p:nvPr>
        </p:nvSpPr>
        <p:spPr>
          <a:xfrm>
            <a:off x="5840275" y="82625"/>
            <a:ext cx="1346400" cy="36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600">
                <a:solidFill>
                  <a:schemeClr val="dk2"/>
                </a:solidFill>
              </a:rPr>
              <a:t>Data Input</a:t>
            </a:r>
            <a:endParaRPr sz="1600">
              <a:solidFill>
                <a:schemeClr val="dk2"/>
              </a:solidFill>
            </a:endParaRPr>
          </a:p>
        </p:txBody>
      </p:sp>
      <p:cxnSp>
        <p:nvCxnSpPr>
          <p:cNvPr id="362" name="Google Shape;362;p26"/>
          <p:cNvCxnSpPr>
            <a:stCxn id="361" idx="2"/>
            <a:endCxn id="307" idx="7"/>
          </p:cNvCxnSpPr>
          <p:nvPr/>
        </p:nvCxnSpPr>
        <p:spPr>
          <a:xfrm flipH="1">
            <a:off x="4960375" y="450725"/>
            <a:ext cx="1553100" cy="416100"/>
          </a:xfrm>
          <a:prstGeom prst="straightConnector1">
            <a:avLst/>
          </a:prstGeom>
          <a:noFill/>
          <a:ln cap="flat" cmpd="sng" w="9525">
            <a:solidFill>
              <a:schemeClr val="dk2"/>
            </a:solidFill>
            <a:prstDash val="solid"/>
            <a:round/>
            <a:headEnd len="med" w="med" type="none"/>
            <a:tailEnd len="med" w="med" type="triangle"/>
          </a:ln>
        </p:spPr>
      </p:cxnSp>
      <p:cxnSp>
        <p:nvCxnSpPr>
          <p:cNvPr id="363" name="Google Shape;363;p26"/>
          <p:cNvCxnSpPr>
            <a:stCxn id="361" idx="2"/>
            <a:endCxn id="316" idx="0"/>
          </p:cNvCxnSpPr>
          <p:nvPr/>
        </p:nvCxnSpPr>
        <p:spPr>
          <a:xfrm flipH="1">
            <a:off x="6400675" y="450725"/>
            <a:ext cx="112800" cy="330600"/>
          </a:xfrm>
          <a:prstGeom prst="straightConnector1">
            <a:avLst/>
          </a:prstGeom>
          <a:noFill/>
          <a:ln cap="flat" cmpd="sng" w="9525">
            <a:solidFill>
              <a:schemeClr val="dk2"/>
            </a:solidFill>
            <a:prstDash val="solid"/>
            <a:round/>
            <a:headEnd len="med" w="med" type="none"/>
            <a:tailEnd len="med" w="med" type="triangle"/>
          </a:ln>
        </p:spPr>
      </p:cxnSp>
      <p:cxnSp>
        <p:nvCxnSpPr>
          <p:cNvPr id="364" name="Google Shape;364;p26"/>
          <p:cNvCxnSpPr>
            <a:stCxn id="361" idx="2"/>
            <a:endCxn id="341" idx="1"/>
          </p:cNvCxnSpPr>
          <p:nvPr/>
        </p:nvCxnSpPr>
        <p:spPr>
          <a:xfrm>
            <a:off x="6513475" y="450725"/>
            <a:ext cx="1582800" cy="330600"/>
          </a:xfrm>
          <a:prstGeom prst="straightConnector1">
            <a:avLst/>
          </a:prstGeom>
          <a:noFill/>
          <a:ln cap="flat" cmpd="sng" w="9525">
            <a:solidFill>
              <a:schemeClr val="dk2"/>
            </a:solidFill>
            <a:prstDash val="solid"/>
            <a:round/>
            <a:headEnd len="med" w="med" type="none"/>
            <a:tailEnd len="med" w="med" type="triangle"/>
          </a:ln>
        </p:spPr>
      </p:cxnSp>
      <p:sp>
        <p:nvSpPr>
          <p:cNvPr id="365" name="Google Shape;365;p26"/>
          <p:cNvSpPr/>
          <p:nvPr/>
        </p:nvSpPr>
        <p:spPr>
          <a:xfrm>
            <a:off x="4815625" y="3277500"/>
            <a:ext cx="3342600" cy="5727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Alfa Slab One"/>
                <a:ea typeface="Alfa Slab One"/>
                <a:cs typeface="Alfa Slab One"/>
                <a:sym typeface="Alfa Slab One"/>
              </a:rPr>
              <a:t>Majority Class:</a:t>
            </a:r>
            <a:r>
              <a:rPr lang="en">
                <a:latin typeface="Alfa Slab One"/>
                <a:ea typeface="Alfa Slab One"/>
                <a:cs typeface="Alfa Slab One"/>
                <a:sym typeface="Alfa Slab One"/>
              </a:rPr>
              <a:t> </a:t>
            </a:r>
            <a:r>
              <a:rPr lang="en">
                <a:solidFill>
                  <a:schemeClr val="accent3"/>
                </a:solidFill>
                <a:latin typeface="Alfa Slab One"/>
                <a:ea typeface="Alfa Slab One"/>
                <a:cs typeface="Alfa Slab One"/>
                <a:sym typeface="Alfa Slab One"/>
              </a:rPr>
              <a:t>Arson</a:t>
            </a:r>
            <a:endParaRPr>
              <a:solidFill>
                <a:schemeClr val="accent3"/>
              </a:solidFill>
              <a:latin typeface="Alfa Slab One"/>
              <a:ea typeface="Alfa Slab One"/>
              <a:cs typeface="Alfa Slab One"/>
              <a:sym typeface="Alfa Slab One"/>
            </a:endParaRPr>
          </a:p>
        </p:txBody>
      </p:sp>
      <p:cxnSp>
        <p:nvCxnSpPr>
          <p:cNvPr id="366" name="Google Shape;366;p26"/>
          <p:cNvCxnSpPr>
            <a:stCxn id="358" idx="2"/>
          </p:cNvCxnSpPr>
          <p:nvPr/>
        </p:nvCxnSpPr>
        <p:spPr>
          <a:xfrm>
            <a:off x="4808400" y="2839375"/>
            <a:ext cx="1051500" cy="507300"/>
          </a:xfrm>
          <a:prstGeom prst="straightConnector1">
            <a:avLst/>
          </a:prstGeom>
          <a:noFill/>
          <a:ln cap="flat" cmpd="sng" w="9525">
            <a:solidFill>
              <a:schemeClr val="dk2"/>
            </a:solidFill>
            <a:prstDash val="solid"/>
            <a:round/>
            <a:headEnd len="med" w="med" type="none"/>
            <a:tailEnd len="med" w="med" type="triangle"/>
          </a:ln>
        </p:spPr>
      </p:cxnSp>
      <p:cxnSp>
        <p:nvCxnSpPr>
          <p:cNvPr id="367" name="Google Shape;367;p26"/>
          <p:cNvCxnSpPr>
            <a:stCxn id="360" idx="2"/>
          </p:cNvCxnSpPr>
          <p:nvPr/>
        </p:nvCxnSpPr>
        <p:spPr>
          <a:xfrm flipH="1">
            <a:off x="6470425" y="2849575"/>
            <a:ext cx="16500" cy="520800"/>
          </a:xfrm>
          <a:prstGeom prst="straightConnector1">
            <a:avLst/>
          </a:prstGeom>
          <a:noFill/>
          <a:ln cap="flat" cmpd="sng" w="9525">
            <a:solidFill>
              <a:schemeClr val="dk2"/>
            </a:solidFill>
            <a:prstDash val="solid"/>
            <a:round/>
            <a:headEnd len="med" w="med" type="none"/>
            <a:tailEnd len="med" w="med" type="triangle"/>
          </a:ln>
        </p:spPr>
      </p:cxnSp>
      <p:cxnSp>
        <p:nvCxnSpPr>
          <p:cNvPr id="368" name="Google Shape;368;p26"/>
          <p:cNvCxnSpPr>
            <a:stCxn id="359" idx="2"/>
          </p:cNvCxnSpPr>
          <p:nvPr/>
        </p:nvCxnSpPr>
        <p:spPr>
          <a:xfrm flipH="1">
            <a:off x="7022300" y="2849575"/>
            <a:ext cx="1212900" cy="497100"/>
          </a:xfrm>
          <a:prstGeom prst="straightConnector1">
            <a:avLst/>
          </a:prstGeom>
          <a:noFill/>
          <a:ln cap="flat" cmpd="sng" w="9525">
            <a:solidFill>
              <a:schemeClr val="dk2"/>
            </a:solidFill>
            <a:prstDash val="solid"/>
            <a:round/>
            <a:headEnd len="med" w="med" type="none"/>
            <a:tailEnd len="med" w="med" type="triangle"/>
          </a:ln>
        </p:spPr>
      </p:cxnSp>
      <p:sp>
        <p:nvSpPr>
          <p:cNvPr id="369" name="Google Shape;369;p26"/>
          <p:cNvSpPr txBox="1"/>
          <p:nvPr>
            <p:ph type="title"/>
          </p:nvPr>
        </p:nvSpPr>
        <p:spPr>
          <a:xfrm>
            <a:off x="4462975" y="4278125"/>
            <a:ext cx="4101000" cy="36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600">
                <a:solidFill>
                  <a:schemeClr val="dk2"/>
                </a:solidFill>
              </a:rPr>
              <a:t>Random Forest Prediction: </a:t>
            </a:r>
            <a:r>
              <a:rPr lang="en" sz="1600"/>
              <a:t>Arson</a:t>
            </a:r>
            <a:endParaRPr sz="1600"/>
          </a:p>
        </p:txBody>
      </p:sp>
      <p:cxnSp>
        <p:nvCxnSpPr>
          <p:cNvPr id="370" name="Google Shape;370;p26"/>
          <p:cNvCxnSpPr>
            <a:endCxn id="369" idx="0"/>
          </p:cNvCxnSpPr>
          <p:nvPr/>
        </p:nvCxnSpPr>
        <p:spPr>
          <a:xfrm>
            <a:off x="6505675" y="3804725"/>
            <a:ext cx="7800" cy="473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374" name="Shape 374"/>
        <p:cNvGrpSpPr/>
        <p:nvPr/>
      </p:nvGrpSpPr>
      <p:grpSpPr>
        <a:xfrm>
          <a:off x="0" y="0"/>
          <a:ext cx="0" cy="0"/>
          <a:chOff x="0" y="0"/>
          <a:chExt cx="0" cy="0"/>
        </a:xfrm>
      </p:grpSpPr>
      <p:pic>
        <p:nvPicPr>
          <p:cNvPr id="375" name="Google Shape;375;p27"/>
          <p:cNvPicPr preferRelativeResize="0"/>
          <p:nvPr/>
        </p:nvPicPr>
        <p:blipFill>
          <a:blip r:embed="rId3">
            <a:alphaModFix/>
          </a:blip>
          <a:stretch>
            <a:fillRect/>
          </a:stretch>
        </p:blipFill>
        <p:spPr>
          <a:xfrm>
            <a:off x="0" y="0"/>
            <a:ext cx="5968562" cy="5143499"/>
          </a:xfrm>
          <a:prstGeom prst="rect">
            <a:avLst/>
          </a:prstGeom>
          <a:noFill/>
          <a:ln>
            <a:noFill/>
          </a:ln>
        </p:spPr>
      </p:pic>
      <p:sp>
        <p:nvSpPr>
          <p:cNvPr id="376" name="Google Shape;376;p27"/>
          <p:cNvSpPr/>
          <p:nvPr/>
        </p:nvSpPr>
        <p:spPr>
          <a:xfrm>
            <a:off x="2791950" y="188600"/>
            <a:ext cx="888600" cy="32796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77" name="Google Shape;377;p27"/>
          <p:cNvSpPr/>
          <p:nvPr/>
        </p:nvSpPr>
        <p:spPr>
          <a:xfrm>
            <a:off x="1698775" y="161300"/>
            <a:ext cx="1046100" cy="13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78" name="Google Shape;378;p27"/>
          <p:cNvSpPr/>
          <p:nvPr/>
        </p:nvSpPr>
        <p:spPr>
          <a:xfrm>
            <a:off x="3727625" y="188750"/>
            <a:ext cx="629400" cy="13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79" name="Google Shape;379;p27"/>
          <p:cNvSpPr/>
          <p:nvPr/>
        </p:nvSpPr>
        <p:spPr>
          <a:xfrm>
            <a:off x="4470100" y="161300"/>
            <a:ext cx="888600" cy="33345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80" name="Google Shape;380;p27"/>
          <p:cNvSpPr/>
          <p:nvPr/>
        </p:nvSpPr>
        <p:spPr>
          <a:xfrm>
            <a:off x="5393250" y="161300"/>
            <a:ext cx="505200" cy="33345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81" name="Google Shape;381;p27"/>
          <p:cNvSpPr txBox="1"/>
          <p:nvPr>
            <p:ph idx="4294967295" type="body"/>
          </p:nvPr>
        </p:nvSpPr>
        <p:spPr>
          <a:xfrm>
            <a:off x="6065900" y="715800"/>
            <a:ext cx="2980800" cy="4026600"/>
          </a:xfrm>
          <a:prstGeom prst="rect">
            <a:avLst/>
          </a:prstGeom>
        </p:spPr>
        <p:txBody>
          <a:bodyPr anchorCtr="0" anchor="t" bIns="91425" lIns="91425" spcFirstLastPara="1" rIns="91425" wrap="square" tIns="91425">
            <a:noAutofit/>
          </a:bodyPr>
          <a:lstStyle/>
          <a:p>
            <a:pPr indent="-303847" lvl="0" marL="457200" rtl="0" algn="l">
              <a:spcBef>
                <a:spcPts val="0"/>
              </a:spcBef>
              <a:spcAft>
                <a:spcPts val="0"/>
              </a:spcAft>
              <a:buSzPts val="1185"/>
              <a:buChar char="-"/>
            </a:pPr>
            <a:r>
              <a:rPr lang="en" sz="1495"/>
              <a:t>Neural network/logistic regression - 1st attempt</a:t>
            </a:r>
            <a:endParaRPr sz="1495"/>
          </a:p>
          <a:p>
            <a:pPr indent="0" lvl="0" marL="457200" rtl="0" algn="l">
              <a:spcBef>
                <a:spcPts val="1200"/>
              </a:spcBef>
              <a:spcAft>
                <a:spcPts val="0"/>
              </a:spcAft>
              <a:buSzPts val="852"/>
              <a:buNone/>
            </a:pPr>
            <a:r>
              <a:t/>
            </a:r>
            <a:endParaRPr sz="1495"/>
          </a:p>
          <a:p>
            <a:pPr indent="-303847" lvl="0" marL="457200" rtl="0" algn="l">
              <a:spcBef>
                <a:spcPts val="1200"/>
              </a:spcBef>
              <a:spcAft>
                <a:spcPts val="0"/>
              </a:spcAft>
              <a:buSzPts val="1185"/>
              <a:buChar char="-"/>
            </a:pPr>
            <a:r>
              <a:rPr lang="en" sz="1495"/>
              <a:t>True vs Predicted</a:t>
            </a:r>
            <a:endParaRPr sz="1495"/>
          </a:p>
          <a:p>
            <a:pPr indent="0" lvl="0" marL="457200" rtl="0" algn="l">
              <a:spcBef>
                <a:spcPts val="1200"/>
              </a:spcBef>
              <a:spcAft>
                <a:spcPts val="0"/>
              </a:spcAft>
              <a:buSzPts val="852"/>
              <a:buNone/>
            </a:pPr>
            <a:r>
              <a:t/>
            </a:r>
            <a:endParaRPr sz="1495"/>
          </a:p>
          <a:p>
            <a:pPr indent="-323532" lvl="0" marL="457200" rtl="0" algn="l">
              <a:spcBef>
                <a:spcPts val="1200"/>
              </a:spcBef>
              <a:spcAft>
                <a:spcPts val="0"/>
              </a:spcAft>
              <a:buSzPts val="1495"/>
              <a:buChar char="-"/>
            </a:pPr>
            <a:r>
              <a:rPr lang="en" sz="1495"/>
              <a:t>Was not able to predict: ‘Firearms’, ‘Fireworks’, ‘Minor’, ‘Smoking’…</a:t>
            </a:r>
            <a:endParaRPr sz="1495"/>
          </a:p>
          <a:p>
            <a:pPr indent="0" lvl="0" marL="457200" rtl="0" algn="l">
              <a:spcBef>
                <a:spcPts val="1200"/>
              </a:spcBef>
              <a:spcAft>
                <a:spcPts val="0"/>
              </a:spcAft>
              <a:buSzPts val="852"/>
              <a:buNone/>
            </a:pPr>
            <a:r>
              <a:t/>
            </a:r>
            <a:endParaRPr sz="1495"/>
          </a:p>
          <a:p>
            <a:pPr indent="-323532" lvl="0" marL="457200" rtl="0" algn="l">
              <a:spcBef>
                <a:spcPts val="1200"/>
              </a:spcBef>
              <a:spcAft>
                <a:spcPts val="0"/>
              </a:spcAft>
              <a:buSzPts val="1495"/>
              <a:buChar char="-"/>
            </a:pPr>
            <a:r>
              <a:rPr lang="en" sz="1495"/>
              <a:t>Most of predictions mapped to ‘Undetermined’</a:t>
            </a:r>
            <a:endParaRPr sz="1495"/>
          </a:p>
        </p:txBody>
      </p:sp>
      <p:sp>
        <p:nvSpPr>
          <p:cNvPr id="382" name="Google Shape;382;p27"/>
          <p:cNvSpPr txBox="1"/>
          <p:nvPr>
            <p:ph idx="4294967295" type="title"/>
          </p:nvPr>
        </p:nvSpPr>
        <p:spPr>
          <a:xfrm>
            <a:off x="5968550" y="83225"/>
            <a:ext cx="317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Confusion Matrix</a:t>
            </a:r>
            <a:endParaRPr sz="2500"/>
          </a:p>
        </p:txBody>
      </p:sp>
      <p:sp>
        <p:nvSpPr>
          <p:cNvPr id="383" name="Google Shape;383;p27"/>
          <p:cNvSpPr/>
          <p:nvPr/>
        </p:nvSpPr>
        <p:spPr>
          <a:xfrm>
            <a:off x="1698775" y="1808850"/>
            <a:ext cx="1046100" cy="165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84" name="Google Shape;384;p27"/>
          <p:cNvSpPr/>
          <p:nvPr/>
        </p:nvSpPr>
        <p:spPr>
          <a:xfrm>
            <a:off x="3727625" y="1808875"/>
            <a:ext cx="629400" cy="162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85" name="Google Shape;385;p27"/>
          <p:cNvSpPr/>
          <p:nvPr/>
        </p:nvSpPr>
        <p:spPr>
          <a:xfrm>
            <a:off x="1698775" y="1533650"/>
            <a:ext cx="4176000" cy="275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389" name="Shape 389"/>
        <p:cNvGrpSpPr/>
        <p:nvPr/>
      </p:nvGrpSpPr>
      <p:grpSpPr>
        <a:xfrm>
          <a:off x="0" y="0"/>
          <a:ext cx="0" cy="0"/>
          <a:chOff x="0" y="0"/>
          <a:chExt cx="0" cy="0"/>
        </a:xfrm>
      </p:grpSpPr>
      <p:pic>
        <p:nvPicPr>
          <p:cNvPr id="390" name="Google Shape;390;p28"/>
          <p:cNvPicPr preferRelativeResize="0"/>
          <p:nvPr/>
        </p:nvPicPr>
        <p:blipFill rotWithShape="1">
          <a:blip r:embed="rId3">
            <a:alphaModFix/>
          </a:blip>
          <a:srcRect b="0" l="5285" r="0" t="2723"/>
          <a:stretch/>
        </p:blipFill>
        <p:spPr>
          <a:xfrm>
            <a:off x="0" y="0"/>
            <a:ext cx="5909978" cy="5143499"/>
          </a:xfrm>
          <a:prstGeom prst="rect">
            <a:avLst/>
          </a:prstGeom>
          <a:noFill/>
          <a:ln>
            <a:noFill/>
          </a:ln>
        </p:spPr>
      </p:pic>
      <p:sp>
        <p:nvSpPr>
          <p:cNvPr id="391" name="Google Shape;391;p28"/>
          <p:cNvSpPr/>
          <p:nvPr/>
        </p:nvSpPr>
        <p:spPr>
          <a:xfrm>
            <a:off x="1984650" y="0"/>
            <a:ext cx="1963200" cy="313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92" name="Google Shape;392;p28"/>
          <p:cNvSpPr/>
          <p:nvPr/>
        </p:nvSpPr>
        <p:spPr>
          <a:xfrm>
            <a:off x="4289725" y="25950"/>
            <a:ext cx="930300" cy="308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93" name="Google Shape;393;p28"/>
          <p:cNvSpPr/>
          <p:nvPr/>
        </p:nvSpPr>
        <p:spPr>
          <a:xfrm>
            <a:off x="3878975" y="783400"/>
            <a:ext cx="470400" cy="487500"/>
          </a:xfrm>
          <a:prstGeom prst="ellipse">
            <a:avLst/>
          </a:prstGeom>
          <a:noFill/>
          <a:ln cap="flat" cmpd="sng" w="28575">
            <a:solidFill>
              <a:srgbClr val="B02B2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94" name="Google Shape;394;p28"/>
          <p:cNvSpPr txBox="1"/>
          <p:nvPr>
            <p:ph idx="4294967295" type="title"/>
          </p:nvPr>
        </p:nvSpPr>
        <p:spPr>
          <a:xfrm>
            <a:off x="5968550" y="83225"/>
            <a:ext cx="317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Confusion Matrix</a:t>
            </a:r>
            <a:endParaRPr sz="2500"/>
          </a:p>
        </p:txBody>
      </p:sp>
      <p:sp>
        <p:nvSpPr>
          <p:cNvPr id="395" name="Google Shape;395;p28"/>
          <p:cNvSpPr/>
          <p:nvPr/>
        </p:nvSpPr>
        <p:spPr>
          <a:xfrm>
            <a:off x="3878975" y="-74075"/>
            <a:ext cx="470400" cy="487500"/>
          </a:xfrm>
          <a:prstGeom prst="ellipse">
            <a:avLst/>
          </a:prstGeom>
          <a:noFill/>
          <a:ln cap="flat" cmpd="sng" w="28575">
            <a:solidFill>
              <a:srgbClr val="B02B2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96" name="Google Shape;396;p28"/>
          <p:cNvSpPr txBox="1"/>
          <p:nvPr>
            <p:ph idx="4294967295" type="body"/>
          </p:nvPr>
        </p:nvSpPr>
        <p:spPr>
          <a:xfrm>
            <a:off x="6257150" y="783400"/>
            <a:ext cx="2598300" cy="4026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Balanced Random Forest</a:t>
            </a:r>
            <a:br>
              <a:rPr lang="en"/>
            </a:br>
            <a:endParaRPr/>
          </a:p>
          <a:p>
            <a:pPr indent="-342900" lvl="0" marL="457200" rtl="0" algn="l">
              <a:spcBef>
                <a:spcPts val="0"/>
              </a:spcBef>
              <a:spcAft>
                <a:spcPts val="0"/>
              </a:spcAft>
              <a:buSzPts val="1800"/>
              <a:buChar char="-"/>
            </a:pPr>
            <a:r>
              <a:rPr lang="en"/>
              <a:t>Identify where categories are being mis-labelled</a:t>
            </a:r>
            <a:br>
              <a:rPr lang="en"/>
            </a:br>
            <a:endParaRPr/>
          </a:p>
          <a:p>
            <a:pPr indent="-342900" lvl="0" marL="457200" rtl="0" algn="l">
              <a:spcBef>
                <a:spcPts val="0"/>
              </a:spcBef>
              <a:spcAft>
                <a:spcPts val="0"/>
              </a:spcAft>
              <a:buSzPts val="1800"/>
              <a:buChar char="-"/>
            </a:pPr>
            <a:r>
              <a:rPr lang="en"/>
              <a:t>Allows us to adjust categories by combining them</a:t>
            </a:r>
            <a:br>
              <a:rPr lang="en"/>
            </a:br>
            <a:endParaRPr/>
          </a:p>
          <a:p>
            <a:pPr indent="-342900" lvl="0" marL="457200" rtl="0" algn="l">
              <a:spcBef>
                <a:spcPts val="0"/>
              </a:spcBef>
              <a:spcAft>
                <a:spcPts val="0"/>
              </a:spcAft>
              <a:buSzPts val="1800"/>
              <a:buChar char="-"/>
            </a:pPr>
            <a:r>
              <a:rPr lang="en"/>
              <a:t>Leads to improved model performance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400" name="Shape 400"/>
        <p:cNvGrpSpPr/>
        <p:nvPr/>
      </p:nvGrpSpPr>
      <p:grpSpPr>
        <a:xfrm>
          <a:off x="0" y="0"/>
          <a:ext cx="0" cy="0"/>
          <a:chOff x="0" y="0"/>
          <a:chExt cx="0" cy="0"/>
        </a:xfrm>
      </p:grpSpPr>
      <p:pic>
        <p:nvPicPr>
          <p:cNvPr id="401" name="Google Shape;401;p29"/>
          <p:cNvPicPr preferRelativeResize="0"/>
          <p:nvPr/>
        </p:nvPicPr>
        <p:blipFill>
          <a:blip r:embed="rId3">
            <a:alphaModFix/>
          </a:blip>
          <a:stretch>
            <a:fillRect/>
          </a:stretch>
        </p:blipFill>
        <p:spPr>
          <a:xfrm>
            <a:off x="0" y="0"/>
            <a:ext cx="6100403" cy="5143501"/>
          </a:xfrm>
          <a:prstGeom prst="rect">
            <a:avLst/>
          </a:prstGeom>
          <a:noFill/>
          <a:ln>
            <a:noFill/>
          </a:ln>
        </p:spPr>
      </p:pic>
      <p:sp>
        <p:nvSpPr>
          <p:cNvPr id="402" name="Google Shape;402;p29"/>
          <p:cNvSpPr/>
          <p:nvPr/>
        </p:nvSpPr>
        <p:spPr>
          <a:xfrm rot="2500651">
            <a:off x="1046693" y="1548126"/>
            <a:ext cx="4901063" cy="642349"/>
          </a:xfrm>
          <a:prstGeom prst="roundRect">
            <a:avLst>
              <a:gd fmla="val 16667" name="adj"/>
            </a:avLst>
          </a:prstGeom>
          <a:noFill/>
          <a:ln cap="flat" cmpd="sng" w="38100">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403" name="Google Shape;403;p29"/>
          <p:cNvSpPr txBox="1"/>
          <p:nvPr>
            <p:ph idx="4294967295" type="title"/>
          </p:nvPr>
        </p:nvSpPr>
        <p:spPr>
          <a:xfrm>
            <a:off x="6151075" y="83225"/>
            <a:ext cx="299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Confusion Matrix</a:t>
            </a:r>
            <a:endParaRPr sz="2300"/>
          </a:p>
        </p:txBody>
      </p:sp>
      <p:sp>
        <p:nvSpPr>
          <p:cNvPr id="404" name="Google Shape;404;p29"/>
          <p:cNvSpPr txBox="1"/>
          <p:nvPr>
            <p:ph idx="4294967295" type="body"/>
          </p:nvPr>
        </p:nvSpPr>
        <p:spPr>
          <a:xfrm>
            <a:off x="6257150" y="737500"/>
            <a:ext cx="2598300" cy="402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Forest model with Over-sampling</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Clearly shows better classification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graphicFrame>
        <p:nvGraphicFramePr>
          <p:cNvPr id="410" name="Google Shape;410;p30"/>
          <p:cNvGraphicFramePr/>
          <p:nvPr/>
        </p:nvGraphicFramePr>
        <p:xfrm>
          <a:off x="393900" y="1170400"/>
          <a:ext cx="3000000" cy="3000000"/>
        </p:xfrm>
        <a:graphic>
          <a:graphicData uri="http://schemas.openxmlformats.org/drawingml/2006/table">
            <a:tbl>
              <a:tblPr>
                <a:noFill/>
                <a:tableStyleId>{CC424B2C-B7DC-42D0-B55F-53C6CCF0BA26}</a:tableStyleId>
              </a:tblPr>
              <a:tblGrid>
                <a:gridCol w="4481275"/>
                <a:gridCol w="1424875"/>
              </a:tblGrid>
              <a:tr h="561975">
                <a:tc>
                  <a:txBody>
                    <a:bodyPr/>
                    <a:lstStyle/>
                    <a:p>
                      <a:pPr indent="0" lvl="0" marL="0" rtl="0" algn="l">
                        <a:spcBef>
                          <a:spcPts val="0"/>
                        </a:spcBef>
                        <a:spcAft>
                          <a:spcPts val="0"/>
                        </a:spcAft>
                        <a:buNone/>
                      </a:pPr>
                      <a:r>
                        <a:rPr b="1" lang="en" sz="1600"/>
                        <a:t>Model</a:t>
                      </a:r>
                      <a:endParaRPr b="1" sz="1600"/>
                    </a:p>
                  </a:txBody>
                  <a:tcPr marT="91425" marB="91425" marR="91425" marL="91425">
                    <a:solidFill>
                      <a:srgbClr val="FCE5CD"/>
                    </a:solidFill>
                  </a:tcPr>
                </a:tc>
                <a:tc>
                  <a:txBody>
                    <a:bodyPr/>
                    <a:lstStyle/>
                    <a:p>
                      <a:pPr indent="0" lvl="0" marL="0" rtl="0" algn="l">
                        <a:spcBef>
                          <a:spcPts val="0"/>
                        </a:spcBef>
                        <a:spcAft>
                          <a:spcPts val="0"/>
                        </a:spcAft>
                        <a:buNone/>
                      </a:pPr>
                      <a:r>
                        <a:rPr b="1" lang="en" sz="1600"/>
                        <a:t>F1-Score</a:t>
                      </a:r>
                      <a:endParaRPr b="1" sz="1600"/>
                    </a:p>
                  </a:txBody>
                  <a:tcPr marT="91425" marB="91425" marR="91425" marL="91425">
                    <a:solidFill>
                      <a:srgbClr val="FCE5CD"/>
                    </a:solidFill>
                  </a:tcPr>
                </a:tc>
              </a:tr>
              <a:tr h="446400">
                <a:tc>
                  <a:txBody>
                    <a:bodyPr/>
                    <a:lstStyle/>
                    <a:p>
                      <a:pPr indent="0" lvl="0" marL="0" rtl="0" algn="l">
                        <a:spcBef>
                          <a:spcPts val="0"/>
                        </a:spcBef>
                        <a:spcAft>
                          <a:spcPts val="0"/>
                        </a:spcAft>
                        <a:buNone/>
                      </a:pPr>
                      <a:r>
                        <a:rPr lang="en" sz="1500"/>
                        <a:t>Logistic Regression</a:t>
                      </a:r>
                      <a:endParaRPr sz="1500"/>
                    </a:p>
                  </a:txBody>
                  <a:tcPr marT="91425" marB="91425" marR="91425" marL="91425"/>
                </a:tc>
                <a:tc>
                  <a:txBody>
                    <a:bodyPr/>
                    <a:lstStyle/>
                    <a:p>
                      <a:pPr indent="0" lvl="0" marL="0" rtl="0" algn="r">
                        <a:spcBef>
                          <a:spcPts val="0"/>
                        </a:spcBef>
                        <a:spcAft>
                          <a:spcPts val="0"/>
                        </a:spcAft>
                        <a:buNone/>
                      </a:pPr>
                      <a:r>
                        <a:rPr lang="en" sz="1500"/>
                        <a:t>0.37</a:t>
                      </a:r>
                      <a:endParaRPr sz="1500"/>
                    </a:p>
                  </a:txBody>
                  <a:tcPr marT="91425" marB="91425" marR="91425" marL="91425"/>
                </a:tc>
              </a:tr>
              <a:tr h="446400">
                <a:tc>
                  <a:txBody>
                    <a:bodyPr/>
                    <a:lstStyle/>
                    <a:p>
                      <a:pPr indent="0" lvl="0" marL="0" rtl="0" algn="l">
                        <a:spcBef>
                          <a:spcPts val="0"/>
                        </a:spcBef>
                        <a:spcAft>
                          <a:spcPts val="0"/>
                        </a:spcAft>
                        <a:buNone/>
                      </a:pPr>
                      <a:r>
                        <a:rPr lang="en" sz="1500"/>
                        <a:t>Decision Tree, with ‘oversampling’</a:t>
                      </a:r>
                      <a:endParaRPr sz="1500"/>
                    </a:p>
                  </a:txBody>
                  <a:tcPr marT="91425" marB="91425" marR="91425" marL="91425"/>
                </a:tc>
                <a:tc>
                  <a:txBody>
                    <a:bodyPr/>
                    <a:lstStyle/>
                    <a:p>
                      <a:pPr indent="0" lvl="0" marL="0" rtl="0" algn="r">
                        <a:spcBef>
                          <a:spcPts val="0"/>
                        </a:spcBef>
                        <a:spcAft>
                          <a:spcPts val="0"/>
                        </a:spcAft>
                        <a:buNone/>
                      </a:pPr>
                      <a:r>
                        <a:rPr b="1" lang="en" sz="1500"/>
                        <a:t>0.87</a:t>
                      </a:r>
                      <a:endParaRPr b="1" sz="1500"/>
                    </a:p>
                  </a:txBody>
                  <a:tcPr marT="91425" marB="91425" marR="91425" marL="91425"/>
                </a:tc>
              </a:tr>
              <a:tr h="446400">
                <a:tc>
                  <a:txBody>
                    <a:bodyPr/>
                    <a:lstStyle/>
                    <a:p>
                      <a:pPr indent="0" lvl="0" marL="0" rtl="0" algn="l">
                        <a:spcBef>
                          <a:spcPts val="0"/>
                        </a:spcBef>
                        <a:spcAft>
                          <a:spcPts val="0"/>
                        </a:spcAft>
                        <a:buNone/>
                      </a:pPr>
                      <a:r>
                        <a:rPr lang="en" sz="1500"/>
                        <a:t>Neural Network</a:t>
                      </a:r>
                      <a:endParaRPr sz="1500"/>
                    </a:p>
                  </a:txBody>
                  <a:tcPr marT="91425" marB="91425" marR="91425" marL="91425"/>
                </a:tc>
                <a:tc>
                  <a:txBody>
                    <a:bodyPr/>
                    <a:lstStyle/>
                    <a:p>
                      <a:pPr indent="0" lvl="0" marL="0" rtl="0" algn="r">
                        <a:spcBef>
                          <a:spcPts val="0"/>
                        </a:spcBef>
                        <a:spcAft>
                          <a:spcPts val="0"/>
                        </a:spcAft>
                        <a:buNone/>
                      </a:pPr>
                      <a:r>
                        <a:rPr lang="en" sz="1500"/>
                        <a:t>0.57</a:t>
                      </a:r>
                      <a:endParaRPr sz="1500"/>
                    </a:p>
                  </a:txBody>
                  <a:tcPr marT="91425" marB="91425" marR="91425" marL="91425"/>
                </a:tc>
              </a:tr>
              <a:tr h="446400">
                <a:tc>
                  <a:txBody>
                    <a:bodyPr/>
                    <a:lstStyle/>
                    <a:p>
                      <a:pPr indent="0" lvl="0" marL="0" rtl="0" algn="l">
                        <a:spcBef>
                          <a:spcPts val="0"/>
                        </a:spcBef>
                        <a:spcAft>
                          <a:spcPts val="0"/>
                        </a:spcAft>
                        <a:buNone/>
                      </a:pPr>
                      <a:r>
                        <a:rPr lang="en" sz="1500"/>
                        <a:t>Balanced Random Forest, with ‘oversampling’</a:t>
                      </a:r>
                      <a:endParaRPr sz="1500"/>
                    </a:p>
                  </a:txBody>
                  <a:tcPr marT="91425" marB="91425" marR="91425" marL="91425"/>
                </a:tc>
                <a:tc>
                  <a:txBody>
                    <a:bodyPr/>
                    <a:lstStyle/>
                    <a:p>
                      <a:pPr indent="0" lvl="0" marL="0" rtl="0" algn="r">
                        <a:spcBef>
                          <a:spcPts val="0"/>
                        </a:spcBef>
                        <a:spcAft>
                          <a:spcPts val="0"/>
                        </a:spcAft>
                        <a:buNone/>
                      </a:pPr>
                      <a:r>
                        <a:rPr lang="en" sz="1500"/>
                        <a:t>0.64</a:t>
                      </a:r>
                      <a:endParaRPr sz="1500"/>
                    </a:p>
                  </a:txBody>
                  <a:tcPr marT="91425" marB="91425" marR="91425" marL="91425"/>
                </a:tc>
              </a:tr>
              <a:tr h="446400">
                <a:tc>
                  <a:txBody>
                    <a:bodyPr/>
                    <a:lstStyle/>
                    <a:p>
                      <a:pPr indent="0" lvl="0" marL="0" rtl="0" algn="l">
                        <a:spcBef>
                          <a:spcPts val="0"/>
                        </a:spcBef>
                        <a:spcAft>
                          <a:spcPts val="0"/>
                        </a:spcAft>
                        <a:buNone/>
                      </a:pPr>
                      <a:r>
                        <a:rPr lang="en" sz="1500"/>
                        <a:t>Random Forest</a:t>
                      </a:r>
                      <a:endParaRPr sz="1500"/>
                    </a:p>
                  </a:txBody>
                  <a:tcPr marT="91425" marB="91425" marR="91425" marL="91425"/>
                </a:tc>
                <a:tc>
                  <a:txBody>
                    <a:bodyPr/>
                    <a:lstStyle/>
                    <a:p>
                      <a:pPr indent="0" lvl="0" marL="0" rtl="0" algn="r">
                        <a:spcBef>
                          <a:spcPts val="0"/>
                        </a:spcBef>
                        <a:spcAft>
                          <a:spcPts val="0"/>
                        </a:spcAft>
                        <a:buNone/>
                      </a:pPr>
                      <a:r>
                        <a:rPr lang="en" sz="1500"/>
                        <a:t>0.59</a:t>
                      </a:r>
                      <a:endParaRPr sz="1500"/>
                    </a:p>
                  </a:txBody>
                  <a:tcPr marT="91425" marB="91425" marR="91425" marL="91425"/>
                </a:tc>
              </a:tr>
              <a:tr h="446400">
                <a:tc>
                  <a:txBody>
                    <a:bodyPr/>
                    <a:lstStyle/>
                    <a:p>
                      <a:pPr indent="0" lvl="0" marL="0" rtl="0" algn="l">
                        <a:spcBef>
                          <a:spcPts val="0"/>
                        </a:spcBef>
                        <a:spcAft>
                          <a:spcPts val="0"/>
                        </a:spcAft>
                        <a:buNone/>
                      </a:pPr>
                      <a:r>
                        <a:rPr b="1" lang="en" sz="1500">
                          <a:solidFill>
                            <a:srgbClr val="B02B20"/>
                          </a:solidFill>
                        </a:rPr>
                        <a:t>Random Forest, with ‘oversampling’</a:t>
                      </a:r>
                      <a:endParaRPr b="1" sz="1500">
                        <a:solidFill>
                          <a:srgbClr val="B02B20"/>
                        </a:solidFill>
                      </a:endParaRPr>
                    </a:p>
                  </a:txBody>
                  <a:tcPr marT="91425" marB="91425" marR="91425" marL="91425"/>
                </a:tc>
                <a:tc>
                  <a:txBody>
                    <a:bodyPr/>
                    <a:lstStyle/>
                    <a:p>
                      <a:pPr indent="0" lvl="0" marL="0" rtl="0" algn="r">
                        <a:spcBef>
                          <a:spcPts val="0"/>
                        </a:spcBef>
                        <a:spcAft>
                          <a:spcPts val="0"/>
                        </a:spcAft>
                        <a:buNone/>
                      </a:pPr>
                      <a:r>
                        <a:rPr b="1" lang="en" sz="1500">
                          <a:solidFill>
                            <a:srgbClr val="B02B20"/>
                          </a:solidFill>
                        </a:rPr>
                        <a:t>0.90</a:t>
                      </a:r>
                      <a:endParaRPr b="1" sz="1500">
                        <a:solidFill>
                          <a:srgbClr val="B02B20"/>
                        </a:solidFill>
                      </a:endParaRPr>
                    </a:p>
                  </a:txBody>
                  <a:tcPr marT="91425" marB="91425" marR="91425" marL="91425"/>
                </a:tc>
              </a:tr>
            </a:tbl>
          </a:graphicData>
        </a:graphic>
      </p:graphicFrame>
      <p:sp>
        <p:nvSpPr>
          <p:cNvPr id="411" name="Google Shape;411;p30"/>
          <p:cNvSpPr/>
          <p:nvPr/>
        </p:nvSpPr>
        <p:spPr>
          <a:xfrm>
            <a:off x="6670100" y="387375"/>
            <a:ext cx="2043300" cy="2654100"/>
          </a:xfrm>
          <a:prstGeom prst="wedgeRoundRectCallout">
            <a:avLst>
              <a:gd fmla="val -86781" name="adj1"/>
              <a:gd fmla="val -12828" name="adj2"/>
              <a:gd fmla="val 0" name="adj3"/>
            </a:avLst>
          </a:prstGeom>
          <a:solidFill>
            <a:schemeClr val="lt1"/>
          </a:solidFill>
          <a:ln cap="flat" cmpd="sng" w="28575">
            <a:solidFill>
              <a:srgbClr val="801F1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An evaluation metric which combines measures of </a:t>
            </a:r>
            <a:r>
              <a:rPr b="1" lang="en">
                <a:solidFill>
                  <a:srgbClr val="801F17"/>
                </a:solidFill>
                <a:latin typeface="Proxima Nova"/>
                <a:ea typeface="Proxima Nova"/>
                <a:cs typeface="Proxima Nova"/>
                <a:sym typeface="Proxima Nova"/>
              </a:rPr>
              <a:t>precision</a:t>
            </a:r>
            <a:r>
              <a:rPr lang="en">
                <a:latin typeface="Proxima Nova"/>
                <a:ea typeface="Proxima Nova"/>
                <a:cs typeface="Proxima Nova"/>
                <a:sym typeface="Proxima Nova"/>
              </a:rPr>
              <a:t> (how well the model can identify </a:t>
            </a:r>
            <a:r>
              <a:rPr lang="en" u="sng">
                <a:latin typeface="Proxima Nova"/>
                <a:ea typeface="Proxima Nova"/>
                <a:cs typeface="Proxima Nova"/>
                <a:sym typeface="Proxima Nova"/>
              </a:rPr>
              <a:t>an</a:t>
            </a:r>
            <a:r>
              <a:rPr lang="en">
                <a:latin typeface="Proxima Nova"/>
                <a:ea typeface="Proxima Nova"/>
                <a:cs typeface="Proxima Nova"/>
                <a:sym typeface="Proxima Nova"/>
              </a:rPr>
              <a:t> instance of a class) and </a:t>
            </a:r>
            <a:r>
              <a:rPr b="1" lang="en">
                <a:solidFill>
                  <a:srgbClr val="801F17"/>
                </a:solidFill>
                <a:latin typeface="Proxima Nova"/>
                <a:ea typeface="Proxima Nova"/>
                <a:cs typeface="Proxima Nova"/>
                <a:sym typeface="Proxima Nova"/>
              </a:rPr>
              <a:t>recall</a:t>
            </a:r>
            <a:r>
              <a:rPr lang="en">
                <a:latin typeface="Proxima Nova"/>
                <a:ea typeface="Proxima Nova"/>
                <a:cs typeface="Proxima Nova"/>
                <a:sym typeface="Proxima Nova"/>
              </a:rPr>
              <a:t> (how well the model can identify </a:t>
            </a:r>
            <a:r>
              <a:rPr lang="en" u="sng">
                <a:latin typeface="Proxima Nova"/>
                <a:ea typeface="Proxima Nova"/>
                <a:cs typeface="Proxima Nova"/>
                <a:sym typeface="Proxima Nova"/>
              </a:rPr>
              <a:t>all</a:t>
            </a:r>
            <a:r>
              <a:rPr lang="en">
                <a:latin typeface="Proxima Nova"/>
                <a:ea typeface="Proxima Nova"/>
                <a:cs typeface="Proxima Nova"/>
                <a:sym typeface="Proxima Nova"/>
              </a:rPr>
              <a:t> instances of a class).</a:t>
            </a:r>
            <a:endParaRPr>
              <a:latin typeface="Proxima Nova"/>
              <a:ea typeface="Proxima Nova"/>
              <a:cs typeface="Proxima Nova"/>
              <a:sym typeface="Proxima Nova"/>
            </a:endParaRPr>
          </a:p>
        </p:txBody>
      </p:sp>
      <p:sp>
        <p:nvSpPr>
          <p:cNvPr id="412" name="Google Shape;412;p30"/>
          <p:cNvSpPr/>
          <p:nvPr/>
        </p:nvSpPr>
        <p:spPr>
          <a:xfrm>
            <a:off x="6670100" y="3652125"/>
            <a:ext cx="2043300" cy="1303200"/>
          </a:xfrm>
          <a:prstGeom prst="roundRect">
            <a:avLst>
              <a:gd fmla="val 16667" name="adj"/>
            </a:avLst>
          </a:prstGeom>
          <a:solidFill>
            <a:schemeClr val="lt1"/>
          </a:solidFill>
          <a:ln cap="flat" cmpd="sng" w="28575">
            <a:solidFill>
              <a:srgbClr val="801F1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A method to balance sample size of categories, by creating false data for categories of smaller sample size.</a:t>
            </a:r>
            <a:endParaRPr>
              <a:latin typeface="Proxima Nova"/>
              <a:ea typeface="Proxima Nova"/>
              <a:cs typeface="Proxima Nova"/>
              <a:sym typeface="Proxima Nova"/>
            </a:endParaRPr>
          </a:p>
        </p:txBody>
      </p:sp>
      <p:cxnSp>
        <p:nvCxnSpPr>
          <p:cNvPr id="413" name="Google Shape;413;p30"/>
          <p:cNvCxnSpPr/>
          <p:nvPr/>
        </p:nvCxnSpPr>
        <p:spPr>
          <a:xfrm>
            <a:off x="2469000" y="4303725"/>
            <a:ext cx="1162500" cy="0"/>
          </a:xfrm>
          <a:prstGeom prst="straightConnector1">
            <a:avLst/>
          </a:prstGeom>
          <a:noFill/>
          <a:ln cap="flat" cmpd="sng" w="38100">
            <a:solidFill>
              <a:srgbClr val="801F17"/>
            </a:solidFill>
            <a:prstDash val="solid"/>
            <a:round/>
            <a:headEnd len="med" w="med" type="none"/>
            <a:tailEnd len="med" w="med" type="none"/>
          </a:ln>
        </p:spPr>
      </p:cxnSp>
      <p:cxnSp>
        <p:nvCxnSpPr>
          <p:cNvPr id="414" name="Google Shape;414;p30"/>
          <p:cNvCxnSpPr/>
          <p:nvPr/>
        </p:nvCxnSpPr>
        <p:spPr>
          <a:xfrm rot="10800000">
            <a:off x="3449550" y="4324950"/>
            <a:ext cx="3044400" cy="290100"/>
          </a:xfrm>
          <a:prstGeom prst="straightConnector1">
            <a:avLst/>
          </a:prstGeom>
          <a:noFill/>
          <a:ln cap="flat" cmpd="sng" w="38100">
            <a:solidFill>
              <a:srgbClr val="801F17"/>
            </a:solidFill>
            <a:prstDash val="solid"/>
            <a:round/>
            <a:headEnd len="med" w="med" type="triangl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1"/>
          <p:cNvSpPr/>
          <p:nvPr/>
        </p:nvSpPr>
        <p:spPr>
          <a:xfrm>
            <a:off x="4872163" y="3543000"/>
            <a:ext cx="3935400" cy="572700"/>
          </a:xfrm>
          <a:prstGeom prst="round2DiagRect">
            <a:avLst>
              <a:gd fmla="val 0" name="adj1"/>
              <a:gd fmla="val 17764" name="adj2"/>
            </a:avLst>
          </a:prstGeom>
          <a:solidFill>
            <a:srgbClr val="F4CCCC"/>
          </a:solidFill>
          <a:ln cap="flat" cmpd="sng" w="28575">
            <a:solidFill>
              <a:srgbClr val="801F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80000"/>
              </a:solidFill>
            </a:endParaRPr>
          </a:p>
          <a:p>
            <a:pPr indent="0" lvl="0" marL="0" rtl="0" algn="l">
              <a:spcBef>
                <a:spcPts val="0"/>
              </a:spcBef>
              <a:spcAft>
                <a:spcPts val="0"/>
              </a:spcAft>
              <a:buNone/>
            </a:pPr>
            <a:r>
              <a:t/>
            </a:r>
            <a:endParaRPr>
              <a:solidFill>
                <a:srgbClr val="980000"/>
              </a:solidFill>
            </a:endParaRPr>
          </a:p>
          <a:p>
            <a:pPr indent="0" lvl="0" marL="0" rtl="0" algn="l">
              <a:spcBef>
                <a:spcPts val="0"/>
              </a:spcBef>
              <a:spcAft>
                <a:spcPts val="0"/>
              </a:spcAft>
              <a:buNone/>
            </a:pPr>
            <a:r>
              <a:t/>
            </a:r>
            <a:endParaRPr>
              <a:solidFill>
                <a:srgbClr val="980000"/>
              </a:solidFill>
            </a:endParaRPr>
          </a:p>
          <a:p>
            <a:pPr indent="0" lvl="0" marL="0" rtl="0" algn="l">
              <a:spcBef>
                <a:spcPts val="0"/>
              </a:spcBef>
              <a:spcAft>
                <a:spcPts val="0"/>
              </a:spcAft>
              <a:buNone/>
            </a:pPr>
            <a:r>
              <a:t/>
            </a:r>
            <a:endParaRPr>
              <a:solidFill>
                <a:srgbClr val="980000"/>
              </a:solidFill>
            </a:endParaRPr>
          </a:p>
        </p:txBody>
      </p:sp>
      <p:sp>
        <p:nvSpPr>
          <p:cNvPr id="420" name="Google Shape;420;p31"/>
          <p:cNvSpPr txBox="1"/>
          <p:nvPr>
            <p:ph type="title"/>
          </p:nvPr>
        </p:nvSpPr>
        <p:spPr>
          <a:xfrm>
            <a:off x="311700" y="190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Target variable: NWCG General Cause</a:t>
            </a:r>
            <a:endParaRPr b="1">
              <a:latin typeface="Roboto"/>
              <a:ea typeface="Roboto"/>
              <a:cs typeface="Roboto"/>
              <a:sym typeface="Roboto"/>
            </a:endParaRPr>
          </a:p>
        </p:txBody>
      </p:sp>
      <p:grpSp>
        <p:nvGrpSpPr>
          <p:cNvPr id="421" name="Google Shape;421;p31"/>
          <p:cNvGrpSpPr/>
          <p:nvPr/>
        </p:nvGrpSpPr>
        <p:grpSpPr>
          <a:xfrm>
            <a:off x="336503" y="915790"/>
            <a:ext cx="4535585" cy="1790809"/>
            <a:chOff x="3071455" y="2013881"/>
            <a:chExt cx="1944600" cy="2199200"/>
          </a:xfrm>
        </p:grpSpPr>
        <p:sp>
          <p:nvSpPr>
            <p:cNvPr id="422" name="Google Shape;422;p31"/>
            <p:cNvSpPr/>
            <p:nvPr/>
          </p:nvSpPr>
          <p:spPr>
            <a:xfrm flipH="1" rot="10800000">
              <a:off x="3071455" y="2013906"/>
              <a:ext cx="1944600" cy="1971600"/>
            </a:xfrm>
            <a:prstGeom prst="round2DiagRect">
              <a:avLst>
                <a:gd fmla="val 0" name="adj1"/>
                <a:gd fmla="val 17764" name="adj2"/>
              </a:avLst>
            </a:prstGeom>
            <a:solidFill>
              <a:srgbClr val="FCE5CD"/>
            </a:solidFill>
            <a:ln cap="flat" cmpd="sng" w="2857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txBox="1"/>
            <p:nvPr/>
          </p:nvSpPr>
          <p:spPr>
            <a:xfrm>
              <a:off x="3316122" y="2013881"/>
              <a:ext cx="14517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83729"/>
                  </a:solidFill>
                  <a:latin typeface="Roboto"/>
                  <a:ea typeface="Roboto"/>
                  <a:cs typeface="Roboto"/>
                  <a:sym typeface="Roboto"/>
                </a:rPr>
                <a:t>Initial Causes</a:t>
              </a:r>
              <a:endParaRPr>
                <a:solidFill>
                  <a:srgbClr val="D83729"/>
                </a:solidFill>
                <a:latin typeface="Roboto"/>
                <a:ea typeface="Roboto"/>
                <a:cs typeface="Roboto"/>
                <a:sym typeface="Roboto"/>
              </a:endParaRPr>
            </a:p>
          </p:txBody>
        </p:sp>
        <p:sp>
          <p:nvSpPr>
            <p:cNvPr id="424" name="Google Shape;424;p31"/>
            <p:cNvSpPr txBox="1"/>
            <p:nvPr/>
          </p:nvSpPr>
          <p:spPr>
            <a:xfrm>
              <a:off x="3246071" y="2312581"/>
              <a:ext cx="1591800" cy="1900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D83729"/>
                </a:buClr>
                <a:buSzPts val="1200"/>
                <a:buFont typeface="Roboto"/>
                <a:buChar char="●"/>
              </a:pPr>
              <a:r>
                <a:rPr lang="en" sz="1200">
                  <a:solidFill>
                    <a:srgbClr val="D83729"/>
                  </a:solidFill>
                  <a:latin typeface="Roboto"/>
                  <a:ea typeface="Roboto"/>
                  <a:cs typeface="Roboto"/>
                  <a:sym typeface="Roboto"/>
                </a:rPr>
                <a:t>Arson</a:t>
              </a:r>
              <a:endParaRPr sz="1200">
                <a:solidFill>
                  <a:srgbClr val="D83729"/>
                </a:solidFill>
                <a:latin typeface="Roboto"/>
                <a:ea typeface="Roboto"/>
                <a:cs typeface="Roboto"/>
                <a:sym typeface="Roboto"/>
              </a:endParaRPr>
            </a:p>
            <a:p>
              <a:pPr indent="-304800" lvl="0" marL="457200" rtl="0" algn="l">
                <a:lnSpc>
                  <a:spcPct val="115000"/>
                </a:lnSpc>
                <a:spcBef>
                  <a:spcPts val="0"/>
                </a:spcBef>
                <a:spcAft>
                  <a:spcPts val="0"/>
                </a:spcAft>
                <a:buClr>
                  <a:srgbClr val="D83729"/>
                </a:buClr>
                <a:buSzPts val="1200"/>
                <a:buFont typeface="Roboto"/>
                <a:buChar char="●"/>
              </a:pPr>
              <a:r>
                <a:rPr lang="en" sz="1200">
                  <a:solidFill>
                    <a:srgbClr val="D83729"/>
                  </a:solidFill>
                  <a:latin typeface="Roboto"/>
                  <a:ea typeface="Roboto"/>
                  <a:cs typeface="Roboto"/>
                  <a:sym typeface="Roboto"/>
                </a:rPr>
                <a:t>Debris and open burning</a:t>
              </a:r>
              <a:endParaRPr sz="1200">
                <a:solidFill>
                  <a:srgbClr val="D83729"/>
                </a:solidFill>
                <a:latin typeface="Roboto"/>
                <a:ea typeface="Roboto"/>
                <a:cs typeface="Roboto"/>
                <a:sym typeface="Roboto"/>
              </a:endParaRPr>
            </a:p>
            <a:p>
              <a:pPr indent="-304800" lvl="0" marL="457200" rtl="0" algn="l">
                <a:lnSpc>
                  <a:spcPct val="115000"/>
                </a:lnSpc>
                <a:spcBef>
                  <a:spcPts val="0"/>
                </a:spcBef>
                <a:spcAft>
                  <a:spcPts val="0"/>
                </a:spcAft>
                <a:buClr>
                  <a:srgbClr val="D83729"/>
                </a:buClr>
                <a:buSzPts val="1200"/>
                <a:buFont typeface="Roboto"/>
                <a:buChar char="●"/>
              </a:pPr>
              <a:r>
                <a:rPr lang="en" sz="1200">
                  <a:solidFill>
                    <a:srgbClr val="D83729"/>
                  </a:solidFill>
                  <a:latin typeface="Roboto"/>
                  <a:ea typeface="Roboto"/>
                  <a:cs typeface="Roboto"/>
                  <a:sym typeface="Roboto"/>
                </a:rPr>
                <a:t>Firearms and explosives use</a:t>
              </a:r>
              <a:endParaRPr sz="1200">
                <a:solidFill>
                  <a:srgbClr val="D83729"/>
                </a:solidFill>
                <a:latin typeface="Roboto"/>
                <a:ea typeface="Roboto"/>
                <a:cs typeface="Roboto"/>
                <a:sym typeface="Roboto"/>
              </a:endParaRPr>
            </a:p>
            <a:p>
              <a:pPr indent="-304800" lvl="0" marL="457200" rtl="0" algn="l">
                <a:lnSpc>
                  <a:spcPct val="115000"/>
                </a:lnSpc>
                <a:spcBef>
                  <a:spcPts val="0"/>
                </a:spcBef>
                <a:spcAft>
                  <a:spcPts val="0"/>
                </a:spcAft>
                <a:buClr>
                  <a:srgbClr val="D83729"/>
                </a:buClr>
                <a:buSzPts val="1200"/>
                <a:buFont typeface="Roboto"/>
                <a:buChar char="●"/>
              </a:pPr>
              <a:r>
                <a:rPr lang="en" sz="1200">
                  <a:solidFill>
                    <a:srgbClr val="D83729"/>
                  </a:solidFill>
                  <a:latin typeface="Roboto"/>
                  <a:ea typeface="Roboto"/>
                  <a:cs typeface="Roboto"/>
                  <a:sym typeface="Roboto"/>
                </a:rPr>
                <a:t>Fireworks</a:t>
              </a:r>
              <a:endParaRPr sz="1200">
                <a:solidFill>
                  <a:srgbClr val="D83729"/>
                </a:solidFill>
                <a:latin typeface="Roboto"/>
                <a:ea typeface="Roboto"/>
                <a:cs typeface="Roboto"/>
                <a:sym typeface="Roboto"/>
              </a:endParaRPr>
            </a:p>
            <a:p>
              <a:pPr indent="-304800" lvl="0" marL="457200" rtl="0" algn="l">
                <a:lnSpc>
                  <a:spcPct val="115000"/>
                </a:lnSpc>
                <a:spcBef>
                  <a:spcPts val="0"/>
                </a:spcBef>
                <a:spcAft>
                  <a:spcPts val="0"/>
                </a:spcAft>
                <a:buClr>
                  <a:srgbClr val="D83729"/>
                </a:buClr>
                <a:buSzPts val="1200"/>
                <a:buFont typeface="Roboto"/>
                <a:buChar char="●"/>
              </a:pPr>
              <a:r>
                <a:rPr lang="en" sz="1200">
                  <a:solidFill>
                    <a:srgbClr val="D83729"/>
                  </a:solidFill>
                  <a:latin typeface="Roboto"/>
                  <a:ea typeface="Roboto"/>
                  <a:cs typeface="Roboto"/>
                  <a:sym typeface="Roboto"/>
                </a:rPr>
                <a:t>Natural</a:t>
              </a:r>
              <a:endParaRPr sz="1200">
                <a:solidFill>
                  <a:srgbClr val="D83729"/>
                </a:solidFill>
                <a:latin typeface="Roboto"/>
                <a:ea typeface="Roboto"/>
                <a:cs typeface="Roboto"/>
                <a:sym typeface="Roboto"/>
              </a:endParaRPr>
            </a:p>
            <a:p>
              <a:pPr indent="-304800" lvl="0" marL="457200" rtl="0" algn="l">
                <a:lnSpc>
                  <a:spcPct val="115000"/>
                </a:lnSpc>
                <a:spcBef>
                  <a:spcPts val="0"/>
                </a:spcBef>
                <a:spcAft>
                  <a:spcPts val="0"/>
                </a:spcAft>
                <a:buClr>
                  <a:srgbClr val="D83729"/>
                </a:buClr>
                <a:buSzPts val="1200"/>
                <a:buFont typeface="Roboto"/>
                <a:buChar char="●"/>
              </a:pPr>
              <a:r>
                <a:rPr lang="en" sz="1200">
                  <a:solidFill>
                    <a:srgbClr val="D83729"/>
                  </a:solidFill>
                  <a:latin typeface="Roboto"/>
                  <a:ea typeface="Roboto"/>
                  <a:cs typeface="Roboto"/>
                  <a:sym typeface="Roboto"/>
                </a:rPr>
                <a:t>Recreation and ceremony</a:t>
              </a:r>
              <a:endParaRPr sz="1200">
                <a:solidFill>
                  <a:srgbClr val="D83729"/>
                </a:solidFill>
                <a:latin typeface="Roboto"/>
                <a:ea typeface="Roboto"/>
                <a:cs typeface="Roboto"/>
                <a:sym typeface="Roboto"/>
              </a:endParaRPr>
            </a:p>
          </p:txBody>
        </p:sp>
      </p:grpSp>
      <p:grpSp>
        <p:nvGrpSpPr>
          <p:cNvPr id="425" name="Google Shape;425;p31"/>
          <p:cNvGrpSpPr/>
          <p:nvPr/>
        </p:nvGrpSpPr>
        <p:grpSpPr>
          <a:xfrm>
            <a:off x="4872112" y="915668"/>
            <a:ext cx="3935474" cy="1627550"/>
            <a:chOff x="5015939" y="2013870"/>
            <a:chExt cx="3001200" cy="693903"/>
          </a:xfrm>
        </p:grpSpPr>
        <p:sp>
          <p:nvSpPr>
            <p:cNvPr id="426" name="Google Shape;426;p31"/>
            <p:cNvSpPr/>
            <p:nvPr/>
          </p:nvSpPr>
          <p:spPr>
            <a:xfrm>
              <a:off x="5015939" y="2013873"/>
              <a:ext cx="3001200" cy="693900"/>
            </a:xfrm>
            <a:prstGeom prst="round2DiagRect">
              <a:avLst>
                <a:gd fmla="val 0" name="adj1"/>
                <a:gd fmla="val 17764" name="adj2"/>
              </a:avLst>
            </a:prstGeom>
            <a:solidFill>
              <a:srgbClr val="FCE5CD"/>
            </a:solidFill>
            <a:ln cap="flat" cmpd="sng" w="2857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7" name="Google Shape;427;p31"/>
            <p:cNvSpPr txBox="1"/>
            <p:nvPr/>
          </p:nvSpPr>
          <p:spPr>
            <a:xfrm>
              <a:off x="5360226" y="2013870"/>
              <a:ext cx="2417100" cy="1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83729"/>
                  </a:solidFill>
                  <a:latin typeface="Roboto"/>
                  <a:ea typeface="Roboto"/>
                  <a:cs typeface="Roboto"/>
                  <a:sym typeface="Roboto"/>
                </a:rPr>
                <a:t>Final causation groups</a:t>
              </a:r>
              <a:endParaRPr>
                <a:solidFill>
                  <a:srgbClr val="D83729"/>
                </a:solidFill>
                <a:latin typeface="Roboto"/>
                <a:ea typeface="Roboto"/>
                <a:cs typeface="Roboto"/>
                <a:sym typeface="Roboto"/>
              </a:endParaRPr>
            </a:p>
          </p:txBody>
        </p:sp>
        <p:sp>
          <p:nvSpPr>
            <p:cNvPr id="428" name="Google Shape;428;p31"/>
            <p:cNvSpPr txBox="1"/>
            <p:nvPr/>
          </p:nvSpPr>
          <p:spPr>
            <a:xfrm>
              <a:off x="5360235" y="2120015"/>
              <a:ext cx="2417100" cy="548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D83729"/>
                </a:buClr>
                <a:buSzPts val="1100"/>
                <a:buFont typeface="Roboto"/>
                <a:buChar char="●"/>
              </a:pPr>
              <a:r>
                <a:rPr lang="en" sz="1100">
                  <a:solidFill>
                    <a:srgbClr val="D83729"/>
                  </a:solidFill>
                  <a:latin typeface="Roboto"/>
                  <a:ea typeface="Roboto"/>
                  <a:cs typeface="Roboto"/>
                  <a:sym typeface="Roboto"/>
                </a:rPr>
                <a:t>Arson</a:t>
              </a:r>
              <a:endParaRPr sz="1100">
                <a:solidFill>
                  <a:srgbClr val="D83729"/>
                </a:solidFill>
                <a:latin typeface="Roboto"/>
                <a:ea typeface="Roboto"/>
                <a:cs typeface="Roboto"/>
                <a:sym typeface="Roboto"/>
              </a:endParaRPr>
            </a:p>
            <a:p>
              <a:pPr indent="-298450" lvl="0" marL="457200" rtl="0" algn="l">
                <a:lnSpc>
                  <a:spcPct val="115000"/>
                </a:lnSpc>
                <a:spcBef>
                  <a:spcPts val="0"/>
                </a:spcBef>
                <a:spcAft>
                  <a:spcPts val="0"/>
                </a:spcAft>
                <a:buClr>
                  <a:srgbClr val="D83729"/>
                </a:buClr>
                <a:buSzPts val="1100"/>
                <a:buFont typeface="Roboto"/>
                <a:buChar char="●"/>
              </a:pPr>
              <a:r>
                <a:rPr lang="en" sz="1100">
                  <a:solidFill>
                    <a:srgbClr val="D83729"/>
                  </a:solidFill>
                  <a:latin typeface="Roboto"/>
                  <a:ea typeface="Roboto"/>
                  <a:cs typeface="Roboto"/>
                  <a:sym typeface="Roboto"/>
                </a:rPr>
                <a:t>Debris and open burning</a:t>
              </a:r>
              <a:endParaRPr sz="1100">
                <a:solidFill>
                  <a:srgbClr val="D83729"/>
                </a:solidFill>
                <a:latin typeface="Roboto"/>
                <a:ea typeface="Roboto"/>
                <a:cs typeface="Roboto"/>
                <a:sym typeface="Roboto"/>
              </a:endParaRPr>
            </a:p>
            <a:p>
              <a:pPr indent="-298450" lvl="0" marL="457200" rtl="0" algn="l">
                <a:lnSpc>
                  <a:spcPct val="115000"/>
                </a:lnSpc>
                <a:spcBef>
                  <a:spcPts val="0"/>
                </a:spcBef>
                <a:spcAft>
                  <a:spcPts val="0"/>
                </a:spcAft>
                <a:buClr>
                  <a:srgbClr val="D83729"/>
                </a:buClr>
                <a:buSzPts val="1100"/>
                <a:buFont typeface="Roboto"/>
                <a:buChar char="●"/>
              </a:pPr>
              <a:r>
                <a:rPr lang="en" sz="1100">
                  <a:solidFill>
                    <a:srgbClr val="D83729"/>
                  </a:solidFill>
                  <a:latin typeface="Roboto"/>
                  <a:ea typeface="Roboto"/>
                  <a:cs typeface="Roboto"/>
                  <a:sym typeface="Roboto"/>
                </a:rPr>
                <a:t>Firearms and explosives use</a:t>
              </a:r>
              <a:endParaRPr sz="1100">
                <a:solidFill>
                  <a:srgbClr val="D83729"/>
                </a:solidFill>
                <a:latin typeface="Roboto"/>
                <a:ea typeface="Roboto"/>
                <a:cs typeface="Roboto"/>
                <a:sym typeface="Roboto"/>
              </a:endParaRPr>
            </a:p>
            <a:p>
              <a:pPr indent="-298450" lvl="0" marL="457200" rtl="0" algn="l">
                <a:lnSpc>
                  <a:spcPct val="115000"/>
                </a:lnSpc>
                <a:spcBef>
                  <a:spcPts val="0"/>
                </a:spcBef>
                <a:spcAft>
                  <a:spcPts val="0"/>
                </a:spcAft>
                <a:buClr>
                  <a:srgbClr val="D83729"/>
                </a:buClr>
                <a:buSzPts val="1100"/>
                <a:buFont typeface="Roboto"/>
                <a:buChar char="●"/>
              </a:pPr>
              <a:r>
                <a:rPr lang="en" sz="1100">
                  <a:solidFill>
                    <a:srgbClr val="D83729"/>
                  </a:solidFill>
                  <a:latin typeface="Roboto"/>
                  <a:ea typeface="Roboto"/>
                  <a:cs typeface="Roboto"/>
                  <a:sym typeface="Roboto"/>
                </a:rPr>
                <a:t>Fireworks</a:t>
              </a:r>
              <a:endParaRPr sz="1100">
                <a:solidFill>
                  <a:srgbClr val="D83729"/>
                </a:solidFill>
                <a:latin typeface="Roboto"/>
                <a:ea typeface="Roboto"/>
                <a:cs typeface="Roboto"/>
                <a:sym typeface="Roboto"/>
              </a:endParaRPr>
            </a:p>
            <a:p>
              <a:pPr indent="-298450" lvl="0" marL="457200" rtl="0" algn="l">
                <a:lnSpc>
                  <a:spcPct val="115000"/>
                </a:lnSpc>
                <a:spcBef>
                  <a:spcPts val="0"/>
                </a:spcBef>
                <a:spcAft>
                  <a:spcPts val="0"/>
                </a:spcAft>
                <a:buClr>
                  <a:srgbClr val="D83729"/>
                </a:buClr>
                <a:buSzPts val="1100"/>
                <a:buFont typeface="Roboto"/>
                <a:buChar char="●"/>
              </a:pPr>
              <a:r>
                <a:rPr lang="en" sz="1100">
                  <a:solidFill>
                    <a:srgbClr val="D83729"/>
                  </a:solidFill>
                  <a:latin typeface="Roboto"/>
                  <a:ea typeface="Roboto"/>
                  <a:cs typeface="Roboto"/>
                  <a:sym typeface="Roboto"/>
                </a:rPr>
                <a:t>Natural</a:t>
              </a:r>
              <a:endParaRPr sz="1100">
                <a:solidFill>
                  <a:srgbClr val="D83729"/>
                </a:solidFill>
                <a:latin typeface="Roboto"/>
                <a:ea typeface="Roboto"/>
                <a:cs typeface="Roboto"/>
                <a:sym typeface="Roboto"/>
              </a:endParaRPr>
            </a:p>
            <a:p>
              <a:pPr indent="-298450" lvl="0" marL="457200" rtl="0" algn="l">
                <a:lnSpc>
                  <a:spcPct val="115000"/>
                </a:lnSpc>
                <a:spcBef>
                  <a:spcPts val="0"/>
                </a:spcBef>
                <a:spcAft>
                  <a:spcPts val="0"/>
                </a:spcAft>
                <a:buClr>
                  <a:srgbClr val="D83729"/>
                </a:buClr>
                <a:buSzPts val="1100"/>
                <a:buFont typeface="Roboto"/>
                <a:buChar char="●"/>
              </a:pPr>
              <a:r>
                <a:rPr lang="en" sz="1100">
                  <a:solidFill>
                    <a:srgbClr val="D83729"/>
                  </a:solidFill>
                  <a:latin typeface="Roboto"/>
                  <a:ea typeface="Roboto"/>
                  <a:cs typeface="Roboto"/>
                  <a:sym typeface="Roboto"/>
                </a:rPr>
                <a:t>Recreation and ceremony</a:t>
              </a:r>
              <a:endParaRPr sz="1100">
                <a:solidFill>
                  <a:srgbClr val="D83729"/>
                </a:solidFill>
                <a:latin typeface="Roboto"/>
                <a:ea typeface="Roboto"/>
                <a:cs typeface="Roboto"/>
                <a:sym typeface="Roboto"/>
              </a:endParaRPr>
            </a:p>
          </p:txBody>
        </p:sp>
      </p:grpSp>
      <p:grpSp>
        <p:nvGrpSpPr>
          <p:cNvPr id="429" name="Google Shape;429;p31"/>
          <p:cNvGrpSpPr/>
          <p:nvPr/>
        </p:nvGrpSpPr>
        <p:grpSpPr>
          <a:xfrm>
            <a:off x="4638529" y="1447558"/>
            <a:ext cx="616722" cy="424714"/>
            <a:chOff x="4858097" y="2631368"/>
            <a:chExt cx="435600" cy="315000"/>
          </a:xfrm>
        </p:grpSpPr>
        <p:sp>
          <p:nvSpPr>
            <p:cNvPr id="430" name="Google Shape;430;p31"/>
            <p:cNvSpPr/>
            <p:nvPr/>
          </p:nvSpPr>
          <p:spPr>
            <a:xfrm>
              <a:off x="4859551" y="2631368"/>
              <a:ext cx="315000" cy="315000"/>
            </a:xfrm>
            <a:prstGeom prst="ellipse">
              <a:avLst/>
            </a:prstGeom>
            <a:solidFill>
              <a:srgbClr val="D837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4858097" y="2739294"/>
              <a:ext cx="435600" cy="99000"/>
            </a:xfrm>
            <a:prstGeom prst="rightArrow">
              <a:avLst>
                <a:gd fmla="val 32020" name="adj1"/>
                <a:gd fmla="val 66970" name="adj2"/>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grpSp>
        <p:nvGrpSpPr>
          <p:cNvPr id="432" name="Google Shape;432;p31"/>
          <p:cNvGrpSpPr/>
          <p:nvPr/>
        </p:nvGrpSpPr>
        <p:grpSpPr>
          <a:xfrm>
            <a:off x="336413" y="4091700"/>
            <a:ext cx="4535700" cy="615000"/>
            <a:chOff x="361163" y="1810700"/>
            <a:chExt cx="4535700" cy="615000"/>
          </a:xfrm>
        </p:grpSpPr>
        <p:sp>
          <p:nvSpPr>
            <p:cNvPr id="433" name="Google Shape;433;p31"/>
            <p:cNvSpPr/>
            <p:nvPr/>
          </p:nvSpPr>
          <p:spPr>
            <a:xfrm flipH="1" rot="10800000">
              <a:off x="361163" y="1815050"/>
              <a:ext cx="4535700" cy="540000"/>
            </a:xfrm>
            <a:prstGeom prst="round2DiagRect">
              <a:avLst>
                <a:gd fmla="val 0" name="adj1"/>
                <a:gd fmla="val 17764" name="adj2"/>
              </a:avLst>
            </a:prstGeom>
            <a:solidFill>
              <a:srgbClr val="FCE5CD"/>
            </a:solidFill>
            <a:ln cap="flat" cmpd="sng" w="2857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txBox="1"/>
            <p:nvPr/>
          </p:nvSpPr>
          <p:spPr>
            <a:xfrm>
              <a:off x="793940" y="1810700"/>
              <a:ext cx="3869400" cy="61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D83729"/>
                </a:buClr>
                <a:buSzPts val="1300"/>
                <a:buFont typeface="Roboto"/>
                <a:buChar char="●"/>
              </a:pPr>
              <a:r>
                <a:rPr lang="en" sz="1300">
                  <a:solidFill>
                    <a:srgbClr val="D83729"/>
                  </a:solidFill>
                  <a:latin typeface="Roboto"/>
                  <a:ea typeface="Roboto"/>
                  <a:cs typeface="Roboto"/>
                  <a:sym typeface="Roboto"/>
                </a:rPr>
                <a:t>Other causes</a:t>
              </a:r>
              <a:endParaRPr sz="1300">
                <a:solidFill>
                  <a:srgbClr val="D83729"/>
                </a:solidFill>
                <a:latin typeface="Roboto"/>
                <a:ea typeface="Roboto"/>
                <a:cs typeface="Roboto"/>
                <a:sym typeface="Roboto"/>
              </a:endParaRPr>
            </a:p>
            <a:p>
              <a:pPr indent="-311150" lvl="0" marL="457200" rtl="0" algn="l">
                <a:lnSpc>
                  <a:spcPct val="115000"/>
                </a:lnSpc>
                <a:spcBef>
                  <a:spcPts val="0"/>
                </a:spcBef>
                <a:spcAft>
                  <a:spcPts val="0"/>
                </a:spcAft>
                <a:buClr>
                  <a:srgbClr val="D83729"/>
                </a:buClr>
                <a:buSzPts val="1300"/>
                <a:buFont typeface="Roboto"/>
                <a:buChar char="●"/>
              </a:pPr>
              <a:r>
                <a:rPr lang="en" sz="1300">
                  <a:solidFill>
                    <a:srgbClr val="D83729"/>
                  </a:solidFill>
                  <a:latin typeface="Roboto"/>
                  <a:ea typeface="Roboto"/>
                  <a:cs typeface="Roboto"/>
                  <a:sym typeface="Roboto"/>
                </a:rPr>
                <a:t>Missing data/not specified/undetermined)</a:t>
              </a:r>
              <a:endParaRPr sz="1600"/>
            </a:p>
          </p:txBody>
        </p:sp>
      </p:grpSp>
      <p:grpSp>
        <p:nvGrpSpPr>
          <p:cNvPr id="435" name="Google Shape;435;p31"/>
          <p:cNvGrpSpPr/>
          <p:nvPr/>
        </p:nvGrpSpPr>
        <p:grpSpPr>
          <a:xfrm>
            <a:off x="336413" y="3521850"/>
            <a:ext cx="4535700" cy="615000"/>
            <a:chOff x="3038325" y="3807550"/>
            <a:chExt cx="4535700" cy="615000"/>
          </a:xfrm>
        </p:grpSpPr>
        <p:sp>
          <p:nvSpPr>
            <p:cNvPr id="436" name="Google Shape;436;p31"/>
            <p:cNvSpPr/>
            <p:nvPr/>
          </p:nvSpPr>
          <p:spPr>
            <a:xfrm flipH="1" rot="10800000">
              <a:off x="3038325" y="3833050"/>
              <a:ext cx="4535700" cy="540000"/>
            </a:xfrm>
            <a:prstGeom prst="round2DiagRect">
              <a:avLst>
                <a:gd fmla="val 0" name="adj1"/>
                <a:gd fmla="val 17764" name="adj2"/>
              </a:avLst>
            </a:prstGeom>
            <a:solidFill>
              <a:srgbClr val="FCE5CD"/>
            </a:solidFill>
            <a:ln cap="flat" cmpd="sng" w="2857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txBox="1"/>
            <p:nvPr/>
          </p:nvSpPr>
          <p:spPr>
            <a:xfrm>
              <a:off x="3471038" y="3807550"/>
              <a:ext cx="3303000" cy="61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D83729"/>
                </a:buClr>
                <a:buSzPts val="1300"/>
                <a:buFont typeface="Roboto"/>
                <a:buChar char="●"/>
              </a:pPr>
              <a:r>
                <a:rPr lang="en" sz="1300">
                  <a:solidFill>
                    <a:srgbClr val="D83729"/>
                  </a:solidFill>
                  <a:latin typeface="Roboto"/>
                  <a:ea typeface="Roboto"/>
                  <a:cs typeface="Roboto"/>
                  <a:sym typeface="Roboto"/>
                </a:rPr>
                <a:t>Misuse of fire by a minor</a:t>
              </a:r>
              <a:endParaRPr sz="1300">
                <a:solidFill>
                  <a:srgbClr val="D83729"/>
                </a:solidFill>
                <a:latin typeface="Roboto"/>
                <a:ea typeface="Roboto"/>
                <a:cs typeface="Roboto"/>
                <a:sym typeface="Roboto"/>
              </a:endParaRPr>
            </a:p>
            <a:p>
              <a:pPr indent="-311150" lvl="0" marL="457200" rtl="0" algn="l">
                <a:lnSpc>
                  <a:spcPct val="115000"/>
                </a:lnSpc>
                <a:spcBef>
                  <a:spcPts val="0"/>
                </a:spcBef>
                <a:spcAft>
                  <a:spcPts val="0"/>
                </a:spcAft>
                <a:buClr>
                  <a:srgbClr val="D83729"/>
                </a:buClr>
                <a:buSzPts val="1300"/>
                <a:buFont typeface="Roboto"/>
                <a:buChar char="●"/>
              </a:pPr>
              <a:r>
                <a:rPr lang="en" sz="1300">
                  <a:solidFill>
                    <a:srgbClr val="D83729"/>
                  </a:solidFill>
                  <a:latin typeface="Roboto"/>
                  <a:ea typeface="Roboto"/>
                  <a:cs typeface="Roboto"/>
                  <a:sym typeface="Roboto"/>
                </a:rPr>
                <a:t>Smoking</a:t>
              </a:r>
              <a:endParaRPr sz="1300">
                <a:solidFill>
                  <a:srgbClr val="D83729"/>
                </a:solidFill>
                <a:latin typeface="Roboto"/>
                <a:ea typeface="Roboto"/>
                <a:cs typeface="Roboto"/>
                <a:sym typeface="Roboto"/>
              </a:endParaRPr>
            </a:p>
          </p:txBody>
        </p:sp>
      </p:grpSp>
      <p:grpSp>
        <p:nvGrpSpPr>
          <p:cNvPr id="438" name="Google Shape;438;p31"/>
          <p:cNvGrpSpPr/>
          <p:nvPr/>
        </p:nvGrpSpPr>
        <p:grpSpPr>
          <a:xfrm>
            <a:off x="336413" y="2505450"/>
            <a:ext cx="4535700" cy="1075200"/>
            <a:chOff x="3778150" y="1816275"/>
            <a:chExt cx="4535700" cy="1075200"/>
          </a:xfrm>
        </p:grpSpPr>
        <p:sp>
          <p:nvSpPr>
            <p:cNvPr id="439" name="Google Shape;439;p31"/>
            <p:cNvSpPr/>
            <p:nvPr/>
          </p:nvSpPr>
          <p:spPr>
            <a:xfrm flipH="1" rot="10800000">
              <a:off x="3778150" y="1853936"/>
              <a:ext cx="4535700" cy="999900"/>
            </a:xfrm>
            <a:prstGeom prst="round2DiagRect">
              <a:avLst>
                <a:gd fmla="val 0" name="adj1"/>
                <a:gd fmla="val 17764" name="adj2"/>
              </a:avLst>
            </a:prstGeom>
            <a:solidFill>
              <a:srgbClr val="FCE5CD"/>
            </a:solidFill>
            <a:ln cap="flat" cmpd="sng" w="2857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txBox="1"/>
            <p:nvPr/>
          </p:nvSpPr>
          <p:spPr>
            <a:xfrm>
              <a:off x="4195025" y="1816275"/>
              <a:ext cx="3716700" cy="107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D83729"/>
                </a:buClr>
                <a:buSzPts val="1300"/>
                <a:buFont typeface="Roboto"/>
                <a:buChar char="●"/>
              </a:pPr>
              <a:r>
                <a:rPr lang="en" sz="1300">
                  <a:solidFill>
                    <a:srgbClr val="D83729"/>
                  </a:solidFill>
                  <a:latin typeface="Roboto"/>
                  <a:ea typeface="Roboto"/>
                  <a:cs typeface="Roboto"/>
                  <a:sym typeface="Roboto"/>
                </a:rPr>
                <a:t>Equipment and vehicle use</a:t>
              </a:r>
              <a:endParaRPr sz="1300">
                <a:solidFill>
                  <a:srgbClr val="D83729"/>
                </a:solidFill>
                <a:latin typeface="Roboto"/>
                <a:ea typeface="Roboto"/>
                <a:cs typeface="Roboto"/>
                <a:sym typeface="Roboto"/>
              </a:endParaRPr>
            </a:p>
            <a:p>
              <a:pPr indent="-311150" lvl="0" marL="457200" rtl="0" algn="l">
                <a:lnSpc>
                  <a:spcPct val="115000"/>
                </a:lnSpc>
                <a:spcBef>
                  <a:spcPts val="0"/>
                </a:spcBef>
                <a:spcAft>
                  <a:spcPts val="0"/>
                </a:spcAft>
                <a:buClr>
                  <a:srgbClr val="D83729"/>
                </a:buClr>
                <a:buSzPts val="1300"/>
                <a:buFont typeface="Roboto"/>
                <a:buChar char="●"/>
              </a:pPr>
              <a:r>
                <a:rPr lang="en" sz="1300">
                  <a:solidFill>
                    <a:srgbClr val="D83729"/>
                  </a:solidFill>
                  <a:latin typeface="Roboto"/>
                  <a:ea typeface="Roboto"/>
                  <a:cs typeface="Roboto"/>
                  <a:sym typeface="Roboto"/>
                </a:rPr>
                <a:t>Power generation/transmission/distribution</a:t>
              </a:r>
              <a:endParaRPr sz="1300">
                <a:solidFill>
                  <a:srgbClr val="D83729"/>
                </a:solidFill>
                <a:latin typeface="Roboto"/>
                <a:ea typeface="Roboto"/>
                <a:cs typeface="Roboto"/>
                <a:sym typeface="Roboto"/>
              </a:endParaRPr>
            </a:p>
            <a:p>
              <a:pPr indent="-311150" lvl="0" marL="457200" rtl="0" algn="l">
                <a:lnSpc>
                  <a:spcPct val="115000"/>
                </a:lnSpc>
                <a:spcBef>
                  <a:spcPts val="0"/>
                </a:spcBef>
                <a:spcAft>
                  <a:spcPts val="0"/>
                </a:spcAft>
                <a:buClr>
                  <a:srgbClr val="D83729"/>
                </a:buClr>
                <a:buSzPts val="1300"/>
                <a:buFont typeface="Roboto"/>
                <a:buChar char="●"/>
              </a:pPr>
              <a:r>
                <a:rPr lang="en" sz="1300">
                  <a:solidFill>
                    <a:srgbClr val="D83729"/>
                  </a:solidFill>
                  <a:latin typeface="Roboto"/>
                  <a:ea typeface="Roboto"/>
                  <a:cs typeface="Roboto"/>
                  <a:sym typeface="Roboto"/>
                </a:rPr>
                <a:t>Railroad operations and maintenance</a:t>
              </a:r>
              <a:endParaRPr sz="1300">
                <a:solidFill>
                  <a:srgbClr val="D83729"/>
                </a:solidFill>
                <a:latin typeface="Roboto"/>
                <a:ea typeface="Roboto"/>
                <a:cs typeface="Roboto"/>
                <a:sym typeface="Roboto"/>
              </a:endParaRPr>
            </a:p>
          </p:txBody>
        </p:sp>
      </p:grpSp>
      <p:sp>
        <p:nvSpPr>
          <p:cNvPr id="441" name="Google Shape;441;p31"/>
          <p:cNvSpPr/>
          <p:nvPr/>
        </p:nvSpPr>
        <p:spPr>
          <a:xfrm>
            <a:off x="4872163" y="2543100"/>
            <a:ext cx="3935400" cy="999900"/>
          </a:xfrm>
          <a:prstGeom prst="round2DiagRect">
            <a:avLst>
              <a:gd fmla="val 0" name="adj1"/>
              <a:gd fmla="val 17764" name="adj2"/>
            </a:avLst>
          </a:prstGeom>
          <a:solidFill>
            <a:srgbClr val="F4CCCC"/>
          </a:solidFill>
          <a:ln cap="flat" cmpd="sng" w="28575">
            <a:solidFill>
              <a:srgbClr val="801F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42" name="Google Shape;442;p31"/>
          <p:cNvSpPr txBox="1"/>
          <p:nvPr/>
        </p:nvSpPr>
        <p:spPr>
          <a:xfrm>
            <a:off x="5255100" y="2797433"/>
            <a:ext cx="3169500" cy="369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801F17"/>
              </a:buClr>
              <a:buSzPts val="1300"/>
              <a:buFont typeface="Roboto"/>
              <a:buChar char="●"/>
            </a:pPr>
            <a:r>
              <a:rPr lang="en" sz="1300">
                <a:solidFill>
                  <a:srgbClr val="801F17"/>
                </a:solidFill>
                <a:latin typeface="Roboto"/>
                <a:ea typeface="Roboto"/>
                <a:cs typeface="Roboto"/>
                <a:sym typeface="Roboto"/>
              </a:rPr>
              <a:t>Infrastructure-related causes</a:t>
            </a:r>
            <a:endParaRPr sz="1300">
              <a:solidFill>
                <a:srgbClr val="801F17"/>
              </a:solidFill>
              <a:latin typeface="Roboto"/>
              <a:ea typeface="Roboto"/>
              <a:cs typeface="Roboto"/>
              <a:sym typeface="Roboto"/>
            </a:endParaRPr>
          </a:p>
        </p:txBody>
      </p:sp>
      <p:sp>
        <p:nvSpPr>
          <p:cNvPr id="443" name="Google Shape;443;p31"/>
          <p:cNvSpPr txBox="1"/>
          <p:nvPr/>
        </p:nvSpPr>
        <p:spPr>
          <a:xfrm>
            <a:off x="5255100" y="3543003"/>
            <a:ext cx="3169500" cy="548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801F17"/>
              </a:buClr>
              <a:buSzPts val="1300"/>
              <a:buFont typeface="Roboto"/>
              <a:buChar char="●"/>
            </a:pPr>
            <a:r>
              <a:rPr lang="en" sz="1300">
                <a:solidFill>
                  <a:srgbClr val="801F17"/>
                </a:solidFill>
                <a:latin typeface="Roboto"/>
                <a:ea typeface="Roboto"/>
                <a:cs typeface="Roboto"/>
                <a:sym typeface="Roboto"/>
              </a:rPr>
              <a:t>‘Erratic’ - erratic behaviours</a:t>
            </a:r>
            <a:endParaRPr sz="1300">
              <a:solidFill>
                <a:srgbClr val="801F17"/>
              </a:solidFill>
              <a:latin typeface="Roboto"/>
              <a:ea typeface="Roboto"/>
              <a:cs typeface="Roboto"/>
              <a:sym typeface="Roboto"/>
            </a:endParaRPr>
          </a:p>
        </p:txBody>
      </p:sp>
      <p:sp>
        <p:nvSpPr>
          <p:cNvPr id="444" name="Google Shape;444;p31"/>
          <p:cNvSpPr/>
          <p:nvPr/>
        </p:nvSpPr>
        <p:spPr>
          <a:xfrm>
            <a:off x="4872163" y="4115700"/>
            <a:ext cx="3935400" cy="524700"/>
          </a:xfrm>
          <a:prstGeom prst="round2DiagRect">
            <a:avLst>
              <a:gd fmla="val 0" name="adj1"/>
              <a:gd fmla="val 17764" name="adj2"/>
            </a:avLst>
          </a:prstGeom>
          <a:solidFill>
            <a:srgbClr val="D9D9D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45" name="Google Shape;445;p31"/>
          <p:cNvSpPr txBox="1"/>
          <p:nvPr/>
        </p:nvSpPr>
        <p:spPr>
          <a:xfrm>
            <a:off x="5255113" y="4115701"/>
            <a:ext cx="3169500" cy="369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Undetermined (removed)</a:t>
            </a:r>
            <a:endParaRPr sz="1300">
              <a:latin typeface="Roboto"/>
              <a:ea typeface="Roboto"/>
              <a:cs typeface="Roboto"/>
              <a:sym typeface="Roboto"/>
            </a:endParaRPr>
          </a:p>
        </p:txBody>
      </p:sp>
      <p:grpSp>
        <p:nvGrpSpPr>
          <p:cNvPr id="446" name="Google Shape;446;p31"/>
          <p:cNvGrpSpPr/>
          <p:nvPr/>
        </p:nvGrpSpPr>
        <p:grpSpPr>
          <a:xfrm>
            <a:off x="4638534" y="2830758"/>
            <a:ext cx="448032" cy="424714"/>
            <a:chOff x="4858100" y="2631368"/>
            <a:chExt cx="316451" cy="315000"/>
          </a:xfrm>
        </p:grpSpPr>
        <p:sp>
          <p:nvSpPr>
            <p:cNvPr id="447" name="Google Shape;447;p31"/>
            <p:cNvSpPr/>
            <p:nvPr/>
          </p:nvSpPr>
          <p:spPr>
            <a:xfrm>
              <a:off x="4859551" y="2631368"/>
              <a:ext cx="315000" cy="315000"/>
            </a:xfrm>
            <a:prstGeom prst="ellipse">
              <a:avLst/>
            </a:prstGeom>
            <a:solidFill>
              <a:srgbClr val="801F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4858100" y="2739294"/>
              <a:ext cx="224100" cy="99000"/>
            </a:xfrm>
            <a:prstGeom prst="rightArrow">
              <a:avLst>
                <a:gd fmla="val 32020" name="adj1"/>
                <a:gd fmla="val 66970" name="adj2"/>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grpSp>
        <p:nvGrpSpPr>
          <p:cNvPr id="449" name="Google Shape;449;p31"/>
          <p:cNvGrpSpPr/>
          <p:nvPr/>
        </p:nvGrpSpPr>
        <p:grpSpPr>
          <a:xfrm>
            <a:off x="4638534" y="3623820"/>
            <a:ext cx="448032" cy="424714"/>
            <a:chOff x="4858100" y="2631368"/>
            <a:chExt cx="316451" cy="315000"/>
          </a:xfrm>
        </p:grpSpPr>
        <p:sp>
          <p:nvSpPr>
            <p:cNvPr id="450" name="Google Shape;450;p31"/>
            <p:cNvSpPr/>
            <p:nvPr/>
          </p:nvSpPr>
          <p:spPr>
            <a:xfrm>
              <a:off x="4859551" y="2631368"/>
              <a:ext cx="315000" cy="315000"/>
            </a:xfrm>
            <a:prstGeom prst="ellipse">
              <a:avLst/>
            </a:prstGeom>
            <a:solidFill>
              <a:srgbClr val="801F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4858100" y="2739294"/>
              <a:ext cx="224100" cy="99000"/>
            </a:xfrm>
            <a:prstGeom prst="rightArrow">
              <a:avLst>
                <a:gd fmla="val 32020" name="adj1"/>
                <a:gd fmla="val 66970" name="adj2"/>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grpSp>
        <p:nvGrpSpPr>
          <p:cNvPr id="452" name="Google Shape;452;p31"/>
          <p:cNvGrpSpPr/>
          <p:nvPr/>
        </p:nvGrpSpPr>
        <p:grpSpPr>
          <a:xfrm>
            <a:off x="4638534" y="4129358"/>
            <a:ext cx="448032" cy="424714"/>
            <a:chOff x="4858100" y="2631368"/>
            <a:chExt cx="316451" cy="315000"/>
          </a:xfrm>
        </p:grpSpPr>
        <p:sp>
          <p:nvSpPr>
            <p:cNvPr id="453" name="Google Shape;453;p31"/>
            <p:cNvSpPr/>
            <p:nvPr/>
          </p:nvSpPr>
          <p:spPr>
            <a:xfrm>
              <a:off x="4859551" y="2631368"/>
              <a:ext cx="315000" cy="3150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4858100" y="2739294"/>
              <a:ext cx="224100" cy="99000"/>
            </a:xfrm>
            <a:prstGeom prst="rightArrow">
              <a:avLst>
                <a:gd fmla="val 32020" name="adj1"/>
                <a:gd fmla="val 66970" name="adj2"/>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584200" y="573325"/>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a:t>
            </a:r>
            <a:endParaRPr/>
          </a:p>
        </p:txBody>
      </p:sp>
      <p:pic>
        <p:nvPicPr>
          <p:cNvPr id="63" name="Google Shape;63;p14"/>
          <p:cNvPicPr preferRelativeResize="0"/>
          <p:nvPr/>
        </p:nvPicPr>
        <p:blipFill>
          <a:blip r:embed="rId3">
            <a:alphaModFix/>
          </a:blip>
          <a:stretch>
            <a:fillRect/>
          </a:stretch>
        </p:blipFill>
        <p:spPr>
          <a:xfrm>
            <a:off x="6945848" y="-4125"/>
            <a:ext cx="2198151" cy="51435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2"/>
          <p:cNvSpPr/>
          <p:nvPr/>
        </p:nvSpPr>
        <p:spPr>
          <a:xfrm>
            <a:off x="-126225" y="-149175"/>
            <a:ext cx="9364200" cy="10119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aphicFrame>
        <p:nvGraphicFramePr>
          <p:cNvPr id="460" name="Google Shape;460;p32"/>
          <p:cNvGraphicFramePr/>
          <p:nvPr/>
        </p:nvGraphicFramePr>
        <p:xfrm>
          <a:off x="378700" y="1081738"/>
          <a:ext cx="3000000" cy="3000000"/>
        </p:xfrm>
        <a:graphic>
          <a:graphicData uri="http://schemas.openxmlformats.org/drawingml/2006/table">
            <a:tbl>
              <a:tblPr>
                <a:noFill/>
                <a:tableStyleId>{CC424B2C-B7DC-42D0-B55F-53C6CCF0BA26}</a:tableStyleId>
              </a:tblPr>
              <a:tblGrid>
                <a:gridCol w="2592425"/>
                <a:gridCol w="1146475"/>
              </a:tblGrid>
              <a:tr h="435375">
                <a:tc>
                  <a:txBody>
                    <a:bodyPr/>
                    <a:lstStyle/>
                    <a:p>
                      <a:pPr indent="0" lvl="0" marL="0" rtl="0" algn="l">
                        <a:spcBef>
                          <a:spcPts val="0"/>
                        </a:spcBef>
                        <a:spcAft>
                          <a:spcPts val="0"/>
                        </a:spcAft>
                        <a:buNone/>
                      </a:pPr>
                      <a:r>
                        <a:rPr b="1" lang="en">
                          <a:solidFill>
                            <a:schemeClr val="lt1"/>
                          </a:solidFill>
                        </a:rPr>
                        <a:t>Class</a:t>
                      </a:r>
                      <a:endParaRPr b="1">
                        <a:solidFill>
                          <a:schemeClr val="lt1"/>
                        </a:solidFill>
                      </a:endParaRPr>
                    </a:p>
                  </a:txBody>
                  <a:tcPr marT="91425" marB="91425" marR="91425" marL="91425">
                    <a:solidFill>
                      <a:schemeClr val="accent3"/>
                    </a:solidFill>
                  </a:tcPr>
                </a:tc>
                <a:tc>
                  <a:txBody>
                    <a:bodyPr/>
                    <a:lstStyle/>
                    <a:p>
                      <a:pPr indent="0" lvl="0" marL="0" rtl="0" algn="l">
                        <a:spcBef>
                          <a:spcPts val="0"/>
                        </a:spcBef>
                        <a:spcAft>
                          <a:spcPts val="0"/>
                        </a:spcAft>
                        <a:buNone/>
                      </a:pPr>
                      <a:r>
                        <a:rPr b="1" lang="en">
                          <a:solidFill>
                            <a:schemeClr val="lt1"/>
                          </a:solidFill>
                        </a:rPr>
                        <a:t>f1-score</a:t>
                      </a:r>
                      <a:endParaRPr b="1">
                        <a:solidFill>
                          <a:schemeClr val="lt1"/>
                        </a:solidFill>
                      </a:endParaRPr>
                    </a:p>
                  </a:txBody>
                  <a:tcPr marT="91425" marB="91425" marR="91425" marL="91425">
                    <a:solidFill>
                      <a:schemeClr val="accent3"/>
                    </a:solidFill>
                  </a:tcPr>
                </a:tc>
              </a:tr>
              <a:tr h="435375">
                <a:tc>
                  <a:txBody>
                    <a:bodyPr/>
                    <a:lstStyle/>
                    <a:p>
                      <a:pPr indent="0" lvl="0" marL="0" rtl="0" algn="l">
                        <a:spcBef>
                          <a:spcPts val="0"/>
                        </a:spcBef>
                        <a:spcAft>
                          <a:spcPts val="0"/>
                        </a:spcAft>
                        <a:buNone/>
                      </a:pPr>
                      <a:r>
                        <a:rPr lang="en"/>
                        <a:t>Arson</a:t>
                      </a:r>
                      <a:endParaRPr/>
                    </a:p>
                  </a:txBody>
                  <a:tcPr marT="91425" marB="91425" marR="91425" marL="91425"/>
                </a:tc>
                <a:tc>
                  <a:txBody>
                    <a:bodyPr/>
                    <a:lstStyle/>
                    <a:p>
                      <a:pPr indent="0" lvl="0" marL="0" rtl="0" algn="l">
                        <a:spcBef>
                          <a:spcPts val="0"/>
                        </a:spcBef>
                        <a:spcAft>
                          <a:spcPts val="0"/>
                        </a:spcAft>
                        <a:buNone/>
                      </a:pPr>
                      <a:r>
                        <a:rPr lang="en"/>
                        <a:t>0.83</a:t>
                      </a:r>
                      <a:endParaRPr/>
                    </a:p>
                  </a:txBody>
                  <a:tcPr marT="91425" marB="91425" marR="91425" marL="91425"/>
                </a:tc>
              </a:tr>
              <a:tr h="435375">
                <a:tc>
                  <a:txBody>
                    <a:bodyPr/>
                    <a:lstStyle/>
                    <a:p>
                      <a:pPr indent="0" lvl="0" marL="0" rtl="0" algn="l">
                        <a:spcBef>
                          <a:spcPts val="0"/>
                        </a:spcBef>
                        <a:spcAft>
                          <a:spcPts val="0"/>
                        </a:spcAft>
                        <a:buNone/>
                      </a:pPr>
                      <a:r>
                        <a:rPr lang="en"/>
                        <a:t>Debris and open burning</a:t>
                      </a:r>
                      <a:endParaRPr/>
                    </a:p>
                  </a:txBody>
                  <a:tcPr marT="91425" marB="91425" marR="91425" marL="91425"/>
                </a:tc>
                <a:tc>
                  <a:txBody>
                    <a:bodyPr/>
                    <a:lstStyle/>
                    <a:p>
                      <a:pPr indent="0" lvl="0" marL="0" rtl="0" algn="l">
                        <a:spcBef>
                          <a:spcPts val="0"/>
                        </a:spcBef>
                        <a:spcAft>
                          <a:spcPts val="0"/>
                        </a:spcAft>
                        <a:buNone/>
                      </a:pPr>
                      <a:r>
                        <a:rPr lang="en"/>
                        <a:t>0.73</a:t>
                      </a:r>
                      <a:endParaRPr/>
                    </a:p>
                  </a:txBody>
                  <a:tcPr marT="91425" marB="91425" marR="91425" marL="91425"/>
                </a:tc>
              </a:tr>
              <a:tr h="435375">
                <a:tc>
                  <a:txBody>
                    <a:bodyPr/>
                    <a:lstStyle/>
                    <a:p>
                      <a:pPr indent="0" lvl="0" marL="0" rtl="0" algn="l">
                        <a:spcBef>
                          <a:spcPts val="0"/>
                        </a:spcBef>
                        <a:spcAft>
                          <a:spcPts val="0"/>
                        </a:spcAft>
                        <a:buNone/>
                      </a:pPr>
                      <a:r>
                        <a:rPr lang="en"/>
                        <a:t>Erratic behaviour</a:t>
                      </a:r>
                      <a:endParaRPr/>
                    </a:p>
                  </a:txBody>
                  <a:tcPr marT="91425" marB="91425" marR="91425" marL="91425"/>
                </a:tc>
                <a:tc>
                  <a:txBody>
                    <a:bodyPr/>
                    <a:lstStyle/>
                    <a:p>
                      <a:pPr indent="0" lvl="0" marL="0" rtl="0" algn="l">
                        <a:spcBef>
                          <a:spcPts val="0"/>
                        </a:spcBef>
                        <a:spcAft>
                          <a:spcPts val="0"/>
                        </a:spcAft>
                        <a:buNone/>
                      </a:pPr>
                      <a:r>
                        <a:rPr lang="en"/>
                        <a:t>0.94</a:t>
                      </a:r>
                      <a:endParaRPr/>
                    </a:p>
                  </a:txBody>
                  <a:tcPr marT="91425" marB="91425" marR="91425" marL="91425"/>
                </a:tc>
              </a:tr>
              <a:tr h="435375">
                <a:tc>
                  <a:txBody>
                    <a:bodyPr/>
                    <a:lstStyle/>
                    <a:p>
                      <a:pPr indent="0" lvl="0" marL="0" rtl="0" algn="l">
                        <a:spcBef>
                          <a:spcPts val="0"/>
                        </a:spcBef>
                        <a:spcAft>
                          <a:spcPts val="0"/>
                        </a:spcAft>
                        <a:buNone/>
                      </a:pPr>
                      <a:r>
                        <a:rPr lang="en"/>
                        <a:t>Firearms and explosives use</a:t>
                      </a:r>
                      <a:endParaRPr/>
                    </a:p>
                  </a:txBody>
                  <a:tcPr marT="91425" marB="91425" marR="91425" marL="91425"/>
                </a:tc>
                <a:tc>
                  <a:txBody>
                    <a:bodyPr/>
                    <a:lstStyle/>
                    <a:p>
                      <a:pPr indent="0" lvl="0" marL="0" rtl="0" algn="l">
                        <a:spcBef>
                          <a:spcPts val="0"/>
                        </a:spcBef>
                        <a:spcAft>
                          <a:spcPts val="0"/>
                        </a:spcAft>
                        <a:buNone/>
                      </a:pPr>
                      <a:r>
                        <a:rPr lang="en"/>
                        <a:t>0.99</a:t>
                      </a:r>
                      <a:endParaRPr/>
                    </a:p>
                  </a:txBody>
                  <a:tcPr marT="91425" marB="91425" marR="91425" marL="91425"/>
                </a:tc>
              </a:tr>
              <a:tr h="435375">
                <a:tc>
                  <a:txBody>
                    <a:bodyPr/>
                    <a:lstStyle/>
                    <a:p>
                      <a:pPr indent="0" lvl="0" marL="0" rtl="0" algn="l">
                        <a:spcBef>
                          <a:spcPts val="0"/>
                        </a:spcBef>
                        <a:spcAft>
                          <a:spcPts val="0"/>
                        </a:spcAft>
                        <a:buNone/>
                      </a:pPr>
                      <a:r>
                        <a:rPr lang="en"/>
                        <a:t>Fireworks</a:t>
                      </a:r>
                      <a:endParaRPr/>
                    </a:p>
                  </a:txBody>
                  <a:tcPr marT="91425" marB="91425" marR="91425" marL="91425"/>
                </a:tc>
                <a:tc>
                  <a:txBody>
                    <a:bodyPr/>
                    <a:lstStyle/>
                    <a:p>
                      <a:pPr indent="0" lvl="0" marL="0" rtl="0" algn="l">
                        <a:spcBef>
                          <a:spcPts val="0"/>
                        </a:spcBef>
                        <a:spcAft>
                          <a:spcPts val="0"/>
                        </a:spcAft>
                        <a:buNone/>
                      </a:pPr>
                      <a:r>
                        <a:rPr lang="en"/>
                        <a:t>0.99</a:t>
                      </a:r>
                      <a:endParaRPr/>
                    </a:p>
                  </a:txBody>
                  <a:tcPr marT="91425" marB="91425" marR="91425" marL="91425"/>
                </a:tc>
              </a:tr>
              <a:tr h="435375">
                <a:tc>
                  <a:txBody>
                    <a:bodyPr/>
                    <a:lstStyle/>
                    <a:p>
                      <a:pPr indent="0" lvl="0" marL="0" rtl="0" algn="l">
                        <a:spcBef>
                          <a:spcPts val="0"/>
                        </a:spcBef>
                        <a:spcAft>
                          <a:spcPts val="0"/>
                        </a:spcAft>
                        <a:buNone/>
                      </a:pPr>
                      <a:r>
                        <a:rPr lang="en"/>
                        <a:t>Infrastructure-related causes</a:t>
                      </a:r>
                      <a:endParaRPr/>
                    </a:p>
                  </a:txBody>
                  <a:tcPr marT="91425" marB="91425" marR="91425" marL="91425"/>
                </a:tc>
                <a:tc>
                  <a:txBody>
                    <a:bodyPr/>
                    <a:lstStyle/>
                    <a:p>
                      <a:pPr indent="0" lvl="0" marL="0" rtl="0" algn="l">
                        <a:spcBef>
                          <a:spcPts val="0"/>
                        </a:spcBef>
                        <a:spcAft>
                          <a:spcPts val="0"/>
                        </a:spcAft>
                        <a:buNone/>
                      </a:pPr>
                      <a:r>
                        <a:rPr lang="en"/>
                        <a:t>0.85</a:t>
                      </a:r>
                      <a:endParaRPr/>
                    </a:p>
                  </a:txBody>
                  <a:tcPr marT="91425" marB="91425" marR="91425" marL="91425"/>
                </a:tc>
              </a:tr>
              <a:tr h="435375">
                <a:tc>
                  <a:txBody>
                    <a:bodyPr/>
                    <a:lstStyle/>
                    <a:p>
                      <a:pPr indent="0" lvl="0" marL="0" rtl="0" algn="l">
                        <a:spcBef>
                          <a:spcPts val="0"/>
                        </a:spcBef>
                        <a:spcAft>
                          <a:spcPts val="0"/>
                        </a:spcAft>
                        <a:buNone/>
                      </a:pPr>
                      <a:r>
                        <a:rPr lang="en"/>
                        <a:t>Natural</a:t>
                      </a:r>
                      <a:endParaRPr/>
                    </a:p>
                  </a:txBody>
                  <a:tcPr marT="91425" marB="91425" marR="91425" marL="91425"/>
                </a:tc>
                <a:tc>
                  <a:txBody>
                    <a:bodyPr/>
                    <a:lstStyle/>
                    <a:p>
                      <a:pPr indent="0" lvl="0" marL="0" rtl="0" algn="l">
                        <a:spcBef>
                          <a:spcPts val="0"/>
                        </a:spcBef>
                        <a:spcAft>
                          <a:spcPts val="0"/>
                        </a:spcAft>
                        <a:buNone/>
                      </a:pPr>
                      <a:r>
                        <a:rPr lang="en"/>
                        <a:t>0.93</a:t>
                      </a:r>
                      <a:endParaRPr/>
                    </a:p>
                  </a:txBody>
                  <a:tcPr marT="91425" marB="91425" marR="91425" marL="91425"/>
                </a:tc>
              </a:tr>
              <a:tr h="435375">
                <a:tc>
                  <a:txBody>
                    <a:bodyPr/>
                    <a:lstStyle/>
                    <a:p>
                      <a:pPr indent="0" lvl="0" marL="0" rtl="0" algn="l">
                        <a:spcBef>
                          <a:spcPts val="0"/>
                        </a:spcBef>
                        <a:spcAft>
                          <a:spcPts val="0"/>
                        </a:spcAft>
                        <a:buNone/>
                      </a:pPr>
                      <a:r>
                        <a:rPr lang="en"/>
                        <a:t>Recreation and ceremony</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r>
            </a:tbl>
          </a:graphicData>
        </a:graphic>
      </p:graphicFrame>
      <p:sp>
        <p:nvSpPr>
          <p:cNvPr id="461" name="Google Shape;461;p32"/>
          <p:cNvSpPr txBox="1"/>
          <p:nvPr>
            <p:ph idx="4294967295" type="title"/>
          </p:nvPr>
        </p:nvSpPr>
        <p:spPr>
          <a:xfrm>
            <a:off x="311700" y="3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Random Forest Model Evaluation</a:t>
            </a:r>
            <a:endParaRPr b="1">
              <a:latin typeface="Roboto"/>
              <a:ea typeface="Roboto"/>
              <a:cs typeface="Roboto"/>
              <a:sym typeface="Roboto"/>
            </a:endParaRPr>
          </a:p>
        </p:txBody>
      </p:sp>
      <p:graphicFrame>
        <p:nvGraphicFramePr>
          <p:cNvPr id="462" name="Google Shape;462;p32"/>
          <p:cNvGraphicFramePr/>
          <p:nvPr/>
        </p:nvGraphicFramePr>
        <p:xfrm>
          <a:off x="6033825" y="35088"/>
          <a:ext cx="3000000" cy="3000000"/>
        </p:xfrm>
        <a:graphic>
          <a:graphicData uri="http://schemas.openxmlformats.org/drawingml/2006/table">
            <a:tbl>
              <a:tblPr>
                <a:noFill/>
                <a:tableStyleId>{CC424B2C-B7DC-42D0-B55F-53C6CCF0BA26}</a:tableStyleId>
              </a:tblPr>
              <a:tblGrid>
                <a:gridCol w="1538425"/>
                <a:gridCol w="1150425"/>
              </a:tblGrid>
              <a:tr h="413750">
                <a:tc>
                  <a:txBody>
                    <a:bodyPr/>
                    <a:lstStyle/>
                    <a:p>
                      <a:pPr indent="0" lvl="0" marL="0" rtl="0" algn="l">
                        <a:spcBef>
                          <a:spcPts val="0"/>
                        </a:spcBef>
                        <a:spcAft>
                          <a:spcPts val="0"/>
                        </a:spcAft>
                        <a:buNone/>
                      </a:pPr>
                      <a:r>
                        <a:rPr b="1" lang="en">
                          <a:solidFill>
                            <a:schemeClr val="lt1"/>
                          </a:solidFill>
                        </a:rPr>
                        <a:t>Feature</a:t>
                      </a:r>
                      <a:endParaRPr b="1">
                        <a:solidFill>
                          <a:schemeClr val="lt1"/>
                        </a:solidFill>
                      </a:endParaRPr>
                    </a:p>
                  </a:txBody>
                  <a:tcPr marT="91425" marB="91425" marR="91425" marL="91425">
                    <a:solidFill>
                      <a:schemeClr val="accent3"/>
                    </a:solidFill>
                  </a:tcPr>
                </a:tc>
                <a:tc>
                  <a:txBody>
                    <a:bodyPr/>
                    <a:lstStyle/>
                    <a:p>
                      <a:pPr indent="0" lvl="0" marL="0" rtl="0" algn="l">
                        <a:spcBef>
                          <a:spcPts val="0"/>
                        </a:spcBef>
                        <a:spcAft>
                          <a:spcPts val="0"/>
                        </a:spcAft>
                        <a:buNone/>
                      </a:pPr>
                      <a:r>
                        <a:rPr b="1" lang="en">
                          <a:solidFill>
                            <a:schemeClr val="lt1"/>
                          </a:solidFill>
                        </a:rPr>
                        <a:t>Importance</a:t>
                      </a:r>
                      <a:endParaRPr b="1">
                        <a:solidFill>
                          <a:schemeClr val="lt1"/>
                        </a:solidFill>
                      </a:endParaRPr>
                    </a:p>
                  </a:txBody>
                  <a:tcPr marT="91425" marB="91425" marR="91425" marL="91425">
                    <a:solidFill>
                      <a:schemeClr val="accent3"/>
                    </a:solidFill>
                  </a:tcPr>
                </a:tc>
              </a:tr>
              <a:tr h="413750">
                <a:tc>
                  <a:txBody>
                    <a:bodyPr/>
                    <a:lstStyle/>
                    <a:p>
                      <a:pPr indent="0" lvl="0" marL="0" rtl="0" algn="l">
                        <a:spcBef>
                          <a:spcPts val="0"/>
                        </a:spcBef>
                        <a:spcAft>
                          <a:spcPts val="0"/>
                        </a:spcAft>
                        <a:buNone/>
                      </a:pPr>
                      <a:r>
                        <a:rPr lang="en"/>
                        <a:t>Day of Year</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0.14</a:t>
                      </a:r>
                      <a:endParaRPr/>
                    </a:p>
                  </a:txBody>
                  <a:tcPr marT="91425" marB="91425" marR="91425" marL="91425">
                    <a:solidFill>
                      <a:schemeClr val="lt1"/>
                    </a:solidFill>
                  </a:tcPr>
                </a:tc>
              </a:tr>
              <a:tr h="413750">
                <a:tc>
                  <a:txBody>
                    <a:bodyPr/>
                    <a:lstStyle/>
                    <a:p>
                      <a:pPr indent="0" lvl="0" marL="0" rtl="0" algn="l">
                        <a:spcBef>
                          <a:spcPts val="0"/>
                        </a:spcBef>
                        <a:spcAft>
                          <a:spcPts val="0"/>
                        </a:spcAft>
                        <a:buNone/>
                      </a:pPr>
                      <a:r>
                        <a:rPr lang="en"/>
                        <a:t>Elevation</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0.13</a:t>
                      </a:r>
                      <a:endParaRPr/>
                    </a:p>
                  </a:txBody>
                  <a:tcPr marT="91425" marB="91425" marR="91425" marL="91425">
                    <a:solidFill>
                      <a:schemeClr val="lt1"/>
                    </a:solidFill>
                  </a:tcPr>
                </a:tc>
              </a:tr>
              <a:tr h="413750">
                <a:tc>
                  <a:txBody>
                    <a:bodyPr/>
                    <a:lstStyle/>
                    <a:p>
                      <a:pPr indent="0" lvl="0" marL="0" rtl="0" algn="l">
                        <a:spcBef>
                          <a:spcPts val="0"/>
                        </a:spcBef>
                        <a:spcAft>
                          <a:spcPts val="0"/>
                        </a:spcAft>
                        <a:buNone/>
                      </a:pPr>
                      <a:r>
                        <a:rPr lang="en"/>
                        <a:t>County, State</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0.12</a:t>
                      </a:r>
                      <a:endParaRPr/>
                    </a:p>
                  </a:txBody>
                  <a:tcPr marT="91425" marB="91425" marR="91425" marL="91425">
                    <a:solidFill>
                      <a:schemeClr val="lt1"/>
                    </a:solidFill>
                  </a:tcPr>
                </a:tc>
              </a:tr>
              <a:tr h="413750">
                <a:tc>
                  <a:txBody>
                    <a:bodyPr/>
                    <a:lstStyle/>
                    <a:p>
                      <a:pPr indent="0" lvl="0" marL="0" rtl="0" algn="l">
                        <a:spcBef>
                          <a:spcPts val="0"/>
                        </a:spcBef>
                        <a:spcAft>
                          <a:spcPts val="0"/>
                        </a:spcAft>
                        <a:buNone/>
                      </a:pPr>
                      <a:r>
                        <a:rPr lang="en"/>
                        <a:t>Temperature</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0.11</a:t>
                      </a:r>
                      <a:endParaRPr/>
                    </a:p>
                  </a:txBody>
                  <a:tcPr marT="91425" marB="91425" marR="91425" marL="91425">
                    <a:solidFill>
                      <a:schemeClr val="lt1"/>
                    </a:solidFill>
                  </a:tcPr>
                </a:tc>
              </a:tr>
              <a:tr h="413750">
                <a:tc>
                  <a:txBody>
                    <a:bodyPr/>
                    <a:lstStyle/>
                    <a:p>
                      <a:pPr indent="0" lvl="0" marL="0" rtl="0" algn="l">
                        <a:spcBef>
                          <a:spcPts val="0"/>
                        </a:spcBef>
                        <a:spcAft>
                          <a:spcPts val="0"/>
                        </a:spcAft>
                        <a:buNone/>
                      </a:pPr>
                      <a:r>
                        <a:rPr lang="en"/>
                        <a:t>Wind Speed</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0.10</a:t>
                      </a:r>
                      <a:endParaRPr/>
                    </a:p>
                  </a:txBody>
                  <a:tcPr marT="91425" marB="91425" marR="91425" marL="91425">
                    <a:solidFill>
                      <a:schemeClr val="lt1"/>
                    </a:solidFill>
                  </a:tcPr>
                </a:tc>
              </a:tr>
              <a:tr h="413750">
                <a:tc>
                  <a:txBody>
                    <a:bodyPr/>
                    <a:lstStyle/>
                    <a:p>
                      <a:pPr indent="0" lvl="0" marL="0" rtl="0" algn="l">
                        <a:spcBef>
                          <a:spcPts val="0"/>
                        </a:spcBef>
                        <a:spcAft>
                          <a:spcPts val="0"/>
                        </a:spcAft>
                        <a:buNone/>
                      </a:pPr>
                      <a:r>
                        <a:rPr lang="en"/>
                        <a:t>Fire Size</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0.09</a:t>
                      </a:r>
                      <a:endParaRPr/>
                    </a:p>
                  </a:txBody>
                  <a:tcPr marT="91425" marB="91425" marR="91425" marL="91425">
                    <a:solidFill>
                      <a:schemeClr val="lt1"/>
                    </a:solidFill>
                  </a:tcPr>
                </a:tc>
              </a:tr>
              <a:tr h="413750">
                <a:tc>
                  <a:txBody>
                    <a:bodyPr/>
                    <a:lstStyle/>
                    <a:p>
                      <a:pPr indent="0" lvl="0" marL="0" rtl="0" algn="l">
                        <a:spcBef>
                          <a:spcPts val="0"/>
                        </a:spcBef>
                        <a:spcAft>
                          <a:spcPts val="0"/>
                        </a:spcAft>
                        <a:buNone/>
                      </a:pPr>
                      <a:r>
                        <a:rPr lang="en"/>
                        <a:t>Precipitation</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0.08</a:t>
                      </a:r>
                      <a:endParaRPr/>
                    </a:p>
                  </a:txBody>
                  <a:tcPr marT="91425" marB="91425" marR="91425" marL="91425">
                    <a:solidFill>
                      <a:schemeClr val="lt1"/>
                    </a:solidFill>
                  </a:tcPr>
                </a:tc>
              </a:tr>
              <a:tr h="413750">
                <a:tc>
                  <a:txBody>
                    <a:bodyPr/>
                    <a:lstStyle/>
                    <a:p>
                      <a:pPr indent="0" lvl="0" marL="0" rtl="0" algn="l">
                        <a:spcBef>
                          <a:spcPts val="0"/>
                        </a:spcBef>
                        <a:spcAft>
                          <a:spcPts val="0"/>
                        </a:spcAft>
                        <a:buNone/>
                      </a:pPr>
                      <a:r>
                        <a:rPr lang="en"/>
                        <a:t>Fire Year</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0.08</a:t>
                      </a:r>
                      <a:endParaRPr/>
                    </a:p>
                  </a:txBody>
                  <a:tcPr marT="91425" marB="91425" marR="91425" marL="91425">
                    <a:solidFill>
                      <a:schemeClr val="lt1"/>
                    </a:solidFill>
                  </a:tcPr>
                </a:tc>
              </a:tr>
              <a:tr h="413750">
                <a:tc>
                  <a:txBody>
                    <a:bodyPr/>
                    <a:lstStyle/>
                    <a:p>
                      <a:pPr indent="0" lvl="0" marL="0" rtl="0" algn="l">
                        <a:spcBef>
                          <a:spcPts val="0"/>
                        </a:spcBef>
                        <a:spcAft>
                          <a:spcPts val="0"/>
                        </a:spcAft>
                        <a:buNone/>
                      </a:pPr>
                      <a:r>
                        <a:rPr lang="en"/>
                        <a:t>State</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0.08</a:t>
                      </a:r>
                      <a:endParaRPr/>
                    </a:p>
                  </a:txBody>
                  <a:tcPr marT="91425" marB="91425" marR="91425" marL="91425">
                    <a:solidFill>
                      <a:schemeClr val="lt1"/>
                    </a:solidFill>
                  </a:tcPr>
                </a:tc>
              </a:tr>
              <a:tr h="413750">
                <a:tc>
                  <a:txBody>
                    <a:bodyPr/>
                    <a:lstStyle/>
                    <a:p>
                      <a:pPr indent="0" lvl="0" marL="0" rtl="0" algn="l">
                        <a:spcBef>
                          <a:spcPts val="0"/>
                        </a:spcBef>
                        <a:spcAft>
                          <a:spcPts val="0"/>
                        </a:spcAft>
                        <a:buNone/>
                      </a:pPr>
                      <a:r>
                        <a:rPr lang="en"/>
                        <a:t>Day of Week</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0.05</a:t>
                      </a:r>
                      <a:endParaRPr/>
                    </a:p>
                  </a:txBody>
                  <a:tcPr marT="91425" marB="91425" marR="91425" marL="91425">
                    <a:solidFill>
                      <a:schemeClr val="lt1"/>
                    </a:solidFill>
                  </a:tcPr>
                </a:tc>
              </a:tr>
              <a:tr h="413750">
                <a:tc>
                  <a:txBody>
                    <a:bodyPr/>
                    <a:lstStyle/>
                    <a:p>
                      <a:pPr indent="0" lvl="0" marL="0" rtl="0" algn="l">
                        <a:spcBef>
                          <a:spcPts val="0"/>
                        </a:spcBef>
                        <a:spcAft>
                          <a:spcPts val="0"/>
                        </a:spcAft>
                        <a:buNone/>
                      </a:pPr>
                      <a:r>
                        <a:rPr lang="en"/>
                        <a:t>Duration</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0.02</a:t>
                      </a:r>
                      <a:endParaRPr/>
                    </a:p>
                  </a:txBody>
                  <a:tcPr marT="91425" marB="91425" marR="91425" marL="91425">
                    <a:solidFill>
                      <a:schemeClr val="lt1"/>
                    </a:solidFill>
                  </a:tcPr>
                </a:tc>
              </a:tr>
            </a:tbl>
          </a:graphicData>
        </a:graphic>
      </p:graphicFrame>
      <p:sp>
        <p:nvSpPr>
          <p:cNvPr id="463" name="Google Shape;463;p32"/>
          <p:cNvSpPr/>
          <p:nvPr/>
        </p:nvSpPr>
        <p:spPr>
          <a:xfrm>
            <a:off x="4177225" y="1081738"/>
            <a:ext cx="1664100" cy="1893600"/>
          </a:xfrm>
          <a:prstGeom prst="wedgeRoundRectCallout">
            <a:avLst>
              <a:gd fmla="val 62408" name="adj1"/>
              <a:gd fmla="val -91369" name="adj2"/>
              <a:gd fmla="val 0" name="adj3"/>
            </a:avLst>
          </a:prstGeom>
          <a:solidFill>
            <a:schemeClr val="lt1"/>
          </a:solidFill>
          <a:ln cap="flat" cmpd="sng" w="28575">
            <a:solidFill>
              <a:srgbClr val="801F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b="1" lang="en" sz="1600">
                <a:solidFill>
                  <a:srgbClr val="801F17"/>
                </a:solidFill>
                <a:latin typeface="Proxima Nova"/>
                <a:ea typeface="Proxima Nova"/>
                <a:cs typeface="Proxima Nova"/>
                <a:sym typeface="Proxima Nova"/>
              </a:rPr>
              <a:t>How important the data features are in determining the right class</a:t>
            </a:r>
            <a:endParaRPr b="1" sz="1600">
              <a:solidFill>
                <a:srgbClr val="801F17"/>
              </a:solidFill>
              <a:latin typeface="Proxima Nova"/>
              <a:ea typeface="Proxima Nova"/>
              <a:cs typeface="Proxima Nova"/>
              <a:sym typeface="Proxima Nova"/>
            </a:endParaRPr>
          </a:p>
        </p:txBody>
      </p:sp>
      <p:sp>
        <p:nvSpPr>
          <p:cNvPr id="464" name="Google Shape;464;p32"/>
          <p:cNvSpPr/>
          <p:nvPr/>
        </p:nvSpPr>
        <p:spPr>
          <a:xfrm>
            <a:off x="4243663" y="3694000"/>
            <a:ext cx="1664100" cy="1159200"/>
          </a:xfrm>
          <a:prstGeom prst="wedgeRoundRectCallout">
            <a:avLst>
              <a:gd fmla="val -71923" name="adj1"/>
              <a:gd fmla="val 36236" name="adj2"/>
              <a:gd fmla="val 0" name="adj3"/>
            </a:avLst>
          </a:prstGeom>
          <a:solidFill>
            <a:schemeClr val="lt1"/>
          </a:solidFill>
          <a:ln cap="flat" cmpd="sng" w="28575">
            <a:solidFill>
              <a:srgbClr val="801F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b="1" lang="en" sz="1600">
                <a:solidFill>
                  <a:srgbClr val="801F17"/>
                </a:solidFill>
                <a:latin typeface="Proxima Nova"/>
                <a:ea typeface="Proxima Nova"/>
                <a:cs typeface="Proxima Nova"/>
                <a:sym typeface="Proxima Nova"/>
              </a:rPr>
              <a:t>How well each class can be predicted</a:t>
            </a:r>
            <a:endParaRPr b="1" sz="1200">
              <a:solidFill>
                <a:srgbClr val="801F17"/>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3"/>
          <p:cNvSpPr txBox="1"/>
          <p:nvPr>
            <p:ph type="title"/>
          </p:nvPr>
        </p:nvSpPr>
        <p:spPr>
          <a:xfrm>
            <a:off x="584200" y="573325"/>
            <a:ext cx="5888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CLASSIFICATION INSIGHTS</a:t>
            </a:r>
            <a:endParaRPr/>
          </a:p>
        </p:txBody>
      </p:sp>
      <p:pic>
        <p:nvPicPr>
          <p:cNvPr id="470" name="Google Shape;470;p33"/>
          <p:cNvPicPr preferRelativeResize="0"/>
          <p:nvPr/>
        </p:nvPicPr>
        <p:blipFill>
          <a:blip r:embed="rId3">
            <a:alphaModFix/>
          </a:blip>
          <a:stretch>
            <a:fillRect/>
          </a:stretch>
        </p:blipFill>
        <p:spPr>
          <a:xfrm>
            <a:off x="6945848" y="-4125"/>
            <a:ext cx="2198151" cy="5143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474" name="Shape 474"/>
        <p:cNvGrpSpPr/>
        <p:nvPr/>
      </p:nvGrpSpPr>
      <p:grpSpPr>
        <a:xfrm>
          <a:off x="0" y="0"/>
          <a:ext cx="0" cy="0"/>
          <a:chOff x="0" y="0"/>
          <a:chExt cx="0" cy="0"/>
        </a:xfrm>
      </p:grpSpPr>
      <p:sp>
        <p:nvSpPr>
          <p:cNvPr id="475" name="Google Shape;47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Precipitation &amp; Elevation</a:t>
            </a:r>
            <a:endParaRPr/>
          </a:p>
        </p:txBody>
      </p:sp>
      <p:pic>
        <p:nvPicPr>
          <p:cNvPr id="476" name="Google Shape;476;p34"/>
          <p:cNvPicPr preferRelativeResize="0"/>
          <p:nvPr/>
        </p:nvPicPr>
        <p:blipFill>
          <a:blip r:embed="rId3">
            <a:alphaModFix/>
          </a:blip>
          <a:stretch>
            <a:fillRect/>
          </a:stretch>
        </p:blipFill>
        <p:spPr>
          <a:xfrm>
            <a:off x="81600" y="2249325"/>
            <a:ext cx="3976930" cy="2718250"/>
          </a:xfrm>
          <a:prstGeom prst="rect">
            <a:avLst/>
          </a:prstGeom>
          <a:noFill/>
          <a:ln>
            <a:noFill/>
          </a:ln>
        </p:spPr>
      </p:pic>
      <p:pic>
        <p:nvPicPr>
          <p:cNvPr id="477" name="Google Shape;477;p34"/>
          <p:cNvPicPr preferRelativeResize="0"/>
          <p:nvPr/>
        </p:nvPicPr>
        <p:blipFill>
          <a:blip r:embed="rId4">
            <a:alphaModFix/>
          </a:blip>
          <a:stretch>
            <a:fillRect/>
          </a:stretch>
        </p:blipFill>
        <p:spPr>
          <a:xfrm>
            <a:off x="4571999" y="2249325"/>
            <a:ext cx="4265427" cy="2718250"/>
          </a:xfrm>
          <a:prstGeom prst="rect">
            <a:avLst/>
          </a:prstGeom>
          <a:noFill/>
          <a:ln>
            <a:noFill/>
          </a:ln>
        </p:spPr>
      </p:pic>
      <p:sp>
        <p:nvSpPr>
          <p:cNvPr id="478" name="Google Shape;478;p34"/>
          <p:cNvSpPr/>
          <p:nvPr/>
        </p:nvSpPr>
        <p:spPr>
          <a:xfrm>
            <a:off x="6905100" y="0"/>
            <a:ext cx="2238900" cy="413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General</a:t>
            </a:r>
            <a:endParaRPr b="1">
              <a:solidFill>
                <a:schemeClr val="lt1"/>
              </a:solidFill>
              <a:latin typeface="Proxima Nova"/>
              <a:ea typeface="Proxima Nova"/>
              <a:cs typeface="Proxima Nova"/>
              <a:sym typeface="Proxima Nova"/>
            </a:endParaRPr>
          </a:p>
        </p:txBody>
      </p:sp>
      <p:sp>
        <p:nvSpPr>
          <p:cNvPr id="479" name="Google Shape;479;p34"/>
          <p:cNvSpPr txBox="1"/>
          <p:nvPr>
            <p:ph idx="4294967295" type="body"/>
          </p:nvPr>
        </p:nvSpPr>
        <p:spPr>
          <a:xfrm>
            <a:off x="311700" y="1152475"/>
            <a:ext cx="8520600" cy="79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Human-related fires: drier weather</a:t>
            </a:r>
            <a:endParaRPr/>
          </a:p>
          <a:p>
            <a:pPr indent="-342900" lvl="0" marL="457200" rtl="0" algn="l">
              <a:spcBef>
                <a:spcPts val="0"/>
              </a:spcBef>
              <a:spcAft>
                <a:spcPts val="0"/>
              </a:spcAft>
              <a:buSzPts val="1800"/>
              <a:buChar char="-"/>
            </a:pPr>
            <a:r>
              <a:rPr lang="en"/>
              <a:t>Natural fires: higher elevation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483" name="Shape 483"/>
        <p:cNvGrpSpPr/>
        <p:nvPr/>
      </p:nvGrpSpPr>
      <p:grpSpPr>
        <a:xfrm>
          <a:off x="0" y="0"/>
          <a:ext cx="0" cy="0"/>
          <a:chOff x="0" y="0"/>
          <a:chExt cx="0" cy="0"/>
        </a:xfrm>
      </p:grpSpPr>
      <p:sp>
        <p:nvSpPr>
          <p:cNvPr id="484" name="Google Shape;48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Temperature</a:t>
            </a:r>
            <a:r>
              <a:rPr lang="en"/>
              <a:t> &amp; Wind</a:t>
            </a:r>
            <a:endParaRPr/>
          </a:p>
        </p:txBody>
      </p:sp>
      <p:pic>
        <p:nvPicPr>
          <p:cNvPr id="485" name="Google Shape;485;p35"/>
          <p:cNvPicPr preferRelativeResize="0"/>
          <p:nvPr/>
        </p:nvPicPr>
        <p:blipFill>
          <a:blip r:embed="rId3">
            <a:alphaModFix/>
          </a:blip>
          <a:stretch>
            <a:fillRect/>
          </a:stretch>
        </p:blipFill>
        <p:spPr>
          <a:xfrm>
            <a:off x="311700" y="2274650"/>
            <a:ext cx="3620650" cy="2661425"/>
          </a:xfrm>
          <a:prstGeom prst="rect">
            <a:avLst/>
          </a:prstGeom>
          <a:noFill/>
          <a:ln>
            <a:noFill/>
          </a:ln>
        </p:spPr>
      </p:pic>
      <p:pic>
        <p:nvPicPr>
          <p:cNvPr id="486" name="Google Shape;486;p35"/>
          <p:cNvPicPr preferRelativeResize="0"/>
          <p:nvPr/>
        </p:nvPicPr>
        <p:blipFill>
          <a:blip r:embed="rId4">
            <a:alphaModFix/>
          </a:blip>
          <a:stretch>
            <a:fillRect/>
          </a:stretch>
        </p:blipFill>
        <p:spPr>
          <a:xfrm>
            <a:off x="4572000" y="2274650"/>
            <a:ext cx="4124952" cy="2661425"/>
          </a:xfrm>
          <a:prstGeom prst="rect">
            <a:avLst/>
          </a:prstGeom>
          <a:noFill/>
          <a:ln>
            <a:noFill/>
          </a:ln>
        </p:spPr>
      </p:pic>
      <p:sp>
        <p:nvSpPr>
          <p:cNvPr id="487" name="Google Shape;487;p35"/>
          <p:cNvSpPr/>
          <p:nvPr/>
        </p:nvSpPr>
        <p:spPr>
          <a:xfrm>
            <a:off x="6905100" y="0"/>
            <a:ext cx="2238900" cy="413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General</a:t>
            </a:r>
            <a:endParaRPr b="1">
              <a:solidFill>
                <a:schemeClr val="lt1"/>
              </a:solidFill>
              <a:latin typeface="Proxima Nova"/>
              <a:ea typeface="Proxima Nova"/>
              <a:cs typeface="Proxima Nova"/>
              <a:sym typeface="Proxima Nova"/>
            </a:endParaRPr>
          </a:p>
        </p:txBody>
      </p:sp>
      <p:sp>
        <p:nvSpPr>
          <p:cNvPr id="488" name="Google Shape;488;p35"/>
          <p:cNvSpPr txBox="1"/>
          <p:nvPr>
            <p:ph idx="4294967295" type="body"/>
          </p:nvPr>
        </p:nvSpPr>
        <p:spPr>
          <a:xfrm>
            <a:off x="311700" y="1152475"/>
            <a:ext cx="8520600" cy="79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Human-related fires: higher wind speed</a:t>
            </a:r>
            <a:endParaRPr/>
          </a:p>
          <a:p>
            <a:pPr indent="-342900" lvl="0" marL="457200" rtl="0" algn="l">
              <a:spcBef>
                <a:spcPts val="0"/>
              </a:spcBef>
              <a:spcAft>
                <a:spcPts val="0"/>
              </a:spcAft>
              <a:buSzPts val="1800"/>
              <a:buChar char="-"/>
            </a:pPr>
            <a:r>
              <a:rPr lang="en"/>
              <a:t>Natural fires &amp; Fireworks: higher temperature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492" name="Shape 492"/>
        <p:cNvGrpSpPr/>
        <p:nvPr/>
      </p:nvGrpSpPr>
      <p:grpSpPr>
        <a:xfrm>
          <a:off x="0" y="0"/>
          <a:ext cx="0" cy="0"/>
          <a:chOff x="0" y="0"/>
          <a:chExt cx="0" cy="0"/>
        </a:xfrm>
      </p:grpSpPr>
      <p:sp>
        <p:nvSpPr>
          <p:cNvPr id="493" name="Google Shape;493;p36"/>
          <p:cNvSpPr txBox="1"/>
          <p:nvPr/>
        </p:nvSpPr>
        <p:spPr>
          <a:xfrm>
            <a:off x="204125" y="4467675"/>
            <a:ext cx="4194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A</a:t>
            </a:r>
            <a:endParaRPr sz="1800">
              <a:solidFill>
                <a:schemeClr val="dk2"/>
              </a:solidFill>
              <a:latin typeface="Proxima Nova"/>
              <a:ea typeface="Proxima Nova"/>
              <a:cs typeface="Proxima Nova"/>
              <a:sym typeface="Proxima Nova"/>
            </a:endParaRPr>
          </a:p>
        </p:txBody>
      </p:sp>
      <p:pic>
        <p:nvPicPr>
          <p:cNvPr id="494" name="Google Shape;494;p36"/>
          <p:cNvPicPr preferRelativeResize="0"/>
          <p:nvPr/>
        </p:nvPicPr>
        <p:blipFill>
          <a:blip r:embed="rId3">
            <a:alphaModFix/>
          </a:blip>
          <a:stretch>
            <a:fillRect/>
          </a:stretch>
        </p:blipFill>
        <p:spPr>
          <a:xfrm>
            <a:off x="0" y="0"/>
            <a:ext cx="7014656" cy="5143501"/>
          </a:xfrm>
          <a:prstGeom prst="rect">
            <a:avLst/>
          </a:prstGeom>
          <a:noFill/>
          <a:ln>
            <a:noFill/>
          </a:ln>
        </p:spPr>
      </p:pic>
      <p:sp>
        <p:nvSpPr>
          <p:cNvPr id="495" name="Google Shape;495;p36"/>
          <p:cNvSpPr/>
          <p:nvPr/>
        </p:nvSpPr>
        <p:spPr>
          <a:xfrm>
            <a:off x="7014650" y="0"/>
            <a:ext cx="2129400" cy="413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Specific</a:t>
            </a:r>
            <a:endParaRPr b="1">
              <a:solidFill>
                <a:schemeClr val="lt1"/>
              </a:solidFill>
              <a:latin typeface="Proxima Nova"/>
              <a:ea typeface="Proxima Nova"/>
              <a:cs typeface="Proxima Nova"/>
              <a:sym typeface="Proxima Nova"/>
            </a:endParaRPr>
          </a:p>
        </p:txBody>
      </p:sp>
      <p:sp>
        <p:nvSpPr>
          <p:cNvPr id="496" name="Google Shape;496;p36"/>
          <p:cNvSpPr txBox="1"/>
          <p:nvPr>
            <p:ph type="title"/>
          </p:nvPr>
        </p:nvSpPr>
        <p:spPr>
          <a:xfrm>
            <a:off x="6929700" y="643225"/>
            <a:ext cx="2189700" cy="215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t>4th of July… </a:t>
            </a:r>
            <a:r>
              <a:rPr lang="en" sz="2700"/>
              <a:t>Fireworks!</a:t>
            </a:r>
            <a:endParaRPr sz="2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00" name="Shape 500"/>
        <p:cNvGrpSpPr/>
        <p:nvPr/>
      </p:nvGrpSpPr>
      <p:grpSpPr>
        <a:xfrm>
          <a:off x="0" y="0"/>
          <a:ext cx="0" cy="0"/>
          <a:chOff x="0" y="0"/>
          <a:chExt cx="0" cy="0"/>
        </a:xfrm>
      </p:grpSpPr>
      <p:sp>
        <p:nvSpPr>
          <p:cNvPr id="501" name="Google Shape;501;p37"/>
          <p:cNvSpPr/>
          <p:nvPr/>
        </p:nvSpPr>
        <p:spPr>
          <a:xfrm>
            <a:off x="7875" y="1848200"/>
            <a:ext cx="9144000" cy="328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502" name="Google Shape;502;p37"/>
          <p:cNvPicPr preferRelativeResize="0"/>
          <p:nvPr/>
        </p:nvPicPr>
        <p:blipFill rotWithShape="1">
          <a:blip r:embed="rId3">
            <a:alphaModFix/>
          </a:blip>
          <a:srcRect b="0" l="0" r="0" t="0"/>
          <a:stretch/>
        </p:blipFill>
        <p:spPr>
          <a:xfrm>
            <a:off x="5553100" y="2013350"/>
            <a:ext cx="3590900" cy="2611075"/>
          </a:xfrm>
          <a:prstGeom prst="rect">
            <a:avLst/>
          </a:prstGeom>
          <a:noFill/>
          <a:ln>
            <a:noFill/>
          </a:ln>
        </p:spPr>
      </p:pic>
      <p:pic>
        <p:nvPicPr>
          <p:cNvPr id="503" name="Google Shape;503;p37"/>
          <p:cNvPicPr preferRelativeResize="0"/>
          <p:nvPr/>
        </p:nvPicPr>
        <p:blipFill>
          <a:blip r:embed="rId4">
            <a:alphaModFix/>
          </a:blip>
          <a:stretch>
            <a:fillRect/>
          </a:stretch>
        </p:blipFill>
        <p:spPr>
          <a:xfrm>
            <a:off x="0" y="1858825"/>
            <a:ext cx="5676601" cy="3284676"/>
          </a:xfrm>
          <a:prstGeom prst="rect">
            <a:avLst/>
          </a:prstGeom>
          <a:noFill/>
          <a:ln>
            <a:noFill/>
          </a:ln>
        </p:spPr>
      </p:pic>
      <p:sp>
        <p:nvSpPr>
          <p:cNvPr id="504" name="Google Shape;504;p37"/>
          <p:cNvSpPr txBox="1"/>
          <p:nvPr/>
        </p:nvSpPr>
        <p:spPr>
          <a:xfrm>
            <a:off x="503400" y="1030275"/>
            <a:ext cx="8328900" cy="707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Firearms &amp; Explosives tend to generate bigger fires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However</a:t>
            </a:r>
            <a:r>
              <a:rPr lang="en">
                <a:solidFill>
                  <a:schemeClr val="dk2"/>
                </a:solidFill>
                <a:latin typeface="Proxima Nova"/>
                <a:ea typeface="Proxima Nova"/>
                <a:cs typeface="Proxima Nova"/>
                <a:sym typeface="Proxima Nova"/>
              </a:rPr>
              <a:t>, in total, Natural fires burnt more acres and, o</a:t>
            </a:r>
            <a:r>
              <a:rPr lang="en">
                <a:solidFill>
                  <a:schemeClr val="dk2"/>
                </a:solidFill>
                <a:latin typeface="Proxima Nova"/>
                <a:ea typeface="Proxima Nova"/>
                <a:cs typeface="Proxima Nova"/>
                <a:sym typeface="Proxima Nova"/>
              </a:rPr>
              <a:t>n average, are harder(take longer) to put out</a:t>
            </a:r>
            <a:endParaRPr>
              <a:solidFill>
                <a:schemeClr val="dk2"/>
              </a:solidFill>
              <a:latin typeface="Proxima Nova"/>
              <a:ea typeface="Proxima Nova"/>
              <a:cs typeface="Proxima Nova"/>
              <a:sym typeface="Proxima Nova"/>
            </a:endParaRPr>
          </a:p>
        </p:txBody>
      </p:sp>
      <p:sp>
        <p:nvSpPr>
          <p:cNvPr id="505" name="Google Shape;505;p37"/>
          <p:cNvSpPr txBox="1"/>
          <p:nvPr>
            <p:ph idx="4294967295" type="title"/>
          </p:nvPr>
        </p:nvSpPr>
        <p:spPr>
          <a:xfrm>
            <a:off x="311700" y="413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Size</a:t>
            </a:r>
            <a:r>
              <a:rPr lang="en"/>
              <a:t> &amp; Duration</a:t>
            </a:r>
            <a:endParaRPr/>
          </a:p>
        </p:txBody>
      </p:sp>
      <p:sp>
        <p:nvSpPr>
          <p:cNvPr id="506" name="Google Shape;506;p37"/>
          <p:cNvSpPr/>
          <p:nvPr/>
        </p:nvSpPr>
        <p:spPr>
          <a:xfrm>
            <a:off x="6905100" y="0"/>
            <a:ext cx="2238900" cy="413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General</a:t>
            </a:r>
            <a:endParaRPr b="1">
              <a:solidFill>
                <a:schemeClr val="lt1"/>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10" name="Shape 510"/>
        <p:cNvGrpSpPr/>
        <p:nvPr/>
      </p:nvGrpSpPr>
      <p:grpSpPr>
        <a:xfrm>
          <a:off x="0" y="0"/>
          <a:ext cx="0" cy="0"/>
          <a:chOff x="0" y="0"/>
          <a:chExt cx="0" cy="0"/>
        </a:xfrm>
      </p:grpSpPr>
      <p:sp>
        <p:nvSpPr>
          <p:cNvPr id="511" name="Google Shape;511;p38"/>
          <p:cNvSpPr txBox="1"/>
          <p:nvPr/>
        </p:nvSpPr>
        <p:spPr>
          <a:xfrm>
            <a:off x="204125" y="4467675"/>
            <a:ext cx="4194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A</a:t>
            </a:r>
            <a:endParaRPr sz="1800">
              <a:solidFill>
                <a:schemeClr val="dk2"/>
              </a:solidFill>
              <a:latin typeface="Proxima Nova"/>
              <a:ea typeface="Proxima Nova"/>
              <a:cs typeface="Proxima Nova"/>
              <a:sym typeface="Proxima Nova"/>
            </a:endParaRPr>
          </a:p>
        </p:txBody>
      </p:sp>
      <p:sp>
        <p:nvSpPr>
          <p:cNvPr id="512" name="Google Shape;512;p38"/>
          <p:cNvSpPr/>
          <p:nvPr/>
        </p:nvSpPr>
        <p:spPr>
          <a:xfrm>
            <a:off x="6905100" y="0"/>
            <a:ext cx="2238900" cy="413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Specific</a:t>
            </a:r>
            <a:endParaRPr b="1">
              <a:solidFill>
                <a:schemeClr val="lt1"/>
              </a:solidFill>
              <a:latin typeface="Proxima Nova"/>
              <a:ea typeface="Proxima Nova"/>
              <a:cs typeface="Proxima Nova"/>
              <a:sym typeface="Proxima Nova"/>
            </a:endParaRPr>
          </a:p>
        </p:txBody>
      </p:sp>
      <p:grpSp>
        <p:nvGrpSpPr>
          <p:cNvPr id="513" name="Google Shape;513;p38"/>
          <p:cNvGrpSpPr/>
          <p:nvPr/>
        </p:nvGrpSpPr>
        <p:grpSpPr>
          <a:xfrm>
            <a:off x="0" y="1193491"/>
            <a:ext cx="6518438" cy="3949914"/>
            <a:chOff x="0" y="-229525"/>
            <a:chExt cx="6255699" cy="4111924"/>
          </a:xfrm>
        </p:grpSpPr>
        <p:pic>
          <p:nvPicPr>
            <p:cNvPr id="514" name="Google Shape;514;p38"/>
            <p:cNvPicPr preferRelativeResize="0"/>
            <p:nvPr/>
          </p:nvPicPr>
          <p:blipFill>
            <a:blip r:embed="rId3">
              <a:alphaModFix/>
            </a:blip>
            <a:stretch>
              <a:fillRect/>
            </a:stretch>
          </p:blipFill>
          <p:spPr>
            <a:xfrm>
              <a:off x="0" y="-229525"/>
              <a:ext cx="6255699" cy="4111924"/>
            </a:xfrm>
            <a:prstGeom prst="rect">
              <a:avLst/>
            </a:prstGeom>
            <a:noFill/>
            <a:ln>
              <a:noFill/>
            </a:ln>
          </p:spPr>
        </p:pic>
        <p:sp>
          <p:nvSpPr>
            <p:cNvPr id="515" name="Google Shape;515;p38"/>
            <p:cNvSpPr txBox="1"/>
            <p:nvPr/>
          </p:nvSpPr>
          <p:spPr>
            <a:xfrm>
              <a:off x="941046" y="3442774"/>
              <a:ext cx="593100" cy="355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Proxima Nova"/>
                  <a:ea typeface="Proxima Nova"/>
                  <a:cs typeface="Proxima Nova"/>
                  <a:sym typeface="Proxima Nova"/>
                </a:rPr>
                <a:t>Mon</a:t>
              </a:r>
              <a:endParaRPr sz="1200">
                <a:solidFill>
                  <a:schemeClr val="dk2"/>
                </a:solidFill>
                <a:latin typeface="Proxima Nova"/>
                <a:ea typeface="Proxima Nova"/>
                <a:cs typeface="Proxima Nova"/>
                <a:sym typeface="Proxima Nova"/>
              </a:endParaRPr>
            </a:p>
          </p:txBody>
        </p:sp>
        <p:sp>
          <p:nvSpPr>
            <p:cNvPr id="516" name="Google Shape;516;p38"/>
            <p:cNvSpPr txBox="1"/>
            <p:nvPr/>
          </p:nvSpPr>
          <p:spPr>
            <a:xfrm>
              <a:off x="1655763" y="3442775"/>
              <a:ext cx="493500" cy="355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Proxima Nova"/>
                  <a:ea typeface="Proxima Nova"/>
                  <a:cs typeface="Proxima Nova"/>
                  <a:sym typeface="Proxima Nova"/>
                </a:rPr>
                <a:t>Tue</a:t>
              </a:r>
              <a:endParaRPr sz="1200">
                <a:solidFill>
                  <a:schemeClr val="dk2"/>
                </a:solidFill>
                <a:latin typeface="Proxima Nova"/>
                <a:ea typeface="Proxima Nova"/>
                <a:cs typeface="Proxima Nova"/>
                <a:sym typeface="Proxima Nova"/>
              </a:endParaRPr>
            </a:p>
          </p:txBody>
        </p:sp>
        <p:sp>
          <p:nvSpPr>
            <p:cNvPr id="517" name="Google Shape;517;p38"/>
            <p:cNvSpPr txBox="1"/>
            <p:nvPr/>
          </p:nvSpPr>
          <p:spPr>
            <a:xfrm>
              <a:off x="2370476" y="3442774"/>
              <a:ext cx="593100" cy="355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Proxima Nova"/>
                  <a:ea typeface="Proxima Nova"/>
                  <a:cs typeface="Proxima Nova"/>
                  <a:sym typeface="Proxima Nova"/>
                </a:rPr>
                <a:t>Wed</a:t>
              </a:r>
              <a:endParaRPr sz="1200">
                <a:solidFill>
                  <a:schemeClr val="dk2"/>
                </a:solidFill>
                <a:latin typeface="Proxima Nova"/>
                <a:ea typeface="Proxima Nova"/>
                <a:cs typeface="Proxima Nova"/>
                <a:sym typeface="Proxima Nova"/>
              </a:endParaRPr>
            </a:p>
          </p:txBody>
        </p:sp>
        <p:sp>
          <p:nvSpPr>
            <p:cNvPr id="518" name="Google Shape;518;p38"/>
            <p:cNvSpPr txBox="1"/>
            <p:nvPr/>
          </p:nvSpPr>
          <p:spPr>
            <a:xfrm>
              <a:off x="3081756" y="3442774"/>
              <a:ext cx="519900" cy="355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Proxima Nova"/>
                  <a:ea typeface="Proxima Nova"/>
                  <a:cs typeface="Proxima Nova"/>
                  <a:sym typeface="Proxima Nova"/>
                </a:rPr>
                <a:t>Thu</a:t>
              </a:r>
              <a:endParaRPr sz="1200">
                <a:solidFill>
                  <a:schemeClr val="dk2"/>
                </a:solidFill>
                <a:latin typeface="Proxima Nova"/>
                <a:ea typeface="Proxima Nova"/>
                <a:cs typeface="Proxima Nova"/>
                <a:sym typeface="Proxima Nova"/>
              </a:endParaRPr>
            </a:p>
          </p:txBody>
        </p:sp>
        <p:sp>
          <p:nvSpPr>
            <p:cNvPr id="519" name="Google Shape;519;p38"/>
            <p:cNvSpPr txBox="1"/>
            <p:nvPr/>
          </p:nvSpPr>
          <p:spPr>
            <a:xfrm>
              <a:off x="3889125" y="3442775"/>
              <a:ext cx="401100" cy="355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Proxima Nova"/>
                  <a:ea typeface="Proxima Nova"/>
                  <a:cs typeface="Proxima Nova"/>
                  <a:sym typeface="Proxima Nova"/>
                </a:rPr>
                <a:t>Fri</a:t>
              </a:r>
              <a:endParaRPr sz="1200">
                <a:solidFill>
                  <a:schemeClr val="dk2"/>
                </a:solidFill>
                <a:latin typeface="Proxima Nova"/>
                <a:ea typeface="Proxima Nova"/>
                <a:cs typeface="Proxima Nova"/>
                <a:sym typeface="Proxima Nova"/>
              </a:endParaRPr>
            </a:p>
          </p:txBody>
        </p:sp>
        <p:sp>
          <p:nvSpPr>
            <p:cNvPr id="520" name="Google Shape;520;p38"/>
            <p:cNvSpPr txBox="1"/>
            <p:nvPr/>
          </p:nvSpPr>
          <p:spPr>
            <a:xfrm>
              <a:off x="4577700" y="3442775"/>
              <a:ext cx="493500" cy="355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Proxima Nova"/>
                  <a:ea typeface="Proxima Nova"/>
                  <a:cs typeface="Proxima Nova"/>
                  <a:sym typeface="Proxima Nova"/>
                </a:rPr>
                <a:t>Sat</a:t>
              </a:r>
              <a:endParaRPr sz="1200">
                <a:solidFill>
                  <a:schemeClr val="dk2"/>
                </a:solidFill>
                <a:latin typeface="Proxima Nova"/>
                <a:ea typeface="Proxima Nova"/>
                <a:cs typeface="Proxima Nova"/>
                <a:sym typeface="Proxima Nova"/>
              </a:endParaRPr>
            </a:p>
          </p:txBody>
        </p:sp>
        <p:sp>
          <p:nvSpPr>
            <p:cNvPr id="521" name="Google Shape;521;p38"/>
            <p:cNvSpPr txBox="1"/>
            <p:nvPr/>
          </p:nvSpPr>
          <p:spPr>
            <a:xfrm>
              <a:off x="5275250" y="3442775"/>
              <a:ext cx="493500" cy="355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Proxima Nova"/>
                  <a:ea typeface="Proxima Nova"/>
                  <a:cs typeface="Proxima Nova"/>
                  <a:sym typeface="Proxima Nova"/>
                </a:rPr>
                <a:t>Sun</a:t>
              </a:r>
              <a:endParaRPr sz="1200">
                <a:solidFill>
                  <a:schemeClr val="dk2"/>
                </a:solidFill>
                <a:latin typeface="Proxima Nova"/>
                <a:ea typeface="Proxima Nova"/>
                <a:cs typeface="Proxima Nova"/>
                <a:sym typeface="Proxima Nova"/>
              </a:endParaRPr>
            </a:p>
          </p:txBody>
        </p:sp>
        <p:sp>
          <p:nvSpPr>
            <p:cNvPr id="522" name="Google Shape;522;p38"/>
            <p:cNvSpPr/>
            <p:nvPr/>
          </p:nvSpPr>
          <p:spPr>
            <a:xfrm>
              <a:off x="413125" y="3523100"/>
              <a:ext cx="306600" cy="160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sp>
        <p:nvSpPr>
          <p:cNvPr id="523" name="Google Shape;523;p38"/>
          <p:cNvSpPr/>
          <p:nvPr/>
        </p:nvSpPr>
        <p:spPr>
          <a:xfrm>
            <a:off x="6175843" y="4770071"/>
            <a:ext cx="342600" cy="18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524" name="Google Shape;524;p38"/>
          <p:cNvSpPr txBox="1"/>
          <p:nvPr>
            <p:ph type="title"/>
          </p:nvPr>
        </p:nvSpPr>
        <p:spPr>
          <a:xfrm>
            <a:off x="311700" y="413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Recreation &amp; Ceremony</a:t>
            </a:r>
            <a:endParaRPr/>
          </a:p>
        </p:txBody>
      </p:sp>
      <p:sp>
        <p:nvSpPr>
          <p:cNvPr id="525" name="Google Shape;525;p38"/>
          <p:cNvSpPr txBox="1"/>
          <p:nvPr>
            <p:ph idx="1" type="body"/>
          </p:nvPr>
        </p:nvSpPr>
        <p:spPr>
          <a:xfrm>
            <a:off x="6439800" y="1193500"/>
            <a:ext cx="2625600" cy="3845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Recreational fires exhibit twice the frequency of occurrence between Sunday (highest - 14k) and Wednesday (lowest - 7k)</a:t>
            </a:r>
            <a:endParaRPr sz="1400"/>
          </a:p>
          <a:p>
            <a:pPr indent="0" lvl="0" marL="457200" rtl="0" algn="l">
              <a:spcBef>
                <a:spcPts val="1200"/>
              </a:spcBef>
              <a:spcAft>
                <a:spcPts val="0"/>
              </a:spcAft>
              <a:buNone/>
            </a:pPr>
            <a:r>
              <a:t/>
            </a:r>
            <a:endParaRPr sz="1195"/>
          </a:p>
          <a:p>
            <a:pPr indent="-317500" lvl="0" marL="457200" rtl="0" algn="l">
              <a:spcBef>
                <a:spcPts val="1200"/>
              </a:spcBef>
              <a:spcAft>
                <a:spcPts val="0"/>
              </a:spcAft>
              <a:buSzPts val="1400"/>
              <a:buChar char="-"/>
            </a:pPr>
            <a:r>
              <a:rPr lang="en" sz="1400"/>
              <a:t>In contrast, other fire causes do not demonstrate such notable variations between different days of the week</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29" name="Shape 529"/>
        <p:cNvGrpSpPr/>
        <p:nvPr/>
      </p:nvGrpSpPr>
      <p:grpSpPr>
        <a:xfrm>
          <a:off x="0" y="0"/>
          <a:ext cx="0" cy="0"/>
          <a:chOff x="0" y="0"/>
          <a:chExt cx="0" cy="0"/>
        </a:xfrm>
      </p:grpSpPr>
      <p:sp>
        <p:nvSpPr>
          <p:cNvPr id="530" name="Google Shape;53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Arson &amp; Erratic Over Years</a:t>
            </a:r>
            <a:endParaRPr/>
          </a:p>
        </p:txBody>
      </p:sp>
      <p:sp>
        <p:nvSpPr>
          <p:cNvPr id="531" name="Google Shape;531;p39"/>
          <p:cNvSpPr txBox="1"/>
          <p:nvPr>
            <p:ph idx="1" type="body"/>
          </p:nvPr>
        </p:nvSpPr>
        <p:spPr>
          <a:xfrm>
            <a:off x="204475" y="1017725"/>
            <a:ext cx="8520600" cy="105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Significant decline</a:t>
            </a:r>
            <a:r>
              <a:rPr lang="en" sz="1200"/>
              <a:t> in the occurrences of two causes:</a:t>
            </a:r>
            <a:endParaRPr sz="1200"/>
          </a:p>
          <a:p>
            <a:pPr indent="0" lvl="0" marL="0" rtl="0" algn="l">
              <a:spcBef>
                <a:spcPts val="1200"/>
              </a:spcBef>
              <a:spcAft>
                <a:spcPts val="0"/>
              </a:spcAft>
              <a:buNone/>
            </a:pPr>
            <a:r>
              <a:rPr b="1" lang="en" sz="1200"/>
              <a:t>Arson:</a:t>
            </a:r>
            <a:r>
              <a:rPr lang="en" sz="1200"/>
              <a:t> Potentially attributed to its classification as a felony, punishable by imprisonment and fines.</a:t>
            </a:r>
            <a:endParaRPr sz="1200"/>
          </a:p>
          <a:p>
            <a:pPr indent="0" lvl="0" marL="0" rtl="0" algn="l">
              <a:spcBef>
                <a:spcPts val="1200"/>
              </a:spcBef>
              <a:spcAft>
                <a:spcPts val="0"/>
              </a:spcAft>
              <a:buNone/>
            </a:pPr>
            <a:r>
              <a:rPr b="1" lang="en" sz="1200"/>
              <a:t>Erratic</a:t>
            </a:r>
            <a:r>
              <a:rPr lang="en" sz="1200"/>
              <a:t> (Smoking + Minor): Potentially influenced by a decrease in the number of people smoking.</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rPr lang="en" sz="1200"/>
              <a:t>Other wildfire causes fluctuated but not so significantly</a:t>
            </a:r>
            <a:endParaRPr sz="1200"/>
          </a:p>
        </p:txBody>
      </p:sp>
      <p:pic>
        <p:nvPicPr>
          <p:cNvPr id="532" name="Google Shape;532;p39"/>
          <p:cNvPicPr preferRelativeResize="0"/>
          <p:nvPr/>
        </p:nvPicPr>
        <p:blipFill>
          <a:blip r:embed="rId3">
            <a:alphaModFix/>
          </a:blip>
          <a:stretch>
            <a:fillRect/>
          </a:stretch>
        </p:blipFill>
        <p:spPr>
          <a:xfrm>
            <a:off x="152400" y="2222585"/>
            <a:ext cx="4419599" cy="2858016"/>
          </a:xfrm>
          <a:prstGeom prst="rect">
            <a:avLst/>
          </a:prstGeom>
          <a:noFill/>
          <a:ln>
            <a:noFill/>
          </a:ln>
        </p:spPr>
      </p:pic>
      <p:pic>
        <p:nvPicPr>
          <p:cNvPr id="533" name="Google Shape;533;p39"/>
          <p:cNvPicPr preferRelativeResize="0"/>
          <p:nvPr/>
        </p:nvPicPr>
        <p:blipFill>
          <a:blip r:embed="rId4">
            <a:alphaModFix/>
          </a:blip>
          <a:stretch>
            <a:fillRect/>
          </a:stretch>
        </p:blipFill>
        <p:spPr>
          <a:xfrm>
            <a:off x="4665012" y="2222575"/>
            <a:ext cx="4400313" cy="2858026"/>
          </a:xfrm>
          <a:prstGeom prst="rect">
            <a:avLst/>
          </a:prstGeom>
          <a:noFill/>
          <a:ln>
            <a:noFill/>
          </a:ln>
        </p:spPr>
      </p:pic>
      <p:sp>
        <p:nvSpPr>
          <p:cNvPr id="534" name="Google Shape;534;p39"/>
          <p:cNvSpPr/>
          <p:nvPr/>
        </p:nvSpPr>
        <p:spPr>
          <a:xfrm>
            <a:off x="6905100" y="0"/>
            <a:ext cx="2238900" cy="413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Specific</a:t>
            </a:r>
            <a:endParaRPr b="1">
              <a:solidFill>
                <a:schemeClr val="lt1"/>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38" name="Shape 538"/>
        <p:cNvGrpSpPr/>
        <p:nvPr/>
      </p:nvGrpSpPr>
      <p:grpSpPr>
        <a:xfrm>
          <a:off x="0" y="0"/>
          <a:ext cx="0" cy="0"/>
          <a:chOff x="0" y="0"/>
          <a:chExt cx="0" cy="0"/>
        </a:xfrm>
      </p:grpSpPr>
      <p:sp>
        <p:nvSpPr>
          <p:cNvPr id="539" name="Google Shape;53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State-wise info</a:t>
            </a:r>
            <a:endParaRPr/>
          </a:p>
        </p:txBody>
      </p:sp>
      <p:sp>
        <p:nvSpPr>
          <p:cNvPr id="540" name="Google Shape;540;p40"/>
          <p:cNvSpPr txBox="1"/>
          <p:nvPr/>
        </p:nvSpPr>
        <p:spPr>
          <a:xfrm>
            <a:off x="4286250" y="2776225"/>
            <a:ext cx="692100" cy="9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pic>
        <p:nvPicPr>
          <p:cNvPr id="541" name="Google Shape;541;p40"/>
          <p:cNvPicPr preferRelativeResize="0"/>
          <p:nvPr/>
        </p:nvPicPr>
        <p:blipFill>
          <a:blip r:embed="rId3">
            <a:alphaModFix/>
          </a:blip>
          <a:stretch>
            <a:fillRect/>
          </a:stretch>
        </p:blipFill>
        <p:spPr>
          <a:xfrm>
            <a:off x="0" y="1202606"/>
            <a:ext cx="9144002" cy="3940893"/>
          </a:xfrm>
          <a:prstGeom prst="rect">
            <a:avLst/>
          </a:prstGeom>
          <a:noFill/>
          <a:ln>
            <a:noFill/>
          </a:ln>
        </p:spPr>
      </p:pic>
      <p:sp>
        <p:nvSpPr>
          <p:cNvPr id="542" name="Google Shape;542;p40"/>
          <p:cNvSpPr txBox="1"/>
          <p:nvPr/>
        </p:nvSpPr>
        <p:spPr>
          <a:xfrm rot="-5400000">
            <a:off x="464050" y="3314975"/>
            <a:ext cx="10380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Proxima Nova"/>
                <a:ea typeface="Proxima Nova"/>
                <a:cs typeface="Proxima Nova"/>
                <a:sym typeface="Proxima Nova"/>
              </a:rPr>
              <a:t>Oklahoma</a:t>
            </a:r>
            <a:endParaRPr b="1" sz="1300">
              <a:solidFill>
                <a:schemeClr val="lt1"/>
              </a:solidFill>
              <a:latin typeface="Proxima Nova"/>
              <a:ea typeface="Proxima Nova"/>
              <a:cs typeface="Proxima Nova"/>
              <a:sym typeface="Proxima Nova"/>
            </a:endParaRPr>
          </a:p>
        </p:txBody>
      </p:sp>
      <p:sp>
        <p:nvSpPr>
          <p:cNvPr id="543" name="Google Shape;543;p40"/>
          <p:cNvSpPr txBox="1"/>
          <p:nvPr/>
        </p:nvSpPr>
        <p:spPr>
          <a:xfrm rot="-5400000">
            <a:off x="1442250" y="3314975"/>
            <a:ext cx="10380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Proxima Nova"/>
                <a:ea typeface="Proxima Nova"/>
                <a:cs typeface="Proxima Nova"/>
                <a:sym typeface="Proxima Nova"/>
              </a:rPr>
              <a:t>Georgia</a:t>
            </a:r>
            <a:endParaRPr b="1" sz="1300">
              <a:solidFill>
                <a:schemeClr val="lt1"/>
              </a:solidFill>
              <a:latin typeface="Proxima Nova"/>
              <a:ea typeface="Proxima Nova"/>
              <a:cs typeface="Proxima Nova"/>
              <a:sym typeface="Proxima Nova"/>
            </a:endParaRPr>
          </a:p>
        </p:txBody>
      </p:sp>
      <p:sp>
        <p:nvSpPr>
          <p:cNvPr id="544" name="Google Shape;544;p40"/>
          <p:cNvSpPr txBox="1"/>
          <p:nvPr/>
        </p:nvSpPr>
        <p:spPr>
          <a:xfrm rot="-5400000">
            <a:off x="2529800" y="3363425"/>
            <a:ext cx="8802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Proxima Nova"/>
                <a:ea typeface="Proxima Nova"/>
                <a:cs typeface="Proxima Nova"/>
                <a:sym typeface="Proxima Nova"/>
              </a:rPr>
              <a:t>New Jersey</a:t>
            </a:r>
            <a:endParaRPr b="1" sz="1000">
              <a:solidFill>
                <a:schemeClr val="lt1"/>
              </a:solidFill>
              <a:latin typeface="Proxima Nova"/>
              <a:ea typeface="Proxima Nova"/>
              <a:cs typeface="Proxima Nova"/>
              <a:sym typeface="Proxima Nova"/>
            </a:endParaRPr>
          </a:p>
        </p:txBody>
      </p:sp>
      <p:sp>
        <p:nvSpPr>
          <p:cNvPr id="545" name="Google Shape;545;p40"/>
          <p:cNvSpPr txBox="1"/>
          <p:nvPr/>
        </p:nvSpPr>
        <p:spPr>
          <a:xfrm rot="-5400000">
            <a:off x="6301675" y="3314975"/>
            <a:ext cx="10380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Proxima Nova"/>
                <a:ea typeface="Proxima Nova"/>
                <a:cs typeface="Proxima Nova"/>
                <a:sym typeface="Proxima Nova"/>
              </a:rPr>
              <a:t>Utah</a:t>
            </a:r>
            <a:endParaRPr b="1" sz="1300">
              <a:solidFill>
                <a:schemeClr val="lt1"/>
              </a:solidFill>
              <a:latin typeface="Proxima Nova"/>
              <a:ea typeface="Proxima Nova"/>
              <a:cs typeface="Proxima Nova"/>
              <a:sym typeface="Proxima Nova"/>
            </a:endParaRPr>
          </a:p>
        </p:txBody>
      </p:sp>
      <p:sp>
        <p:nvSpPr>
          <p:cNvPr id="546" name="Google Shape;546;p40"/>
          <p:cNvSpPr txBox="1"/>
          <p:nvPr/>
        </p:nvSpPr>
        <p:spPr>
          <a:xfrm rot="-5400000">
            <a:off x="5442700" y="3316000"/>
            <a:ext cx="8802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latin typeface="Proxima Nova"/>
                <a:ea typeface="Proxima Nova"/>
                <a:cs typeface="Proxima Nova"/>
                <a:sym typeface="Proxima Nova"/>
              </a:rPr>
              <a:t>Michigan</a:t>
            </a:r>
            <a:endParaRPr b="1" sz="1100">
              <a:solidFill>
                <a:schemeClr val="lt1"/>
              </a:solidFill>
              <a:latin typeface="Proxima Nova"/>
              <a:ea typeface="Proxima Nova"/>
              <a:cs typeface="Proxima Nova"/>
              <a:sym typeface="Proxima Nova"/>
            </a:endParaRPr>
          </a:p>
        </p:txBody>
      </p:sp>
      <p:sp>
        <p:nvSpPr>
          <p:cNvPr id="547" name="Google Shape;547;p40"/>
          <p:cNvSpPr txBox="1"/>
          <p:nvPr/>
        </p:nvSpPr>
        <p:spPr>
          <a:xfrm rot="-5400000">
            <a:off x="7361525" y="2497975"/>
            <a:ext cx="9591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801F17"/>
                </a:solidFill>
                <a:latin typeface="Proxima Nova"/>
                <a:ea typeface="Proxima Nova"/>
                <a:cs typeface="Proxima Nova"/>
                <a:sym typeface="Proxima Nova"/>
              </a:rPr>
              <a:t>Washington</a:t>
            </a:r>
            <a:endParaRPr b="1" sz="1100">
              <a:solidFill>
                <a:srgbClr val="801F17"/>
              </a:solidFill>
              <a:latin typeface="Proxima Nova"/>
              <a:ea typeface="Proxima Nova"/>
              <a:cs typeface="Proxima Nova"/>
              <a:sym typeface="Proxima Nova"/>
            </a:endParaRPr>
          </a:p>
        </p:txBody>
      </p:sp>
      <p:sp>
        <p:nvSpPr>
          <p:cNvPr id="548" name="Google Shape;548;p40"/>
          <p:cNvSpPr txBox="1"/>
          <p:nvPr/>
        </p:nvSpPr>
        <p:spPr>
          <a:xfrm rot="-5400000">
            <a:off x="4398100" y="2737875"/>
            <a:ext cx="10455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801F17"/>
                </a:solidFill>
                <a:latin typeface="Proxima Nova"/>
                <a:ea typeface="Proxima Nova"/>
                <a:cs typeface="Proxima Nova"/>
                <a:sym typeface="Proxima Nova"/>
              </a:rPr>
              <a:t>South Dakota</a:t>
            </a:r>
            <a:endParaRPr b="1" sz="1100">
              <a:solidFill>
                <a:srgbClr val="801F17"/>
              </a:solidFill>
              <a:latin typeface="Proxima Nova"/>
              <a:ea typeface="Proxima Nova"/>
              <a:cs typeface="Proxima Nova"/>
              <a:sym typeface="Proxima Nova"/>
            </a:endParaRPr>
          </a:p>
        </p:txBody>
      </p:sp>
      <p:sp>
        <p:nvSpPr>
          <p:cNvPr id="549" name="Google Shape;549;p40"/>
          <p:cNvSpPr txBox="1"/>
          <p:nvPr/>
        </p:nvSpPr>
        <p:spPr>
          <a:xfrm rot="-5400000">
            <a:off x="3518775" y="3005050"/>
            <a:ext cx="8802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801F17"/>
                </a:solidFill>
                <a:latin typeface="Proxima Nova"/>
                <a:ea typeface="Proxima Nova"/>
                <a:cs typeface="Proxima Nova"/>
                <a:sym typeface="Proxima Nova"/>
              </a:rPr>
              <a:t>Idaho</a:t>
            </a:r>
            <a:endParaRPr b="1" sz="1100">
              <a:solidFill>
                <a:srgbClr val="801F17"/>
              </a:solidFill>
              <a:latin typeface="Proxima Nova"/>
              <a:ea typeface="Proxima Nova"/>
              <a:cs typeface="Proxima Nova"/>
              <a:sym typeface="Proxima Nova"/>
            </a:endParaRPr>
          </a:p>
        </p:txBody>
      </p:sp>
      <p:sp>
        <p:nvSpPr>
          <p:cNvPr id="550" name="Google Shape;550;p40"/>
          <p:cNvSpPr/>
          <p:nvPr/>
        </p:nvSpPr>
        <p:spPr>
          <a:xfrm>
            <a:off x="6905100" y="0"/>
            <a:ext cx="2238900" cy="413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Specific</a:t>
            </a:r>
            <a:endParaRPr b="1">
              <a:solidFill>
                <a:schemeClr val="lt1"/>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1"/>
          <p:cNvSpPr txBox="1"/>
          <p:nvPr>
            <p:ph type="title"/>
          </p:nvPr>
        </p:nvSpPr>
        <p:spPr>
          <a:xfrm>
            <a:off x="584200" y="573325"/>
            <a:ext cx="5888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APPLICATION &amp; PROSPECTS</a:t>
            </a:r>
            <a:endParaRPr/>
          </a:p>
        </p:txBody>
      </p:sp>
      <p:pic>
        <p:nvPicPr>
          <p:cNvPr id="556" name="Google Shape;556;p41"/>
          <p:cNvPicPr preferRelativeResize="0"/>
          <p:nvPr/>
        </p:nvPicPr>
        <p:blipFill>
          <a:blip r:embed="rId3">
            <a:alphaModFix/>
          </a:blip>
          <a:stretch>
            <a:fillRect/>
          </a:stretch>
        </p:blipFill>
        <p:spPr>
          <a:xfrm>
            <a:off x="6945848" y="-4125"/>
            <a:ext cx="2198151"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05825"/>
            <a:ext cx="351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pic>
        <p:nvPicPr>
          <p:cNvPr id="69" name="Google Shape;69;p15"/>
          <p:cNvPicPr preferRelativeResize="0"/>
          <p:nvPr/>
        </p:nvPicPr>
        <p:blipFill>
          <a:blip r:embed="rId3">
            <a:alphaModFix/>
          </a:blip>
          <a:stretch>
            <a:fillRect/>
          </a:stretch>
        </p:blipFill>
        <p:spPr>
          <a:xfrm>
            <a:off x="0" y="1996600"/>
            <a:ext cx="4572000" cy="354850"/>
          </a:xfrm>
          <a:prstGeom prst="rect">
            <a:avLst/>
          </a:prstGeom>
          <a:noFill/>
          <a:ln cap="flat" cmpd="sng" w="9525">
            <a:solidFill>
              <a:schemeClr val="dk2"/>
            </a:solidFill>
            <a:prstDash val="solid"/>
            <a:round/>
            <a:headEnd len="sm" w="sm" type="none"/>
            <a:tailEnd len="sm" w="sm" type="none"/>
          </a:ln>
        </p:spPr>
      </p:pic>
      <p:pic>
        <p:nvPicPr>
          <p:cNvPr id="70" name="Google Shape;70;p15"/>
          <p:cNvPicPr preferRelativeResize="0"/>
          <p:nvPr/>
        </p:nvPicPr>
        <p:blipFill>
          <a:blip r:embed="rId4">
            <a:alphaModFix/>
          </a:blip>
          <a:stretch>
            <a:fillRect/>
          </a:stretch>
        </p:blipFill>
        <p:spPr>
          <a:xfrm>
            <a:off x="0" y="3682875"/>
            <a:ext cx="4572001" cy="322800"/>
          </a:xfrm>
          <a:prstGeom prst="rect">
            <a:avLst/>
          </a:prstGeom>
          <a:noFill/>
          <a:ln cap="flat" cmpd="sng" w="9525">
            <a:solidFill>
              <a:schemeClr val="dk2"/>
            </a:solidFill>
            <a:prstDash val="solid"/>
            <a:round/>
            <a:headEnd len="sm" w="sm" type="none"/>
            <a:tailEnd len="sm" w="sm" type="none"/>
          </a:ln>
        </p:spPr>
      </p:pic>
      <p:sp>
        <p:nvSpPr>
          <p:cNvPr id="71" name="Google Shape;71;p15"/>
          <p:cNvSpPr txBox="1"/>
          <p:nvPr/>
        </p:nvSpPr>
        <p:spPr>
          <a:xfrm>
            <a:off x="0" y="2453700"/>
            <a:ext cx="45720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Proxima Nova"/>
                <a:ea typeface="Proxima Nova"/>
                <a:cs typeface="Proxima Nova"/>
                <a:sym typeface="Proxima Nova"/>
                <a:hlinkClick r:id="rId5"/>
              </a:rPr>
              <a:t>https://www.kaggle.com/datasets/behroozsohrabi/us-wildfire-records-6th-edition?select=data.csv</a:t>
            </a:r>
            <a:endParaRPr sz="10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chemeClr val="dk2"/>
              </a:solidFill>
              <a:latin typeface="Proxima Nova"/>
              <a:ea typeface="Proxima Nova"/>
              <a:cs typeface="Proxima Nova"/>
              <a:sym typeface="Proxima Nova"/>
            </a:endParaRPr>
          </a:p>
        </p:txBody>
      </p:sp>
      <p:sp>
        <p:nvSpPr>
          <p:cNvPr id="72" name="Google Shape;72;p15"/>
          <p:cNvSpPr txBox="1"/>
          <p:nvPr/>
        </p:nvSpPr>
        <p:spPr>
          <a:xfrm>
            <a:off x="0" y="1274400"/>
            <a:ext cx="45720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Proxima Nova"/>
                <a:ea typeface="Proxima Nova"/>
                <a:cs typeface="Proxima Nova"/>
                <a:sym typeface="Proxima Nova"/>
              </a:rPr>
              <a:t>Main - </a:t>
            </a:r>
            <a:r>
              <a:rPr lang="en" sz="1500">
                <a:solidFill>
                  <a:schemeClr val="dk2"/>
                </a:solidFill>
                <a:latin typeface="Proxima Nova"/>
                <a:ea typeface="Proxima Nova"/>
                <a:cs typeface="Proxima Nova"/>
                <a:sym typeface="Proxima Nova"/>
              </a:rPr>
              <a:t>Wildfires, location, dates, duration, size, cause, etc</a:t>
            </a:r>
            <a:endParaRPr sz="1500">
              <a:solidFill>
                <a:schemeClr val="dk2"/>
              </a:solidFill>
              <a:latin typeface="Proxima Nova"/>
              <a:ea typeface="Proxima Nova"/>
              <a:cs typeface="Proxima Nova"/>
              <a:sym typeface="Proxima Nova"/>
            </a:endParaRPr>
          </a:p>
        </p:txBody>
      </p:sp>
      <p:sp>
        <p:nvSpPr>
          <p:cNvPr id="73" name="Google Shape;73;p15"/>
          <p:cNvSpPr txBox="1"/>
          <p:nvPr/>
        </p:nvSpPr>
        <p:spPr>
          <a:xfrm>
            <a:off x="0" y="3113050"/>
            <a:ext cx="45720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Proxima Nova"/>
                <a:ea typeface="Proxima Nova"/>
                <a:cs typeface="Proxima Nova"/>
                <a:sym typeface="Proxima Nova"/>
              </a:rPr>
              <a:t>Complementary</a:t>
            </a:r>
            <a:r>
              <a:rPr b="1" lang="en" sz="1800">
                <a:solidFill>
                  <a:schemeClr val="accent3"/>
                </a:solidFill>
                <a:latin typeface="Proxima Nova"/>
                <a:ea typeface="Proxima Nova"/>
                <a:cs typeface="Proxima Nova"/>
                <a:sym typeface="Proxima Nova"/>
              </a:rPr>
              <a:t> - </a:t>
            </a:r>
            <a:r>
              <a:rPr lang="en" sz="1500">
                <a:solidFill>
                  <a:schemeClr val="dk2"/>
                </a:solidFill>
                <a:latin typeface="Proxima Nova"/>
                <a:ea typeface="Proxima Nova"/>
                <a:cs typeface="Proxima Nova"/>
                <a:sym typeface="Proxima Nova"/>
              </a:rPr>
              <a:t>Weather and topography info</a:t>
            </a:r>
            <a:endParaRPr sz="1500">
              <a:solidFill>
                <a:schemeClr val="dk2"/>
              </a:solidFill>
              <a:latin typeface="Proxima Nova"/>
              <a:ea typeface="Proxima Nova"/>
              <a:cs typeface="Proxima Nova"/>
              <a:sym typeface="Proxima Nova"/>
            </a:endParaRPr>
          </a:p>
        </p:txBody>
      </p:sp>
      <p:sp>
        <p:nvSpPr>
          <p:cNvPr id="74" name="Google Shape;74;p15"/>
          <p:cNvSpPr txBox="1"/>
          <p:nvPr/>
        </p:nvSpPr>
        <p:spPr>
          <a:xfrm>
            <a:off x="0" y="4005675"/>
            <a:ext cx="45720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Proxima Nova"/>
                <a:ea typeface="Proxima Nova"/>
                <a:cs typeface="Proxima Nova"/>
                <a:sym typeface="Proxima Nova"/>
                <a:hlinkClick r:id="rId6"/>
              </a:rPr>
              <a:t>https://www.kaggle.com/datasets/cdminix/us-drought-meteorological-data</a:t>
            </a:r>
            <a:endParaRPr sz="10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chemeClr val="dk2"/>
              </a:solidFill>
              <a:latin typeface="Proxima Nova"/>
              <a:ea typeface="Proxima Nova"/>
              <a:cs typeface="Proxima Nova"/>
              <a:sym typeface="Proxima Nova"/>
            </a:endParaRPr>
          </a:p>
        </p:txBody>
      </p:sp>
      <p:sp>
        <p:nvSpPr>
          <p:cNvPr id="75" name="Google Shape;75;p15"/>
          <p:cNvSpPr txBox="1"/>
          <p:nvPr/>
        </p:nvSpPr>
        <p:spPr>
          <a:xfrm>
            <a:off x="5364575" y="1132875"/>
            <a:ext cx="2161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Proxima Nova"/>
                <a:ea typeface="Proxima Nova"/>
                <a:cs typeface="Proxima Nova"/>
                <a:sym typeface="Proxima Nova"/>
              </a:rPr>
              <a:t>Final - </a:t>
            </a:r>
            <a:r>
              <a:rPr lang="en" sz="1500">
                <a:solidFill>
                  <a:schemeClr val="dk2"/>
                </a:solidFill>
                <a:latin typeface="Proxima Nova"/>
                <a:ea typeface="Proxima Nova"/>
                <a:cs typeface="Proxima Nova"/>
                <a:sym typeface="Proxima Nova"/>
              </a:rPr>
              <a:t>Working file</a:t>
            </a:r>
            <a:endParaRPr sz="12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B02B20"/>
              </a:solidFill>
              <a:latin typeface="Proxima Nova"/>
              <a:ea typeface="Proxima Nova"/>
              <a:cs typeface="Proxima Nova"/>
              <a:sym typeface="Proxima Nova"/>
            </a:endParaRPr>
          </a:p>
        </p:txBody>
      </p:sp>
      <p:graphicFrame>
        <p:nvGraphicFramePr>
          <p:cNvPr id="76" name="Google Shape;76;p15"/>
          <p:cNvGraphicFramePr/>
          <p:nvPr/>
        </p:nvGraphicFramePr>
        <p:xfrm>
          <a:off x="5364575" y="1859925"/>
          <a:ext cx="3000000" cy="3000000"/>
        </p:xfrm>
        <a:graphic>
          <a:graphicData uri="http://schemas.openxmlformats.org/drawingml/2006/table">
            <a:tbl>
              <a:tblPr>
                <a:noFill/>
                <a:tableStyleId>{CC424B2C-B7DC-42D0-B55F-53C6CCF0BA26}</a:tableStyleId>
              </a:tblPr>
              <a:tblGrid>
                <a:gridCol w="1675950"/>
                <a:gridCol w="1579450"/>
              </a:tblGrid>
              <a:tr h="434550">
                <a:tc gridSpan="2">
                  <a:txBody>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Merged and cleaned dataset</a:t>
                      </a:r>
                      <a:endParaRPr b="1">
                        <a:solidFill>
                          <a:schemeClr val="lt1"/>
                        </a:solidFill>
                        <a:latin typeface="Proxima Nova"/>
                        <a:ea typeface="Proxima Nova"/>
                        <a:cs typeface="Proxima Nova"/>
                        <a:sym typeface="Proxima Nova"/>
                      </a:endParaRPr>
                    </a:p>
                  </a:txBody>
                  <a:tcPr marT="91425" marB="91425" marR="91425" marL="91425">
                    <a:solidFill>
                      <a:schemeClr val="accent3"/>
                    </a:solidFill>
                  </a:tcPr>
                </a:tc>
                <a:tc hMerge="1"/>
              </a:tr>
              <a:tr h="434550">
                <a:tc>
                  <a:txBody>
                    <a:bodyPr/>
                    <a:lstStyle/>
                    <a:p>
                      <a:pPr indent="0" lvl="0" marL="0" rtl="0" algn="l">
                        <a:spcBef>
                          <a:spcPts val="0"/>
                        </a:spcBef>
                        <a:spcAft>
                          <a:spcPts val="0"/>
                        </a:spcAft>
                        <a:buNone/>
                      </a:pPr>
                      <a:r>
                        <a:rPr b="1" lang="en">
                          <a:solidFill>
                            <a:srgbClr val="040C28"/>
                          </a:solidFill>
                          <a:latin typeface="Proxima Nova"/>
                          <a:ea typeface="Proxima Nova"/>
                          <a:cs typeface="Proxima Nova"/>
                          <a:sym typeface="Proxima Nova"/>
                        </a:rPr>
                        <a:t>Year range</a:t>
                      </a:r>
                      <a:endParaRPr>
                        <a:solidFill>
                          <a:srgbClr val="040C28"/>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accent1"/>
                          </a:solidFill>
                          <a:latin typeface="Proxima Nova"/>
                          <a:ea typeface="Proxima Nova"/>
                          <a:cs typeface="Proxima Nova"/>
                          <a:sym typeface="Proxima Nova"/>
                        </a:rPr>
                        <a:t>2000 - 2020</a:t>
                      </a:r>
                      <a:endParaRPr>
                        <a:solidFill>
                          <a:schemeClr val="accent1"/>
                        </a:solidFill>
                      </a:endParaRPr>
                    </a:p>
                  </a:txBody>
                  <a:tcPr marT="91425" marB="91425" marR="91425" marL="91425">
                    <a:solidFill>
                      <a:schemeClr val="lt1"/>
                    </a:solidFill>
                  </a:tcPr>
                </a:tc>
              </a:tr>
              <a:tr h="434550">
                <a:tc>
                  <a:txBody>
                    <a:bodyPr/>
                    <a:lstStyle/>
                    <a:p>
                      <a:pPr indent="0" lvl="0" marL="0" rtl="0" algn="l">
                        <a:spcBef>
                          <a:spcPts val="0"/>
                        </a:spcBef>
                        <a:spcAft>
                          <a:spcPts val="0"/>
                        </a:spcAft>
                        <a:buNone/>
                      </a:pPr>
                      <a:r>
                        <a:rPr b="1" lang="en">
                          <a:latin typeface="Proxima Nova"/>
                          <a:ea typeface="Proxima Nova"/>
                          <a:cs typeface="Proxima Nova"/>
                          <a:sym typeface="Proxima Nova"/>
                        </a:rPr>
                        <a:t>Wildfires count</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accent1"/>
                          </a:solidFill>
                          <a:latin typeface="Proxima Nova"/>
                          <a:ea typeface="Proxima Nova"/>
                          <a:cs typeface="Proxima Nova"/>
                          <a:sym typeface="Proxima Nova"/>
                        </a:rPr>
                        <a:t>1.7 million</a:t>
                      </a:r>
                      <a:endParaRPr>
                        <a:solidFill>
                          <a:schemeClr val="accent1"/>
                        </a:solidFill>
                      </a:endParaRPr>
                    </a:p>
                  </a:txBody>
                  <a:tcPr marT="91425" marB="91425" marR="91425" marL="91425">
                    <a:solidFill>
                      <a:schemeClr val="lt1"/>
                    </a:solidFill>
                  </a:tcPr>
                </a:tc>
              </a:tr>
              <a:tr h="434550">
                <a:tc>
                  <a:txBody>
                    <a:bodyPr/>
                    <a:lstStyle/>
                    <a:p>
                      <a:pPr indent="0" lvl="0" marL="0" rtl="0" algn="l">
                        <a:spcBef>
                          <a:spcPts val="0"/>
                        </a:spcBef>
                        <a:spcAft>
                          <a:spcPts val="0"/>
                        </a:spcAft>
                        <a:buNone/>
                      </a:pPr>
                      <a:r>
                        <a:rPr b="1" lang="en">
                          <a:latin typeface="Proxima Nova"/>
                          <a:ea typeface="Proxima Nova"/>
                          <a:cs typeface="Proxima Nova"/>
                          <a:sym typeface="Proxima Nova"/>
                        </a:rPr>
                        <a:t>Location</a:t>
                      </a:r>
                      <a:endParaRPr b="1"/>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accent1"/>
                          </a:solidFill>
                          <a:latin typeface="Proxima Nova"/>
                          <a:ea typeface="Proxima Nova"/>
                          <a:cs typeface="Proxima Nova"/>
                          <a:sym typeface="Proxima Nova"/>
                        </a:rPr>
                        <a:t>Continental US (48 states)</a:t>
                      </a:r>
                      <a:endParaRPr>
                        <a:solidFill>
                          <a:schemeClr val="accent1"/>
                        </a:solidFill>
                      </a:endParaRPr>
                    </a:p>
                  </a:txBody>
                  <a:tcPr marT="91425" marB="91425" marR="91425" marL="91425">
                    <a:solidFill>
                      <a:schemeClr val="lt1"/>
                    </a:solidFill>
                  </a:tcPr>
                </a:tc>
              </a:tr>
            </a:tbl>
          </a:graphicData>
        </a:graphic>
      </p:graphicFrame>
      <p:cxnSp>
        <p:nvCxnSpPr>
          <p:cNvPr id="77" name="Google Shape;77;p15"/>
          <p:cNvCxnSpPr/>
          <p:nvPr/>
        </p:nvCxnSpPr>
        <p:spPr>
          <a:xfrm>
            <a:off x="4883975" y="1108925"/>
            <a:ext cx="23700" cy="3877200"/>
          </a:xfrm>
          <a:prstGeom prst="straightConnector1">
            <a:avLst/>
          </a:prstGeom>
          <a:noFill/>
          <a:ln cap="flat" cmpd="sng" w="28575">
            <a:solidFill>
              <a:srgbClr val="801F17"/>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60" name="Shape 560"/>
        <p:cNvGrpSpPr/>
        <p:nvPr/>
      </p:nvGrpSpPr>
      <p:grpSpPr>
        <a:xfrm>
          <a:off x="0" y="0"/>
          <a:ext cx="0" cy="0"/>
          <a:chOff x="0" y="0"/>
          <a:chExt cx="0" cy="0"/>
        </a:xfrm>
      </p:grpSpPr>
      <p:pic>
        <p:nvPicPr>
          <p:cNvPr id="561" name="Google Shape;561;p42"/>
          <p:cNvPicPr preferRelativeResize="0"/>
          <p:nvPr/>
        </p:nvPicPr>
        <p:blipFill rotWithShape="1">
          <a:blip r:embed="rId3">
            <a:alphaModFix/>
          </a:blip>
          <a:srcRect b="0" l="0" r="24397" t="0"/>
          <a:stretch/>
        </p:blipFill>
        <p:spPr>
          <a:xfrm>
            <a:off x="0" y="0"/>
            <a:ext cx="6901105" cy="5143499"/>
          </a:xfrm>
          <a:prstGeom prst="rect">
            <a:avLst/>
          </a:prstGeom>
          <a:noFill/>
          <a:ln>
            <a:noFill/>
          </a:ln>
        </p:spPr>
      </p:pic>
      <p:pic>
        <p:nvPicPr>
          <p:cNvPr id="562" name="Google Shape;562;p42"/>
          <p:cNvPicPr preferRelativeResize="0"/>
          <p:nvPr/>
        </p:nvPicPr>
        <p:blipFill rotWithShape="1">
          <a:blip r:embed="rId3">
            <a:alphaModFix/>
          </a:blip>
          <a:srcRect b="88135" l="78275" r="2921" t="4513"/>
          <a:stretch/>
        </p:blipFill>
        <p:spPr>
          <a:xfrm>
            <a:off x="4365550" y="401650"/>
            <a:ext cx="2141399" cy="471801"/>
          </a:xfrm>
          <a:prstGeom prst="rect">
            <a:avLst/>
          </a:prstGeom>
          <a:noFill/>
          <a:ln>
            <a:noFill/>
          </a:ln>
        </p:spPr>
      </p:pic>
      <p:sp>
        <p:nvSpPr>
          <p:cNvPr id="563" name="Google Shape;563;p42"/>
          <p:cNvSpPr/>
          <p:nvPr/>
        </p:nvSpPr>
        <p:spPr>
          <a:xfrm>
            <a:off x="5267450" y="470500"/>
            <a:ext cx="1388700" cy="126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564" name="Google Shape;564;p42"/>
          <p:cNvSpPr txBox="1"/>
          <p:nvPr>
            <p:ph idx="4294967295" type="title"/>
          </p:nvPr>
        </p:nvSpPr>
        <p:spPr>
          <a:xfrm>
            <a:off x="7000300" y="103300"/>
            <a:ext cx="2054100" cy="1996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model use</a:t>
            </a:r>
            <a:endParaRPr/>
          </a:p>
        </p:txBody>
      </p:sp>
      <p:sp>
        <p:nvSpPr>
          <p:cNvPr id="565" name="Google Shape;565;p42"/>
          <p:cNvSpPr txBox="1"/>
          <p:nvPr>
            <p:ph idx="4294967295" type="body"/>
          </p:nvPr>
        </p:nvSpPr>
        <p:spPr>
          <a:xfrm>
            <a:off x="6751900" y="1480375"/>
            <a:ext cx="2302500" cy="33411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SzPts val="1800"/>
              <a:buChar char="-"/>
            </a:pPr>
            <a:r>
              <a:rPr lang="en"/>
              <a:t>Predicting the ‘undetermined’ data removed earlier</a:t>
            </a:r>
            <a:br>
              <a:rPr lang="en"/>
            </a:br>
            <a:endParaRPr/>
          </a:p>
          <a:p>
            <a:pPr indent="-228600" lvl="0" marL="457200" rtl="0" algn="l">
              <a:spcBef>
                <a:spcPts val="0"/>
              </a:spcBef>
              <a:spcAft>
                <a:spcPts val="0"/>
              </a:spcAft>
              <a:buSzPts val="1800"/>
              <a:buChar char="-"/>
            </a:pPr>
            <a:r>
              <a:rPr lang="en"/>
              <a:t>Good distribution of these </a:t>
            </a:r>
            <a:r>
              <a:rPr lang="en"/>
              <a:t>predictions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69" name="Shape 569"/>
        <p:cNvGrpSpPr/>
        <p:nvPr/>
      </p:nvGrpSpPr>
      <p:grpSpPr>
        <a:xfrm>
          <a:off x="0" y="0"/>
          <a:ext cx="0" cy="0"/>
          <a:chOff x="0" y="0"/>
          <a:chExt cx="0" cy="0"/>
        </a:xfrm>
      </p:grpSpPr>
      <p:sp>
        <p:nvSpPr>
          <p:cNvPr id="570" name="Google Shape;57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571" name="Google Shape;571;p43"/>
          <p:cNvSpPr txBox="1"/>
          <p:nvPr>
            <p:ph idx="1" type="body"/>
          </p:nvPr>
        </p:nvSpPr>
        <p:spPr>
          <a:xfrm>
            <a:off x="311700" y="1017725"/>
            <a:ext cx="630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Forest, with over-sampling to balance the dataset, is the best model to predict wildfire causes in the US</a:t>
            </a:r>
            <a:endParaRPr/>
          </a:p>
          <a:p>
            <a:pPr indent="-342900" lvl="0" marL="457200" rtl="0" algn="l">
              <a:spcBef>
                <a:spcPts val="0"/>
              </a:spcBef>
              <a:spcAft>
                <a:spcPts val="0"/>
              </a:spcAft>
              <a:buSzPts val="1800"/>
              <a:buChar char="●"/>
            </a:pPr>
            <a:r>
              <a:rPr lang="en"/>
              <a:t>Understanding causes will save money, wildlife, lives, and the environment</a:t>
            </a:r>
            <a:endParaRPr/>
          </a:p>
        </p:txBody>
      </p:sp>
      <p:sp>
        <p:nvSpPr>
          <p:cNvPr id="572" name="Google Shape;572;p43"/>
          <p:cNvSpPr txBox="1"/>
          <p:nvPr>
            <p:ph type="title"/>
          </p:nvPr>
        </p:nvSpPr>
        <p:spPr>
          <a:xfrm>
            <a:off x="311700" y="2763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573" name="Google Shape;573;p43"/>
          <p:cNvSpPr txBox="1"/>
          <p:nvPr>
            <p:ph idx="1" type="body"/>
          </p:nvPr>
        </p:nvSpPr>
        <p:spPr>
          <a:xfrm>
            <a:off x="311700" y="3335850"/>
            <a:ext cx="6436200" cy="841500"/>
          </a:xfrm>
          <a:prstGeom prst="rect">
            <a:avLst/>
          </a:prstGeom>
        </p:spPr>
        <p:txBody>
          <a:bodyPr anchorCtr="0" anchor="t" bIns="91425" lIns="91425" spcFirstLastPara="1" rIns="91425" wrap="square" tIns="91425">
            <a:noAutofit/>
          </a:bodyPr>
          <a:lstStyle/>
          <a:p>
            <a:pPr indent="-344805" lvl="0" marL="457200" rtl="0" algn="l">
              <a:spcBef>
                <a:spcPts val="0"/>
              </a:spcBef>
              <a:spcAft>
                <a:spcPts val="0"/>
              </a:spcAft>
              <a:buSzPts val="1830"/>
              <a:buChar char="●"/>
            </a:pPr>
            <a:r>
              <a:rPr lang="en" sz="1829"/>
              <a:t>Application to other locations/worldwide</a:t>
            </a:r>
            <a:endParaRPr sz="1829"/>
          </a:p>
          <a:p>
            <a:pPr indent="-344805" lvl="0" marL="457200" rtl="0" algn="l">
              <a:spcBef>
                <a:spcPts val="0"/>
              </a:spcBef>
              <a:spcAft>
                <a:spcPts val="0"/>
              </a:spcAft>
              <a:buSzPts val="1830"/>
              <a:buChar char="●"/>
            </a:pPr>
            <a:r>
              <a:rPr lang="en" sz="1829"/>
              <a:t>Further refinement to hyperparameters of Random Forest model</a:t>
            </a:r>
            <a:endParaRPr sz="1829"/>
          </a:p>
        </p:txBody>
      </p:sp>
      <p:pic>
        <p:nvPicPr>
          <p:cNvPr id="574" name="Google Shape;574;p43"/>
          <p:cNvPicPr preferRelativeResize="0"/>
          <p:nvPr/>
        </p:nvPicPr>
        <p:blipFill>
          <a:blip r:embed="rId3">
            <a:alphaModFix/>
          </a:blip>
          <a:stretch>
            <a:fillRect/>
          </a:stretch>
        </p:blipFill>
        <p:spPr>
          <a:xfrm>
            <a:off x="6945848" y="-4125"/>
            <a:ext cx="2198151" cy="51435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4"/>
          <p:cNvSpPr txBox="1"/>
          <p:nvPr>
            <p:ph type="title"/>
          </p:nvPr>
        </p:nvSpPr>
        <p:spPr>
          <a:xfrm>
            <a:off x="584200" y="217600"/>
            <a:ext cx="5888100" cy="95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sz="3577"/>
          </a:p>
        </p:txBody>
      </p:sp>
      <p:pic>
        <p:nvPicPr>
          <p:cNvPr id="580" name="Google Shape;580;p44"/>
          <p:cNvPicPr preferRelativeResize="0"/>
          <p:nvPr/>
        </p:nvPicPr>
        <p:blipFill>
          <a:blip r:embed="rId3">
            <a:alphaModFix/>
          </a:blip>
          <a:stretch>
            <a:fillRect/>
          </a:stretch>
        </p:blipFill>
        <p:spPr>
          <a:xfrm>
            <a:off x="6945848" y="-4125"/>
            <a:ext cx="2198151" cy="5143501"/>
          </a:xfrm>
          <a:prstGeom prst="rect">
            <a:avLst/>
          </a:prstGeom>
          <a:noFill/>
          <a:ln>
            <a:noFill/>
          </a:ln>
        </p:spPr>
      </p:pic>
      <p:sp>
        <p:nvSpPr>
          <p:cNvPr id="581" name="Google Shape;581;p44"/>
          <p:cNvSpPr txBox="1"/>
          <p:nvPr>
            <p:ph type="title"/>
          </p:nvPr>
        </p:nvSpPr>
        <p:spPr>
          <a:xfrm>
            <a:off x="584200" y="3009450"/>
            <a:ext cx="5888100" cy="953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300"/>
              <a:t>Rachel Star</a:t>
            </a:r>
            <a:endParaRPr sz="3300"/>
          </a:p>
          <a:p>
            <a:pPr indent="0" lvl="0" marL="0" rtl="0" algn="l">
              <a:spcBef>
                <a:spcPts val="0"/>
              </a:spcBef>
              <a:spcAft>
                <a:spcPts val="0"/>
              </a:spcAft>
              <a:buNone/>
            </a:pPr>
            <a:r>
              <a:rPr lang="en" sz="2000" u="sng">
                <a:solidFill>
                  <a:srgbClr val="FFF2CC"/>
                </a:solidFill>
                <a:hlinkClick r:id="rId4">
                  <a:extLst>
                    <a:ext uri="{A12FA001-AC4F-418D-AE19-62706E023703}">
                      <ahyp:hlinkClr val="tx"/>
                    </a:ext>
                  </a:extLst>
                </a:hlinkClick>
              </a:rPr>
              <a:t>www.linkedin.com/in/rachelstar/</a:t>
            </a:r>
            <a:r>
              <a:rPr lang="en" sz="2000"/>
              <a:t> </a:t>
            </a:r>
            <a:endParaRPr sz="2000"/>
          </a:p>
        </p:txBody>
      </p:sp>
      <p:sp>
        <p:nvSpPr>
          <p:cNvPr id="582" name="Google Shape;582;p44"/>
          <p:cNvSpPr txBox="1"/>
          <p:nvPr>
            <p:ph type="title"/>
          </p:nvPr>
        </p:nvSpPr>
        <p:spPr>
          <a:xfrm>
            <a:off x="584200" y="1681450"/>
            <a:ext cx="5888100" cy="953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300"/>
              <a:t>Ana Cahet</a:t>
            </a:r>
            <a:endParaRPr sz="3300"/>
          </a:p>
          <a:p>
            <a:pPr indent="0" lvl="0" marL="0" rtl="0" algn="l">
              <a:spcBef>
                <a:spcPts val="0"/>
              </a:spcBef>
              <a:spcAft>
                <a:spcPts val="0"/>
              </a:spcAft>
              <a:buNone/>
            </a:pPr>
            <a:r>
              <a:rPr lang="en" sz="2000" u="sng">
                <a:solidFill>
                  <a:srgbClr val="FFF2CC"/>
                </a:solidFill>
                <a:hlinkClick r:id="rId5">
                  <a:extLst>
                    <a:ext uri="{A12FA001-AC4F-418D-AE19-62706E023703}">
                      <ahyp:hlinkClr val="tx"/>
                    </a:ext>
                  </a:extLst>
                </a:hlinkClick>
              </a:rPr>
              <a:t>www.linkedin.com/in/anacahet</a:t>
            </a:r>
            <a:r>
              <a:rPr lang="en" sz="2000"/>
              <a:t>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311700" y="287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83" name="Google Shape;83;p16"/>
          <p:cNvSpPr txBox="1"/>
          <p:nvPr/>
        </p:nvSpPr>
        <p:spPr>
          <a:xfrm>
            <a:off x="0" y="860425"/>
            <a:ext cx="4270500" cy="10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Proxima Nova"/>
                <a:ea typeface="Proxima Nova"/>
                <a:cs typeface="Proxima Nova"/>
                <a:sym typeface="Proxima Nova"/>
              </a:rPr>
              <a:t>Wildfires impact</a:t>
            </a:r>
            <a:endParaRPr b="1" sz="1800">
              <a:solidFill>
                <a:schemeClr val="accent3"/>
              </a:solidFill>
              <a:latin typeface="Proxima Nova"/>
              <a:ea typeface="Proxima Nova"/>
              <a:cs typeface="Proxima Nova"/>
              <a:sym typeface="Proxima Nova"/>
            </a:endParaRPr>
          </a:p>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Human: health, lives, property </a:t>
            </a:r>
            <a:endParaRPr>
              <a:solidFill>
                <a:schemeClr val="dk2"/>
              </a:solidFill>
              <a:latin typeface="Proxima Nova"/>
              <a:ea typeface="Proxima Nova"/>
              <a:cs typeface="Proxima Nova"/>
              <a:sym typeface="Proxima Nova"/>
            </a:endParaRPr>
          </a:p>
          <a:p>
            <a:pPr indent="0" lvl="0" marL="457200" rtl="0" algn="l">
              <a:spcBef>
                <a:spcPts val="0"/>
              </a:spcBef>
              <a:spcAft>
                <a:spcPts val="0"/>
              </a:spcAft>
              <a:buNone/>
            </a:pPr>
            <a:r>
              <a:t/>
            </a:r>
            <a:endParaRPr>
              <a:solidFill>
                <a:schemeClr val="dk2"/>
              </a:solidFill>
              <a:latin typeface="Proxima Nova"/>
              <a:ea typeface="Proxima Nova"/>
              <a:cs typeface="Proxima Nova"/>
              <a:sym typeface="Proxima Nova"/>
            </a:endParaRPr>
          </a:p>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Wildlife: ecosystems, biodiversity</a:t>
            </a:r>
            <a:endParaRPr b="1"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chemeClr val="dk2"/>
              </a:solidFill>
              <a:latin typeface="Proxima Nova"/>
              <a:ea typeface="Proxima Nova"/>
              <a:cs typeface="Proxima Nova"/>
              <a:sym typeface="Proxima Nova"/>
            </a:endParaRPr>
          </a:p>
        </p:txBody>
      </p:sp>
      <p:pic>
        <p:nvPicPr>
          <p:cNvPr id="84" name="Google Shape;84;p16"/>
          <p:cNvPicPr preferRelativeResize="0"/>
          <p:nvPr/>
        </p:nvPicPr>
        <p:blipFill>
          <a:blip r:embed="rId3">
            <a:alphaModFix/>
          </a:blip>
          <a:stretch>
            <a:fillRect/>
          </a:stretch>
        </p:blipFill>
        <p:spPr>
          <a:xfrm>
            <a:off x="311700" y="2073853"/>
            <a:ext cx="8520598" cy="2710848"/>
          </a:xfrm>
          <a:prstGeom prst="rect">
            <a:avLst/>
          </a:prstGeom>
          <a:noFill/>
          <a:ln>
            <a:noFill/>
          </a:ln>
        </p:spPr>
      </p:pic>
      <p:sp>
        <p:nvSpPr>
          <p:cNvPr id="85" name="Google Shape;85;p16"/>
          <p:cNvSpPr txBox="1"/>
          <p:nvPr/>
        </p:nvSpPr>
        <p:spPr>
          <a:xfrm>
            <a:off x="0" y="4784700"/>
            <a:ext cx="7048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000" u="sng">
                <a:solidFill>
                  <a:schemeClr val="hlink"/>
                </a:solidFill>
                <a:latin typeface="Proxima Nova"/>
                <a:ea typeface="Proxima Nova"/>
                <a:cs typeface="Proxima Nova"/>
                <a:sym typeface="Proxima Nova"/>
                <a:hlinkClick r:id="rId4"/>
              </a:rPr>
              <a:t>https://www.kaggle.com/datasets/dylanfox10/federal-wildfires-acres-cost-temp-19852020</a:t>
            </a:r>
            <a:endParaRPr sz="1000">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t/>
            </a:r>
            <a:endParaRPr sz="1000">
              <a:solidFill>
                <a:schemeClr val="dk2"/>
              </a:solidFill>
              <a:latin typeface="Proxima Nova"/>
              <a:ea typeface="Proxima Nova"/>
              <a:cs typeface="Proxima Nova"/>
              <a:sym typeface="Proxima Nova"/>
            </a:endParaRPr>
          </a:p>
        </p:txBody>
      </p:sp>
      <p:sp>
        <p:nvSpPr>
          <p:cNvPr id="86" name="Google Shape;86;p16"/>
          <p:cNvSpPr txBox="1"/>
          <p:nvPr/>
        </p:nvSpPr>
        <p:spPr>
          <a:xfrm>
            <a:off x="3337575" y="860413"/>
            <a:ext cx="4270500" cy="1003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2"/>
              </a:solidFill>
              <a:latin typeface="Proxima Nova"/>
              <a:ea typeface="Proxima Nova"/>
              <a:cs typeface="Proxima Nova"/>
              <a:sym typeface="Proxima Nova"/>
            </a:endParaRPr>
          </a:p>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Costs: </a:t>
            </a:r>
            <a:endParaRPr>
              <a:solidFill>
                <a:schemeClr val="dk2"/>
              </a:solidFill>
              <a:latin typeface="Proxima Nova"/>
              <a:ea typeface="Proxima Nova"/>
              <a:cs typeface="Proxima Nova"/>
              <a:sym typeface="Proxima Nova"/>
            </a:endParaRPr>
          </a:p>
          <a:p>
            <a:pPr indent="-311150" lvl="1" marL="914400" rtl="0" algn="l">
              <a:spcBef>
                <a:spcPts val="0"/>
              </a:spcBef>
              <a:spcAft>
                <a:spcPts val="0"/>
              </a:spcAft>
              <a:buClr>
                <a:schemeClr val="dk2"/>
              </a:buClr>
              <a:buSzPts val="1300"/>
              <a:buFont typeface="Proxima Nova"/>
              <a:buChar char="○"/>
            </a:pPr>
            <a:r>
              <a:rPr lang="en" sz="1300">
                <a:solidFill>
                  <a:schemeClr val="dk2"/>
                </a:solidFill>
                <a:latin typeface="Proxima Nova"/>
                <a:ea typeface="Proxima Nova"/>
                <a:cs typeface="Proxima Nova"/>
                <a:sym typeface="Proxima Nova"/>
              </a:rPr>
              <a:t>Avg. Acres per year: 5.7 million</a:t>
            </a:r>
            <a:endParaRPr sz="1300">
              <a:solidFill>
                <a:schemeClr val="dk2"/>
              </a:solidFill>
              <a:latin typeface="Proxima Nova"/>
              <a:ea typeface="Proxima Nova"/>
              <a:cs typeface="Proxima Nova"/>
              <a:sym typeface="Proxima Nova"/>
            </a:endParaRPr>
          </a:p>
          <a:p>
            <a:pPr indent="-311150" lvl="1" marL="914400" rtl="0" algn="l">
              <a:spcBef>
                <a:spcPts val="0"/>
              </a:spcBef>
              <a:spcAft>
                <a:spcPts val="0"/>
              </a:spcAft>
              <a:buClr>
                <a:schemeClr val="dk2"/>
              </a:buClr>
              <a:buSzPts val="1300"/>
              <a:buFont typeface="Proxima Nova"/>
              <a:buChar char="○"/>
            </a:pPr>
            <a:r>
              <a:rPr lang="en" sz="1300">
                <a:solidFill>
                  <a:schemeClr val="dk2"/>
                </a:solidFill>
                <a:latin typeface="Proxima Nova"/>
                <a:ea typeface="Proxima Nova"/>
                <a:cs typeface="Proxima Nova"/>
                <a:sym typeface="Proxima Nova"/>
              </a:rPr>
              <a:t>Avg. Spent per year: US$ 1.6 billion</a:t>
            </a:r>
            <a:endParaRPr sz="13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b="1"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chemeClr val="dk2"/>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Objectives</a:t>
            </a:r>
            <a:endParaRPr/>
          </a:p>
        </p:txBody>
      </p:sp>
      <p:sp>
        <p:nvSpPr>
          <p:cNvPr id="92" name="Google Shape;92;p17"/>
          <p:cNvSpPr/>
          <p:nvPr/>
        </p:nvSpPr>
        <p:spPr>
          <a:xfrm>
            <a:off x="4246925" y="0"/>
            <a:ext cx="4897200" cy="514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93" name="Google Shape;93;p17"/>
          <p:cNvSpPr txBox="1"/>
          <p:nvPr>
            <p:ph idx="2" type="body"/>
          </p:nvPr>
        </p:nvSpPr>
        <p:spPr>
          <a:xfrm>
            <a:off x="4608700" y="259525"/>
            <a:ext cx="4262700" cy="46323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Understand trends of wildfires and climate in the US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Use machine learning/deep learning models to predict the CAUSE of the wildfires:</a:t>
            </a:r>
            <a:endParaRPr/>
          </a:p>
          <a:p>
            <a:pPr indent="-317500" lvl="1" marL="914400" rtl="0" algn="l">
              <a:spcBef>
                <a:spcPts val="0"/>
              </a:spcBef>
              <a:spcAft>
                <a:spcPts val="0"/>
              </a:spcAft>
              <a:buSzPts val="1400"/>
              <a:buChar char="○"/>
            </a:pPr>
            <a:r>
              <a:rPr lang="en"/>
              <a:t>Help solving undetermined causes </a:t>
            </a:r>
            <a:r>
              <a:rPr lang="en"/>
              <a:t>(27%)</a:t>
            </a:r>
            <a:endParaRPr/>
          </a:p>
          <a:p>
            <a:pPr indent="-317500" lvl="1" marL="914400" rtl="0" algn="l">
              <a:spcBef>
                <a:spcPts val="0"/>
              </a:spcBef>
              <a:spcAft>
                <a:spcPts val="0"/>
              </a:spcAft>
              <a:buSzPts val="1400"/>
              <a:buChar char="○"/>
            </a:pPr>
            <a:r>
              <a:rPr lang="en"/>
              <a:t>Lead to more prevention opportunities, saving money, lives &amp; environment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584200" y="573325"/>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OVERVIEW</a:t>
            </a:r>
            <a:endParaRPr/>
          </a:p>
        </p:txBody>
      </p:sp>
      <p:pic>
        <p:nvPicPr>
          <p:cNvPr id="99" name="Google Shape;99;p18"/>
          <p:cNvPicPr preferRelativeResize="0"/>
          <p:nvPr/>
        </p:nvPicPr>
        <p:blipFill>
          <a:blip r:embed="rId3">
            <a:alphaModFix/>
          </a:blip>
          <a:stretch>
            <a:fillRect/>
          </a:stretch>
        </p:blipFill>
        <p:spPr>
          <a:xfrm>
            <a:off x="6945848" y="-4125"/>
            <a:ext cx="2198151"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6665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Wildfires x State</a:t>
            </a:r>
            <a:endParaRPr/>
          </a:p>
        </p:txBody>
      </p:sp>
      <p:sp>
        <p:nvSpPr>
          <p:cNvPr id="105" name="Google Shape;105;p19"/>
          <p:cNvSpPr txBox="1"/>
          <p:nvPr>
            <p:ph idx="1" type="body"/>
          </p:nvPr>
        </p:nvSpPr>
        <p:spPr>
          <a:xfrm>
            <a:off x="311700" y="1379375"/>
            <a:ext cx="2808000" cy="3078000"/>
          </a:xfrm>
          <a:prstGeom prst="rect">
            <a:avLst/>
          </a:prstGeom>
        </p:spPr>
        <p:txBody>
          <a:bodyPr anchorCtr="0" anchor="t" bIns="91425" lIns="91425" spcFirstLastPara="1" rIns="91425" wrap="square" tIns="91425">
            <a:normAutofit fontScale="25000" lnSpcReduction="20000"/>
          </a:bodyPr>
          <a:lstStyle/>
          <a:p>
            <a:pPr indent="-303212" lvl="0" marL="457200" rtl="0" algn="l">
              <a:spcBef>
                <a:spcPts val="0"/>
              </a:spcBef>
              <a:spcAft>
                <a:spcPts val="0"/>
              </a:spcAft>
              <a:buSzPct val="100000"/>
              <a:buAutoNum type="arabicPeriod"/>
            </a:pPr>
            <a:r>
              <a:rPr b="1" lang="en" sz="4700"/>
              <a:t>California - 182k</a:t>
            </a:r>
            <a:endParaRPr b="1" sz="4700"/>
          </a:p>
          <a:p>
            <a:pPr indent="0" lvl="0" marL="457200" rtl="0" algn="l">
              <a:spcBef>
                <a:spcPts val="1200"/>
              </a:spcBef>
              <a:spcAft>
                <a:spcPts val="0"/>
              </a:spcAft>
              <a:buNone/>
            </a:pPr>
            <a:r>
              <a:t/>
            </a:r>
            <a:endParaRPr b="1" sz="4700"/>
          </a:p>
          <a:p>
            <a:pPr indent="-303212" lvl="0" marL="457200" rtl="0" algn="l">
              <a:spcBef>
                <a:spcPts val="1200"/>
              </a:spcBef>
              <a:spcAft>
                <a:spcPts val="0"/>
              </a:spcAft>
              <a:buSzPct val="100000"/>
              <a:buAutoNum type="arabicPeriod"/>
            </a:pPr>
            <a:r>
              <a:rPr b="1" lang="en" sz="4700"/>
              <a:t>Texas - 167k</a:t>
            </a:r>
            <a:endParaRPr b="1" sz="4700"/>
          </a:p>
          <a:p>
            <a:pPr indent="0" lvl="0" marL="457200" rtl="0" algn="l">
              <a:spcBef>
                <a:spcPts val="1200"/>
              </a:spcBef>
              <a:spcAft>
                <a:spcPts val="0"/>
              </a:spcAft>
              <a:buNone/>
            </a:pPr>
            <a:r>
              <a:t/>
            </a:r>
            <a:endParaRPr b="1" sz="4700"/>
          </a:p>
          <a:p>
            <a:pPr indent="-303212" lvl="0" marL="457200" rtl="0" algn="l">
              <a:spcBef>
                <a:spcPts val="1200"/>
              </a:spcBef>
              <a:spcAft>
                <a:spcPts val="0"/>
              </a:spcAft>
              <a:buSzPct val="100000"/>
              <a:buAutoNum type="arabicPeriod"/>
            </a:pPr>
            <a:r>
              <a:rPr b="1" lang="en" sz="4700"/>
              <a:t>Georgia - 121k</a:t>
            </a:r>
            <a:endParaRPr b="1" sz="4700"/>
          </a:p>
          <a:p>
            <a:pPr indent="0" lvl="0" marL="457200" rtl="0" algn="l">
              <a:spcBef>
                <a:spcPts val="1200"/>
              </a:spcBef>
              <a:spcAft>
                <a:spcPts val="0"/>
              </a:spcAft>
              <a:buNone/>
            </a:pPr>
            <a:r>
              <a:t/>
            </a:r>
            <a:endParaRPr b="1" sz="4700"/>
          </a:p>
          <a:p>
            <a:pPr indent="-303212" lvl="0" marL="457200" rtl="0" algn="l">
              <a:spcBef>
                <a:spcPts val="1200"/>
              </a:spcBef>
              <a:spcAft>
                <a:spcPts val="0"/>
              </a:spcAft>
              <a:buSzPct val="100000"/>
              <a:buAutoNum type="arabicPeriod"/>
            </a:pPr>
            <a:r>
              <a:rPr b="1" lang="en" sz="4700"/>
              <a:t>New York - 94k</a:t>
            </a:r>
            <a:endParaRPr b="1" sz="4700"/>
          </a:p>
          <a:p>
            <a:pPr indent="0" lvl="0" marL="457200" rtl="0" algn="l">
              <a:spcBef>
                <a:spcPts val="1200"/>
              </a:spcBef>
              <a:spcAft>
                <a:spcPts val="0"/>
              </a:spcAft>
              <a:buNone/>
            </a:pPr>
            <a:r>
              <a:t/>
            </a:r>
            <a:endParaRPr b="1" sz="4700"/>
          </a:p>
          <a:p>
            <a:pPr indent="-303212" lvl="0" marL="457200" rtl="0" algn="l">
              <a:spcBef>
                <a:spcPts val="1200"/>
              </a:spcBef>
              <a:spcAft>
                <a:spcPts val="0"/>
              </a:spcAft>
              <a:buSzPct val="100000"/>
              <a:buAutoNum type="arabicPeriod"/>
            </a:pPr>
            <a:r>
              <a:rPr b="1" lang="en" sz="4700"/>
              <a:t>North Carolina - 91k</a:t>
            </a:r>
            <a:endParaRPr sz="4300"/>
          </a:p>
          <a:p>
            <a:pPr indent="0" lvl="0" marL="457200" rtl="0" algn="l">
              <a:spcBef>
                <a:spcPts val="1200"/>
              </a:spcBef>
              <a:spcAft>
                <a:spcPts val="0"/>
              </a:spcAft>
              <a:buNone/>
            </a:pPr>
            <a:r>
              <a:t/>
            </a:r>
            <a:endParaRPr b="1" sz="47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6" name="Google Shape;106;p19"/>
          <p:cNvPicPr preferRelativeResize="0"/>
          <p:nvPr/>
        </p:nvPicPr>
        <p:blipFill>
          <a:blip r:embed="rId3">
            <a:alphaModFix/>
          </a:blip>
          <a:stretch>
            <a:fillRect/>
          </a:stretch>
        </p:blipFill>
        <p:spPr>
          <a:xfrm>
            <a:off x="3424500" y="883475"/>
            <a:ext cx="5719501" cy="3573817"/>
          </a:xfrm>
          <a:prstGeom prst="rect">
            <a:avLst/>
          </a:prstGeom>
          <a:noFill/>
          <a:ln>
            <a:noFill/>
          </a:ln>
        </p:spPr>
      </p:pic>
      <p:sp>
        <p:nvSpPr>
          <p:cNvPr id="107" name="Google Shape;107;p19"/>
          <p:cNvSpPr/>
          <p:nvPr/>
        </p:nvSpPr>
        <p:spPr>
          <a:xfrm>
            <a:off x="3719975" y="3599900"/>
            <a:ext cx="1085400" cy="85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8" name="Google Shape;108;p19"/>
          <p:cNvSpPr/>
          <p:nvPr/>
        </p:nvSpPr>
        <p:spPr>
          <a:xfrm>
            <a:off x="4844650" y="3971675"/>
            <a:ext cx="810000" cy="485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09" name="Google Shape;109;p19"/>
          <p:cNvPicPr preferRelativeResize="0"/>
          <p:nvPr/>
        </p:nvPicPr>
        <p:blipFill>
          <a:blip r:embed="rId4">
            <a:alphaModFix/>
          </a:blip>
          <a:stretch>
            <a:fillRect/>
          </a:stretch>
        </p:blipFill>
        <p:spPr>
          <a:xfrm>
            <a:off x="3119700" y="883475"/>
            <a:ext cx="643509" cy="357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13" name="Shape 113"/>
        <p:cNvGrpSpPr/>
        <p:nvPr/>
      </p:nvGrpSpPr>
      <p:grpSpPr>
        <a:xfrm>
          <a:off x="0" y="0"/>
          <a:ext cx="0" cy="0"/>
          <a:chOff x="0" y="0"/>
          <a:chExt cx="0" cy="0"/>
        </a:xfrm>
      </p:grpSpPr>
      <p:sp>
        <p:nvSpPr>
          <p:cNvPr id="114" name="Google Shape;114;p20"/>
          <p:cNvSpPr/>
          <p:nvPr/>
        </p:nvSpPr>
        <p:spPr>
          <a:xfrm>
            <a:off x="5544600" y="1727150"/>
            <a:ext cx="3599400" cy="3416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15" name="Google Shape;115;p20"/>
          <p:cNvSpPr txBox="1"/>
          <p:nvPr>
            <p:ph type="title"/>
          </p:nvPr>
        </p:nvSpPr>
        <p:spPr>
          <a:xfrm>
            <a:off x="311700" y="20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Size &amp; Duration</a:t>
            </a:r>
            <a:endParaRPr/>
          </a:p>
        </p:txBody>
      </p:sp>
      <p:pic>
        <p:nvPicPr>
          <p:cNvPr id="116" name="Google Shape;116;p20"/>
          <p:cNvPicPr preferRelativeResize="0"/>
          <p:nvPr/>
        </p:nvPicPr>
        <p:blipFill>
          <a:blip r:embed="rId3">
            <a:alphaModFix/>
          </a:blip>
          <a:stretch>
            <a:fillRect/>
          </a:stretch>
        </p:blipFill>
        <p:spPr>
          <a:xfrm>
            <a:off x="0" y="1727100"/>
            <a:ext cx="5551674" cy="3416400"/>
          </a:xfrm>
          <a:prstGeom prst="rect">
            <a:avLst/>
          </a:prstGeom>
          <a:noFill/>
          <a:ln>
            <a:noFill/>
          </a:ln>
        </p:spPr>
      </p:pic>
      <p:pic>
        <p:nvPicPr>
          <p:cNvPr id="117" name="Google Shape;117;p20"/>
          <p:cNvPicPr preferRelativeResize="0"/>
          <p:nvPr/>
        </p:nvPicPr>
        <p:blipFill>
          <a:blip r:embed="rId4">
            <a:alphaModFix/>
          </a:blip>
          <a:stretch>
            <a:fillRect/>
          </a:stretch>
        </p:blipFill>
        <p:spPr>
          <a:xfrm>
            <a:off x="5551675" y="2591632"/>
            <a:ext cx="2999950" cy="1732880"/>
          </a:xfrm>
          <a:prstGeom prst="rect">
            <a:avLst/>
          </a:prstGeom>
          <a:noFill/>
          <a:ln>
            <a:noFill/>
          </a:ln>
        </p:spPr>
      </p:pic>
      <p:sp>
        <p:nvSpPr>
          <p:cNvPr id="118" name="Google Shape;118;p20"/>
          <p:cNvSpPr txBox="1"/>
          <p:nvPr/>
        </p:nvSpPr>
        <p:spPr>
          <a:xfrm>
            <a:off x="6945025" y="3120800"/>
            <a:ext cx="6645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accent2"/>
                </a:solidFill>
                <a:highlight>
                  <a:srgbClr val="EEEEEE"/>
                </a:highlight>
                <a:latin typeface="Roboto"/>
                <a:ea typeface="Roboto"/>
                <a:cs typeface="Roboto"/>
                <a:sym typeface="Roboto"/>
              </a:rPr>
              <a:t>88.9 %</a:t>
            </a:r>
            <a:endParaRPr sz="1800">
              <a:solidFill>
                <a:schemeClr val="dk2"/>
              </a:solidFill>
            </a:endParaRPr>
          </a:p>
        </p:txBody>
      </p:sp>
      <p:sp>
        <p:nvSpPr>
          <p:cNvPr id="119" name="Google Shape;119;p20"/>
          <p:cNvSpPr txBox="1"/>
          <p:nvPr/>
        </p:nvSpPr>
        <p:spPr>
          <a:xfrm>
            <a:off x="8555974" y="1142276"/>
            <a:ext cx="271500" cy="1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20" name="Google Shape;120;p20"/>
          <p:cNvSpPr txBox="1"/>
          <p:nvPr/>
        </p:nvSpPr>
        <p:spPr>
          <a:xfrm>
            <a:off x="8676761" y="3533904"/>
            <a:ext cx="6645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accent2"/>
                </a:solidFill>
                <a:highlight>
                  <a:srgbClr val="FFFFFF"/>
                </a:highlight>
                <a:latin typeface="Roboto"/>
                <a:ea typeface="Roboto"/>
                <a:cs typeface="Roboto"/>
                <a:sym typeface="Roboto"/>
              </a:rPr>
              <a:t>5.9 %</a:t>
            </a:r>
            <a:endParaRPr sz="1800">
              <a:solidFill>
                <a:schemeClr val="dk2"/>
              </a:solidFill>
            </a:endParaRPr>
          </a:p>
        </p:txBody>
      </p:sp>
      <p:sp>
        <p:nvSpPr>
          <p:cNvPr id="121" name="Google Shape;121;p20"/>
          <p:cNvSpPr txBox="1"/>
          <p:nvPr/>
        </p:nvSpPr>
        <p:spPr>
          <a:xfrm>
            <a:off x="8618905" y="3835007"/>
            <a:ext cx="6645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accent2"/>
                </a:solidFill>
                <a:highlight>
                  <a:srgbClr val="FFFFFF"/>
                </a:highlight>
                <a:latin typeface="Roboto"/>
                <a:ea typeface="Roboto"/>
                <a:cs typeface="Roboto"/>
                <a:sym typeface="Roboto"/>
              </a:rPr>
              <a:t>1.5 %</a:t>
            </a:r>
            <a:endParaRPr sz="1800">
              <a:solidFill>
                <a:schemeClr val="dk2"/>
              </a:solidFill>
            </a:endParaRPr>
          </a:p>
        </p:txBody>
      </p:sp>
      <p:sp>
        <p:nvSpPr>
          <p:cNvPr id="122" name="Google Shape;122;p20"/>
          <p:cNvSpPr txBox="1"/>
          <p:nvPr/>
        </p:nvSpPr>
        <p:spPr>
          <a:xfrm>
            <a:off x="8676756" y="4039436"/>
            <a:ext cx="6645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accent2"/>
                </a:solidFill>
                <a:highlight>
                  <a:srgbClr val="FFFFFF"/>
                </a:highlight>
                <a:latin typeface="Roboto"/>
                <a:ea typeface="Roboto"/>
                <a:cs typeface="Roboto"/>
                <a:sym typeface="Roboto"/>
              </a:rPr>
              <a:t>3.7 %</a:t>
            </a:r>
            <a:endParaRPr sz="1800">
              <a:solidFill>
                <a:schemeClr val="dk2"/>
              </a:solidFill>
            </a:endParaRPr>
          </a:p>
        </p:txBody>
      </p:sp>
      <p:sp>
        <p:nvSpPr>
          <p:cNvPr id="123" name="Google Shape;123;p20"/>
          <p:cNvSpPr txBox="1"/>
          <p:nvPr/>
        </p:nvSpPr>
        <p:spPr>
          <a:xfrm>
            <a:off x="5806225" y="1989450"/>
            <a:ext cx="2942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Wildfire duration in days</a:t>
            </a:r>
            <a:endParaRPr sz="1800">
              <a:solidFill>
                <a:schemeClr val="dk2"/>
              </a:solidFill>
              <a:latin typeface="Proxima Nova"/>
              <a:ea typeface="Proxima Nova"/>
              <a:cs typeface="Proxima Nova"/>
              <a:sym typeface="Proxima Nova"/>
            </a:endParaRPr>
          </a:p>
        </p:txBody>
      </p:sp>
      <p:pic>
        <p:nvPicPr>
          <p:cNvPr id="124" name="Google Shape;124;p20"/>
          <p:cNvPicPr preferRelativeResize="0"/>
          <p:nvPr/>
        </p:nvPicPr>
        <p:blipFill>
          <a:blip r:embed="rId5">
            <a:alphaModFix/>
          </a:blip>
          <a:stretch>
            <a:fillRect/>
          </a:stretch>
        </p:blipFill>
        <p:spPr>
          <a:xfrm>
            <a:off x="5551675" y="4607850"/>
            <a:ext cx="721350" cy="240450"/>
          </a:xfrm>
          <a:prstGeom prst="rect">
            <a:avLst/>
          </a:prstGeom>
          <a:noFill/>
          <a:ln>
            <a:noFill/>
          </a:ln>
        </p:spPr>
      </p:pic>
      <p:pic>
        <p:nvPicPr>
          <p:cNvPr id="125" name="Google Shape;125;p20"/>
          <p:cNvPicPr preferRelativeResize="0"/>
          <p:nvPr/>
        </p:nvPicPr>
        <p:blipFill>
          <a:blip r:embed="rId6">
            <a:alphaModFix/>
          </a:blip>
          <a:stretch>
            <a:fillRect/>
          </a:stretch>
        </p:blipFill>
        <p:spPr>
          <a:xfrm>
            <a:off x="6391175" y="4607839"/>
            <a:ext cx="664500" cy="240460"/>
          </a:xfrm>
          <a:prstGeom prst="rect">
            <a:avLst/>
          </a:prstGeom>
          <a:noFill/>
          <a:ln>
            <a:noFill/>
          </a:ln>
        </p:spPr>
      </p:pic>
      <p:pic>
        <p:nvPicPr>
          <p:cNvPr id="126" name="Google Shape;126;p20"/>
          <p:cNvPicPr preferRelativeResize="0"/>
          <p:nvPr/>
        </p:nvPicPr>
        <p:blipFill>
          <a:blip r:embed="rId7">
            <a:alphaModFix/>
          </a:blip>
          <a:stretch>
            <a:fillRect/>
          </a:stretch>
        </p:blipFill>
        <p:spPr>
          <a:xfrm>
            <a:off x="7173823" y="4607850"/>
            <a:ext cx="802504" cy="240450"/>
          </a:xfrm>
          <a:prstGeom prst="rect">
            <a:avLst/>
          </a:prstGeom>
          <a:noFill/>
          <a:ln>
            <a:noFill/>
          </a:ln>
        </p:spPr>
      </p:pic>
      <p:pic>
        <p:nvPicPr>
          <p:cNvPr id="127" name="Google Shape;127;p20"/>
          <p:cNvPicPr preferRelativeResize="0"/>
          <p:nvPr/>
        </p:nvPicPr>
        <p:blipFill>
          <a:blip r:embed="rId8">
            <a:alphaModFix/>
          </a:blip>
          <a:stretch>
            <a:fillRect/>
          </a:stretch>
        </p:blipFill>
        <p:spPr>
          <a:xfrm>
            <a:off x="8037650" y="4607850"/>
            <a:ext cx="931744" cy="240450"/>
          </a:xfrm>
          <a:prstGeom prst="rect">
            <a:avLst/>
          </a:prstGeom>
          <a:noFill/>
          <a:ln>
            <a:noFill/>
          </a:ln>
        </p:spPr>
      </p:pic>
      <p:cxnSp>
        <p:nvCxnSpPr>
          <p:cNvPr id="128" name="Google Shape;128;p20"/>
          <p:cNvCxnSpPr/>
          <p:nvPr/>
        </p:nvCxnSpPr>
        <p:spPr>
          <a:xfrm flipH="1" rot="10800000">
            <a:off x="8444750" y="3735838"/>
            <a:ext cx="316500" cy="2652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20"/>
          <p:cNvCxnSpPr/>
          <p:nvPr/>
        </p:nvCxnSpPr>
        <p:spPr>
          <a:xfrm flipH="1" rot="10800000">
            <a:off x="8389281" y="4039436"/>
            <a:ext cx="324900" cy="882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20"/>
          <p:cNvCxnSpPr/>
          <p:nvPr/>
        </p:nvCxnSpPr>
        <p:spPr>
          <a:xfrm flipH="1" rot="10800000">
            <a:off x="8407350" y="4231250"/>
            <a:ext cx="330300" cy="7800"/>
          </a:xfrm>
          <a:prstGeom prst="straightConnector1">
            <a:avLst/>
          </a:prstGeom>
          <a:noFill/>
          <a:ln cap="flat" cmpd="sng" w="9525">
            <a:solidFill>
              <a:schemeClr val="dk2"/>
            </a:solidFill>
            <a:prstDash val="solid"/>
            <a:round/>
            <a:headEnd len="med" w="med" type="none"/>
            <a:tailEnd len="med" w="med" type="none"/>
          </a:ln>
        </p:spPr>
      </p:cxnSp>
      <p:sp>
        <p:nvSpPr>
          <p:cNvPr id="131" name="Google Shape;131;p20"/>
          <p:cNvSpPr txBox="1"/>
          <p:nvPr/>
        </p:nvSpPr>
        <p:spPr>
          <a:xfrm>
            <a:off x="0" y="773925"/>
            <a:ext cx="6582600" cy="1035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Majority of fires:</a:t>
            </a:r>
            <a:endParaRPr>
              <a:solidFill>
                <a:schemeClr val="dk2"/>
              </a:solidFill>
              <a:latin typeface="Proxima Nova"/>
              <a:ea typeface="Proxima Nova"/>
              <a:cs typeface="Proxima Nova"/>
              <a:sym typeface="Proxima Nova"/>
            </a:endParaRPr>
          </a:p>
          <a:p>
            <a:pPr indent="-317500" lvl="1" marL="9144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“Small” - 86,25%  &lt; 10 acres</a:t>
            </a:r>
            <a:endParaRPr>
              <a:solidFill>
                <a:schemeClr val="dk2"/>
              </a:solidFill>
              <a:latin typeface="Proxima Nova"/>
              <a:ea typeface="Proxima Nova"/>
              <a:cs typeface="Proxima Nova"/>
              <a:sym typeface="Proxima Nova"/>
            </a:endParaRPr>
          </a:p>
          <a:p>
            <a:pPr indent="-317500" lvl="1" marL="9144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Put out the same day ( ≈ 90%)</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b="1"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chemeClr val="dk2"/>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35" name="Shape 135"/>
        <p:cNvGrpSpPr/>
        <p:nvPr/>
      </p:nvGrpSpPr>
      <p:grpSpPr>
        <a:xfrm>
          <a:off x="0" y="0"/>
          <a:ext cx="0" cy="0"/>
          <a:chOff x="0" y="0"/>
          <a:chExt cx="0" cy="0"/>
        </a:xfrm>
      </p:grpSpPr>
      <p:sp>
        <p:nvSpPr>
          <p:cNvPr id="136" name="Google Shape;136;p21"/>
          <p:cNvSpPr txBox="1"/>
          <p:nvPr/>
        </p:nvSpPr>
        <p:spPr>
          <a:xfrm>
            <a:off x="8555974" y="1142276"/>
            <a:ext cx="271500" cy="1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37" name="Google Shape;137;p21"/>
          <p:cNvPicPr preferRelativeResize="0"/>
          <p:nvPr/>
        </p:nvPicPr>
        <p:blipFill>
          <a:blip r:embed="rId3">
            <a:alphaModFix/>
          </a:blip>
          <a:stretch>
            <a:fillRect/>
          </a:stretch>
        </p:blipFill>
        <p:spPr>
          <a:xfrm>
            <a:off x="-10" y="0"/>
            <a:ext cx="7915136" cy="5143500"/>
          </a:xfrm>
          <a:prstGeom prst="rect">
            <a:avLst/>
          </a:prstGeom>
          <a:noFill/>
          <a:ln>
            <a:noFill/>
          </a:ln>
        </p:spPr>
      </p:pic>
      <p:sp>
        <p:nvSpPr>
          <p:cNvPr id="138" name="Google Shape;138;p21"/>
          <p:cNvSpPr txBox="1"/>
          <p:nvPr>
            <p:ph type="title"/>
          </p:nvPr>
        </p:nvSpPr>
        <p:spPr>
          <a:xfrm>
            <a:off x="1045125" y="99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Seasonality</a:t>
            </a:r>
            <a:endParaRPr/>
          </a:p>
        </p:txBody>
      </p:sp>
      <p:pic>
        <p:nvPicPr>
          <p:cNvPr id="139" name="Google Shape;139;p21"/>
          <p:cNvPicPr preferRelativeResize="0"/>
          <p:nvPr/>
        </p:nvPicPr>
        <p:blipFill>
          <a:blip r:embed="rId4">
            <a:alphaModFix/>
          </a:blip>
          <a:stretch>
            <a:fillRect/>
          </a:stretch>
        </p:blipFill>
        <p:spPr>
          <a:xfrm>
            <a:off x="6607550" y="1656375"/>
            <a:ext cx="2219924" cy="121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