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sldIdLst>
    <p:sldId id="281" r:id="rId5"/>
    <p:sldId id="307" r:id="rId6"/>
    <p:sldId id="308" r:id="rId7"/>
    <p:sldId id="299" r:id="rId8"/>
    <p:sldId id="300" r:id="rId9"/>
    <p:sldId id="301" r:id="rId10"/>
    <p:sldId id="302" r:id="rId11"/>
    <p:sldId id="303" r:id="rId12"/>
    <p:sldId id="304" r:id="rId13"/>
    <p:sldId id="305" r:id="rId14"/>
    <p:sldId id="291" r:id="rId15"/>
    <p:sldId id="298" r:id="rId16"/>
    <p:sldId id="310" r:id="rId17"/>
    <p:sldId id="309" r:id="rId18"/>
    <p:sldId id="311" r:id="rId19"/>
    <p:sldId id="312" r:id="rId20"/>
    <p:sldId id="284" r:id="rId21"/>
    <p:sldId id="285" r:id="rId22"/>
    <p:sldId id="316" r:id="rId23"/>
    <p:sldId id="317" r:id="rId24"/>
    <p:sldId id="313" r:id="rId25"/>
    <p:sldId id="314" r:id="rId26"/>
    <p:sldId id="315" r:id="rId27"/>
    <p:sldId id="286" r:id="rId28"/>
    <p:sldId id="287" r:id="rId29"/>
    <p:sldId id="288" r:id="rId30"/>
    <p:sldId id="268" r:id="rId31"/>
    <p:sldId id="306" r:id="rId32"/>
    <p:sldId id="318" r:id="rId3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14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17046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392233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345680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184798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388750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312595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130039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272490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377407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244416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3920C39-DCFA-4712-AE1B-C5C0A3369343}" type="datetimeFigureOut">
              <a:rPr lang="pt-BR" smtClean="0"/>
              <a:pPr/>
              <a:t>06/04/2017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B338BBA-5929-4AD6-9D05-8424D0D08780}" type="slidenum">
              <a:rPr lang="pt-BR" smtClean="0"/>
              <a:pPr/>
              <a:t>‹nº›</a:t>
            </a:fld>
            <a:endParaRPr lang="pt-BR"/>
          </a:p>
        </p:txBody>
      </p:sp>
    </p:spTree>
    <p:extLst>
      <p:ext uri="{BB962C8B-B14F-4D97-AF65-F5344CB8AC3E}">
        <p14:creationId xmlns:p14="http://schemas.microsoft.com/office/powerpoint/2010/main" val="1111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3920C39-DCFA-4712-AE1B-C5C0A3369343}" type="datetimeFigureOut">
              <a:rPr lang="pt-BR" smtClean="0"/>
              <a:pPr/>
              <a:t>06/04/2017</a:t>
            </a:fld>
            <a:endParaRPr lang="pt-BR"/>
          </a:p>
        </p:txBody>
      </p:sp>
      <p:sp>
        <p:nvSpPr>
          <p:cNvPr id="5" name="Espaço Reservado para Rodapé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338BBA-5929-4AD6-9D05-8424D0D08780}" type="slidenum">
              <a:rPr lang="pt-BR" smtClean="0"/>
              <a:pPr/>
              <a:t>‹nº›</a:t>
            </a:fld>
            <a:endParaRPr lang="pt-BR"/>
          </a:p>
        </p:txBody>
      </p:sp>
    </p:spTree>
    <p:extLst>
      <p:ext uri="{BB962C8B-B14F-4D97-AF65-F5344CB8AC3E}">
        <p14:creationId xmlns:p14="http://schemas.microsoft.com/office/powerpoint/2010/main" val="275690131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rasilescola.com/redacao/coesao.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474094"/>
            <a:ext cx="7886700" cy="1325563"/>
          </a:xfrm>
        </p:spPr>
        <p:txBody>
          <a:bodyPr>
            <a:normAutofit/>
          </a:bodyPr>
          <a:lstStyle/>
          <a:p>
            <a:endParaRPr lang="pt-BR" sz="3600" dirty="0"/>
          </a:p>
        </p:txBody>
      </p:sp>
      <p:sp>
        <p:nvSpPr>
          <p:cNvPr id="3" name="Espaço Reservado para Conteúdo 2"/>
          <p:cNvSpPr>
            <a:spLocks noGrp="1"/>
          </p:cNvSpPr>
          <p:nvPr>
            <p:ph idx="1"/>
          </p:nvPr>
        </p:nvSpPr>
        <p:spPr/>
        <p:txBody>
          <a:bodyPr/>
          <a:lstStyle/>
          <a:p>
            <a:pPr marL="0" indent="0" algn="ctr">
              <a:buNone/>
            </a:pPr>
            <a:endParaRPr lang="pt-BR" dirty="0" smtClean="0"/>
          </a:p>
          <a:p>
            <a:pPr marL="0" indent="0" algn="ctr">
              <a:buNone/>
            </a:pPr>
            <a:endParaRPr lang="pt-BR" dirty="0" smtClean="0">
              <a:solidFill>
                <a:srgbClr val="002060"/>
              </a:solidFill>
            </a:endParaRPr>
          </a:p>
          <a:p>
            <a:pPr marL="0" indent="0" algn="ctr">
              <a:buNone/>
            </a:pPr>
            <a:r>
              <a:rPr lang="pt-BR" sz="4800" dirty="0" smtClean="0">
                <a:solidFill>
                  <a:srgbClr val="002060"/>
                </a:solidFill>
              </a:rPr>
              <a:t>Tipologia Textual</a:t>
            </a:r>
            <a:endParaRPr lang="pt-BR" sz="4800" dirty="0">
              <a:solidFill>
                <a:srgbClr val="002060"/>
              </a:solidFill>
            </a:endParaRPr>
          </a:p>
          <a:p>
            <a:pPr marL="0" indent="0" algn="r">
              <a:buNone/>
            </a:pPr>
            <a:endParaRPr lang="pt-BR" sz="2000" dirty="0" smtClean="0"/>
          </a:p>
          <a:p>
            <a:pPr marL="0" indent="0" algn="r">
              <a:buNone/>
            </a:pPr>
            <a:endParaRPr lang="pt-BR" sz="2000" dirty="0"/>
          </a:p>
          <a:p>
            <a:pPr marL="0" indent="0" algn="r">
              <a:buNone/>
            </a:pPr>
            <a:r>
              <a:rPr lang="pt-BR" sz="1800" b="1" dirty="0" smtClean="0"/>
              <a:t>Disciplina: Comunicação, Leitura, Escrita e Oratória</a:t>
            </a:r>
          </a:p>
          <a:p>
            <a:pPr marL="0" indent="0" algn="r">
              <a:buNone/>
            </a:pPr>
            <a:r>
              <a:rPr lang="pt-BR" sz="1800" b="1" dirty="0" err="1" smtClean="0"/>
              <a:t>Profª</a:t>
            </a:r>
            <a:r>
              <a:rPr lang="pt-BR" sz="1800" b="1" dirty="0" smtClean="0"/>
              <a:t>: Solange Lara</a:t>
            </a:r>
          </a:p>
        </p:txBody>
      </p:sp>
      <p:pic>
        <p:nvPicPr>
          <p:cNvPr id="4" name="Imagem 3"/>
          <p:cNvPicPr>
            <a:picLocks noChangeAspect="1"/>
          </p:cNvPicPr>
          <p:nvPr/>
        </p:nvPicPr>
        <p:blipFill>
          <a:blip r:embed="rId2"/>
          <a:stretch>
            <a:fillRect/>
          </a:stretch>
        </p:blipFill>
        <p:spPr>
          <a:xfrm>
            <a:off x="899592" y="4869160"/>
            <a:ext cx="3448993" cy="1613346"/>
          </a:xfrm>
          <a:prstGeom prst="rect">
            <a:avLst/>
          </a:prstGeom>
        </p:spPr>
      </p:pic>
    </p:spTree>
    <p:extLst>
      <p:ext uri="{BB962C8B-B14F-4D97-AF65-F5344CB8AC3E}">
        <p14:creationId xmlns:p14="http://schemas.microsoft.com/office/powerpoint/2010/main" val="37523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400" b="1" dirty="0" smtClean="0">
                <a:solidFill>
                  <a:srgbClr val="0070C0"/>
                </a:solidFill>
              </a:rPr>
              <a:t>EXEMPLO DE TEXTO DESCRITIVO</a:t>
            </a:r>
            <a:endParaRPr lang="pt-BR" sz="4400" b="1" dirty="0">
              <a:solidFill>
                <a:srgbClr val="0070C0"/>
              </a:solidFill>
            </a:endParaRPr>
          </a:p>
        </p:txBody>
      </p:sp>
      <p:sp>
        <p:nvSpPr>
          <p:cNvPr id="3" name="Espaço Reservado para Conteúdo 2"/>
          <p:cNvSpPr>
            <a:spLocks noGrp="1"/>
          </p:cNvSpPr>
          <p:nvPr>
            <p:ph idx="1"/>
          </p:nvPr>
        </p:nvSpPr>
        <p:spPr/>
        <p:txBody>
          <a:bodyPr/>
          <a:lstStyle/>
          <a:p>
            <a:pPr algn="just"/>
            <a:r>
              <a:rPr lang="pt-BR" sz="2400" dirty="0"/>
              <a:t>Joaquim trabalhava em um escritório que ficava no 12º andar da Avenida Paulista. De lá avistava todos os dias a movimentação incessante dos pedestres, os </a:t>
            </a:r>
            <a:r>
              <a:rPr lang="pt-BR" sz="2400" dirty="0" smtClean="0"/>
              <a:t>frequentes </a:t>
            </a:r>
            <a:r>
              <a:rPr lang="pt-BR" sz="2400" dirty="0"/>
              <a:t>congestionamentos dos automóveis e a beleza das arrojadas construções que se sucediam do outro lado da avenida. Estes prédios moderníssimos, alternavam-se com majestosas mansões antigas</a:t>
            </a:r>
            <a:endParaRPr lang="pt-BR" dirty="0"/>
          </a:p>
        </p:txBody>
      </p:sp>
    </p:spTree>
    <p:extLst>
      <p:ext uri="{BB962C8B-B14F-4D97-AF65-F5344CB8AC3E}">
        <p14:creationId xmlns:p14="http://schemas.microsoft.com/office/powerpoint/2010/main" val="2520634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800" b="1" dirty="0" smtClean="0">
                <a:solidFill>
                  <a:srgbClr val="0070C0"/>
                </a:solidFill>
              </a:rPr>
              <a:t>TEXTO DISSERTATIVO</a:t>
            </a:r>
            <a:endParaRPr lang="pt-BR" sz="4800" b="1" dirty="0">
              <a:solidFill>
                <a:srgbClr val="0070C0"/>
              </a:solidFill>
            </a:endParaRPr>
          </a:p>
        </p:txBody>
      </p:sp>
      <p:pic>
        <p:nvPicPr>
          <p:cNvPr id="11" name="Espaço Reservado para Conteúdo 10"/>
          <p:cNvPicPr>
            <a:picLocks noGrp="1" noChangeAspect="1"/>
          </p:cNvPicPr>
          <p:nvPr>
            <p:ph idx="1"/>
          </p:nvPr>
        </p:nvPicPr>
        <p:blipFill>
          <a:blip r:embed="rId2"/>
          <a:stretch>
            <a:fillRect/>
          </a:stretch>
        </p:blipFill>
        <p:spPr>
          <a:xfrm>
            <a:off x="642910" y="1500174"/>
            <a:ext cx="7745513" cy="4665130"/>
          </a:xfrm>
          <a:prstGeom prst="rect">
            <a:avLst/>
          </a:prstGeom>
        </p:spPr>
      </p:pic>
    </p:spTree>
    <p:extLst>
      <p:ext uri="{BB962C8B-B14F-4D97-AF65-F5344CB8AC3E}">
        <p14:creationId xmlns:p14="http://schemas.microsoft.com/office/powerpoint/2010/main" val="1868001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Picture 1"/>
          <p:cNvPicPr>
            <a:picLocks noGrp="1" noChangeAspect="1" noChangeArrowheads="1"/>
          </p:cNvPicPr>
          <p:nvPr>
            <p:ph idx="1"/>
          </p:nvPr>
        </p:nvPicPr>
        <p:blipFill>
          <a:blip r:embed="rId2">
            <a:duotone>
              <a:prstClr val="black"/>
              <a:srgbClr val="D9C3A5">
                <a:tint val="50000"/>
                <a:satMod val="180000"/>
              </a:srgbClr>
            </a:duotone>
          </a:blip>
          <a:srcRect/>
          <a:stretch>
            <a:fillRect/>
          </a:stretch>
        </p:blipFill>
        <p:spPr bwMode="auto">
          <a:xfrm>
            <a:off x="628650" y="1643051"/>
            <a:ext cx="7886700"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b="1" dirty="0" smtClean="0">
                <a:solidFill>
                  <a:srgbClr val="002060"/>
                </a:solidFill>
              </a:rPr>
              <a:t>Texto Dissertativo Argumentativo</a:t>
            </a:r>
            <a:endParaRPr lang="pt-BR" sz="4000" b="1" dirty="0">
              <a:solidFill>
                <a:srgbClr val="002060"/>
              </a:solidFill>
            </a:endParaRPr>
          </a:p>
        </p:txBody>
      </p:sp>
      <p:sp>
        <p:nvSpPr>
          <p:cNvPr id="3" name="Espaço Reservado para Conteúdo 2"/>
          <p:cNvSpPr>
            <a:spLocks noGrp="1"/>
          </p:cNvSpPr>
          <p:nvPr>
            <p:ph idx="1"/>
          </p:nvPr>
        </p:nvSpPr>
        <p:spPr/>
        <p:txBody>
          <a:bodyPr>
            <a:normAutofit/>
          </a:bodyPr>
          <a:lstStyle/>
          <a:p>
            <a:pPr algn="just"/>
            <a:r>
              <a:rPr lang="pt-BR" sz="2800" dirty="0" smtClean="0"/>
              <a:t>É </a:t>
            </a:r>
            <a:r>
              <a:rPr lang="pt-BR" sz="2800" dirty="0"/>
              <a:t>aquele em que se faz a defesa de um ponto de vista, de uma ideia, ou em que se questiona algum fato. Tem-se como objetivo persuadir o leitor ou ouvinte. Caracteriza-se pela progressão lógica de ideias e, geralmente, requer uma linguagem mais formal, objetiva, denotativa. Presente em gêneros textuais como artigos jornalísticos, editoriais, cartas do leitor, etc. </a:t>
            </a:r>
            <a:endParaRPr lang="pt-BR" sz="2800" dirty="0" smtClean="0"/>
          </a:p>
          <a:p>
            <a:pPr marL="0" indent="0" algn="just">
              <a:buNone/>
            </a:pPr>
            <a:endParaRPr lang="pt-BR" dirty="0"/>
          </a:p>
          <a:p>
            <a:endParaRPr lang="pt-BR" dirty="0"/>
          </a:p>
        </p:txBody>
      </p:sp>
    </p:spTree>
    <p:extLst>
      <p:ext uri="{BB962C8B-B14F-4D97-AF65-F5344CB8AC3E}">
        <p14:creationId xmlns:p14="http://schemas.microsoft.com/office/powerpoint/2010/main" val="282075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pt-BR" sz="4000" b="1" dirty="0" smtClean="0">
                <a:solidFill>
                  <a:srgbClr val="002060"/>
                </a:solidFill>
              </a:rPr>
              <a:t>Exemplo de Texto Dissertativo</a:t>
            </a:r>
            <a:r>
              <a:rPr lang="pt-BR" sz="4000" b="1" dirty="0">
                <a:solidFill>
                  <a:srgbClr val="002060"/>
                </a:solidFill>
              </a:rPr>
              <a:t> </a:t>
            </a:r>
            <a:r>
              <a:rPr lang="pt-BR" sz="4000" b="1" dirty="0" smtClean="0">
                <a:solidFill>
                  <a:srgbClr val="002060"/>
                </a:solidFill>
              </a:rPr>
              <a:t>Argumentativo</a:t>
            </a:r>
            <a:r>
              <a:rPr lang="pt-BR" sz="4000" dirty="0">
                <a:solidFill>
                  <a:srgbClr val="002060"/>
                </a:solidFill>
              </a:rPr>
              <a:t/>
            </a:r>
            <a:br>
              <a:rPr lang="pt-BR" sz="4000" dirty="0">
                <a:solidFill>
                  <a:srgbClr val="002060"/>
                </a:solidFill>
              </a:rPr>
            </a:br>
            <a:endParaRPr lang="pt-BR" sz="4000" dirty="0">
              <a:solidFill>
                <a:srgbClr val="002060"/>
              </a:solidFill>
            </a:endParaRPr>
          </a:p>
        </p:txBody>
      </p:sp>
      <p:sp>
        <p:nvSpPr>
          <p:cNvPr id="3" name="Espaço Reservado para Conteúdo 2"/>
          <p:cNvSpPr>
            <a:spLocks noGrp="1"/>
          </p:cNvSpPr>
          <p:nvPr>
            <p:ph idx="1"/>
          </p:nvPr>
        </p:nvSpPr>
        <p:spPr/>
        <p:txBody>
          <a:bodyPr>
            <a:normAutofit lnSpcReduction="10000"/>
          </a:bodyPr>
          <a:lstStyle/>
          <a:p>
            <a:pPr marL="0" indent="0" algn="just">
              <a:buNone/>
            </a:pPr>
            <a:r>
              <a:rPr lang="pt-BR" dirty="0"/>
              <a:t>Platão, no livro VII das </a:t>
            </a:r>
            <a:r>
              <a:rPr lang="pt-BR" i="1" dirty="0"/>
              <a:t>Leis, </a:t>
            </a:r>
            <a:r>
              <a:rPr lang="pt-BR" dirty="0"/>
              <a:t>dá sua definição de analfabetismo científico</a:t>
            </a:r>
          </a:p>
          <a:p>
            <a:pPr marL="0" indent="0" algn="just">
              <a:buNone/>
            </a:pPr>
            <a:r>
              <a:rPr lang="pt-BR" dirty="0"/>
              <a:t>Aquele que não sabe contar um, dois, três, nem distinguir os números ímpares dos pares, ou que não sabe contar coisa alguma, nem a noite nem o dia, e que não tem noção da revolução do Sol e da Lua, nem das outras estrelas [...]. Acho que todos os homens livres devem estudar esses ramos do conhecimento tanto quanto ensinam a uma criança no Egito, quando ela aprende o alfabeto. Naquele país, os jogos aritméticos foram inventados para ser empregados por simples crianças, e elas os aprendem coo se fosse prazer e diversão [...]. Com espanto, eu [...] no final da vida, tenho tomado conhecimento de nossa ignorância sobre essas questões; acho que parecemos mais porcos do que homens, e tenho muita vergonha, não só de mim, mas de todos os gregos. (</a:t>
            </a:r>
            <a:r>
              <a:rPr lang="pt-BR" sz="1600" dirty="0"/>
              <a:t>SAGAN, Carl. </a:t>
            </a:r>
            <a:r>
              <a:rPr lang="pt-BR" sz="1600" i="1" dirty="0"/>
              <a:t>O mundo assombrado pelos demônios</a:t>
            </a:r>
            <a:r>
              <a:rPr lang="pt-BR" sz="1600" dirty="0"/>
              <a:t>. S.P: Cia das Letras, 2006, p. 21)</a:t>
            </a:r>
          </a:p>
          <a:p>
            <a:pPr marL="0" indent="0" algn="just">
              <a:buNone/>
            </a:pPr>
            <a:endParaRPr lang="pt-BR" sz="1600" dirty="0"/>
          </a:p>
        </p:txBody>
      </p:sp>
    </p:spTree>
    <p:extLst>
      <p:ext uri="{BB962C8B-B14F-4D97-AF65-F5344CB8AC3E}">
        <p14:creationId xmlns:p14="http://schemas.microsoft.com/office/powerpoint/2010/main" val="228811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3600" b="1" dirty="0" smtClean="0">
                <a:solidFill>
                  <a:srgbClr val="002060"/>
                </a:solidFill>
              </a:rPr>
              <a:t>Texto </a:t>
            </a:r>
            <a:r>
              <a:rPr lang="pt-BR" sz="3600" b="1" dirty="0">
                <a:solidFill>
                  <a:srgbClr val="002060"/>
                </a:solidFill>
              </a:rPr>
              <a:t>Dissertativo </a:t>
            </a:r>
            <a:r>
              <a:rPr lang="pt-BR" sz="3600" b="1" dirty="0" smtClean="0">
                <a:solidFill>
                  <a:srgbClr val="002060"/>
                </a:solidFill>
              </a:rPr>
              <a:t>Expositivo</a:t>
            </a:r>
            <a:endParaRPr lang="pt-BR" b="1" dirty="0"/>
          </a:p>
        </p:txBody>
      </p:sp>
      <p:sp>
        <p:nvSpPr>
          <p:cNvPr id="3" name="Espaço Reservado para Conteúdo 2"/>
          <p:cNvSpPr>
            <a:spLocks noGrp="1"/>
          </p:cNvSpPr>
          <p:nvPr>
            <p:ph idx="1"/>
          </p:nvPr>
        </p:nvSpPr>
        <p:spPr/>
        <p:txBody>
          <a:bodyPr>
            <a:normAutofit/>
          </a:bodyPr>
          <a:lstStyle/>
          <a:p>
            <a:pPr marL="0" indent="0" algn="just">
              <a:buNone/>
            </a:pPr>
            <a:r>
              <a:rPr lang="en-US" sz="3200" dirty="0" err="1" smtClean="0"/>
              <a:t>Apresenta</a:t>
            </a:r>
            <a:r>
              <a:rPr lang="en-US" sz="3200" dirty="0" smtClean="0"/>
              <a:t> </a:t>
            </a:r>
            <a:r>
              <a:rPr lang="en-US" sz="3200" dirty="0"/>
              <a:t>um saber </a:t>
            </a:r>
            <a:r>
              <a:rPr lang="en-US" sz="3200" dirty="0" err="1"/>
              <a:t>já</a:t>
            </a:r>
            <a:r>
              <a:rPr lang="en-US" sz="3200" dirty="0"/>
              <a:t> </a:t>
            </a:r>
            <a:r>
              <a:rPr lang="en-US" sz="3200" dirty="0" err="1"/>
              <a:t>construído</a:t>
            </a:r>
            <a:r>
              <a:rPr lang="en-US" sz="3200" dirty="0"/>
              <a:t> e </a:t>
            </a:r>
            <a:r>
              <a:rPr lang="en-US" sz="3200" dirty="0" err="1"/>
              <a:t>legitimado</a:t>
            </a:r>
            <a:r>
              <a:rPr lang="en-US" sz="3200" dirty="0"/>
              <a:t>, </a:t>
            </a:r>
            <a:r>
              <a:rPr lang="en-US" sz="3200" dirty="0" err="1"/>
              <a:t>ou</a:t>
            </a:r>
            <a:r>
              <a:rPr lang="en-US" sz="3200" dirty="0"/>
              <a:t> </a:t>
            </a:r>
            <a:r>
              <a:rPr lang="en-US" sz="3200" dirty="0" err="1"/>
              <a:t>seja</a:t>
            </a:r>
            <a:r>
              <a:rPr lang="en-US" sz="3200" dirty="0"/>
              <a:t>, um saber </a:t>
            </a:r>
            <a:r>
              <a:rPr lang="en-US" sz="3200" dirty="0" err="1"/>
              <a:t>teórico</a:t>
            </a:r>
            <a:r>
              <a:rPr lang="en-US" sz="3200" dirty="0"/>
              <a:t>. </a:t>
            </a:r>
            <a:r>
              <a:rPr lang="en-US" sz="3200" dirty="0" err="1"/>
              <a:t>Apresenta</a:t>
            </a:r>
            <a:r>
              <a:rPr lang="en-US" sz="3200" dirty="0"/>
              <a:t> </a:t>
            </a:r>
            <a:r>
              <a:rPr lang="en-US" sz="3200" dirty="0" err="1"/>
              <a:t>informações</a:t>
            </a:r>
            <a:r>
              <a:rPr lang="en-US" sz="3200" dirty="0"/>
              <a:t> </a:t>
            </a:r>
            <a:r>
              <a:rPr lang="en-US" sz="3200" dirty="0" err="1"/>
              <a:t>sobre</a:t>
            </a:r>
            <a:r>
              <a:rPr lang="en-US" sz="3200" dirty="0"/>
              <a:t> </a:t>
            </a:r>
            <a:r>
              <a:rPr lang="en-US" sz="3200" dirty="0" err="1"/>
              <a:t>assuntos</a:t>
            </a:r>
            <a:r>
              <a:rPr lang="en-US" sz="3200" dirty="0"/>
              <a:t>, </a:t>
            </a:r>
            <a:r>
              <a:rPr lang="en-US" sz="3200" dirty="0" err="1"/>
              <a:t>expõe</a:t>
            </a:r>
            <a:r>
              <a:rPr lang="en-US" sz="3200" dirty="0"/>
              <a:t>, </a:t>
            </a:r>
            <a:r>
              <a:rPr lang="en-US" sz="3200" dirty="0" err="1"/>
              <a:t>reflete</a:t>
            </a:r>
            <a:r>
              <a:rPr lang="en-US" sz="3200" dirty="0"/>
              <a:t>, </a:t>
            </a:r>
            <a:r>
              <a:rPr lang="en-US" sz="3200" dirty="0" err="1"/>
              <a:t>explica</a:t>
            </a:r>
            <a:r>
              <a:rPr lang="en-US" sz="3200" dirty="0"/>
              <a:t> e </a:t>
            </a:r>
            <a:r>
              <a:rPr lang="en-US" sz="3200" dirty="0" err="1"/>
              <a:t>avalia</a:t>
            </a:r>
            <a:r>
              <a:rPr lang="en-US" sz="3200" dirty="0"/>
              <a:t> </a:t>
            </a:r>
            <a:r>
              <a:rPr lang="en-US" sz="3200" dirty="0" err="1"/>
              <a:t>ideias</a:t>
            </a:r>
            <a:r>
              <a:rPr lang="en-US" sz="3200" dirty="0"/>
              <a:t> de </a:t>
            </a:r>
            <a:r>
              <a:rPr lang="en-US" sz="3200" dirty="0" err="1"/>
              <a:t>modo</a:t>
            </a:r>
            <a:r>
              <a:rPr lang="en-US" sz="3200" dirty="0"/>
              <a:t> </a:t>
            </a:r>
            <a:r>
              <a:rPr lang="en-US" sz="3200" dirty="0" err="1"/>
              <a:t>objetivo</a:t>
            </a:r>
            <a:r>
              <a:rPr lang="en-US" sz="3200" dirty="0"/>
              <a:t>. A </a:t>
            </a:r>
            <a:r>
              <a:rPr lang="en-US" sz="3200" dirty="0" err="1"/>
              <a:t>intenção</a:t>
            </a:r>
            <a:r>
              <a:rPr lang="en-US" sz="3200" dirty="0"/>
              <a:t> é </a:t>
            </a:r>
            <a:r>
              <a:rPr lang="en-US" sz="3200" dirty="0" err="1"/>
              <a:t>informar</a:t>
            </a:r>
            <a:r>
              <a:rPr lang="en-US" sz="3200" dirty="0"/>
              <a:t>, </a:t>
            </a:r>
            <a:r>
              <a:rPr lang="en-US" sz="3200" dirty="0" err="1"/>
              <a:t>esclarecer</a:t>
            </a:r>
            <a:r>
              <a:rPr lang="en-US" sz="3200" dirty="0"/>
              <a:t>.  </a:t>
            </a:r>
            <a:r>
              <a:rPr lang="en-US" sz="3200" dirty="0" err="1"/>
              <a:t>Exemplos</a:t>
            </a:r>
            <a:r>
              <a:rPr lang="en-US" sz="3200" dirty="0"/>
              <a:t>: aula, </a:t>
            </a:r>
            <a:r>
              <a:rPr lang="en-US" sz="3200" dirty="0" err="1"/>
              <a:t>resumo</a:t>
            </a:r>
            <a:r>
              <a:rPr lang="en-US" sz="3200" dirty="0"/>
              <a:t>, </a:t>
            </a:r>
            <a:r>
              <a:rPr lang="en-US" sz="3200" dirty="0" err="1"/>
              <a:t>textos</a:t>
            </a:r>
            <a:r>
              <a:rPr lang="en-US" sz="3200" dirty="0"/>
              <a:t> </a:t>
            </a:r>
            <a:r>
              <a:rPr lang="en-US" sz="3200" dirty="0" err="1"/>
              <a:t>científicos</a:t>
            </a:r>
            <a:r>
              <a:rPr lang="en-US" sz="3200" dirty="0"/>
              <a:t>, </a:t>
            </a:r>
            <a:r>
              <a:rPr lang="en-US" sz="3200" dirty="0" err="1"/>
              <a:t>enciclopédia</a:t>
            </a:r>
            <a:r>
              <a:rPr lang="en-US" sz="3200" dirty="0"/>
              <a:t>, etc. </a:t>
            </a:r>
            <a:endParaRPr lang="pt-BR" sz="3200" dirty="0"/>
          </a:p>
        </p:txBody>
      </p:sp>
    </p:spTree>
    <p:extLst>
      <p:ext uri="{BB962C8B-B14F-4D97-AF65-F5344CB8AC3E}">
        <p14:creationId xmlns:p14="http://schemas.microsoft.com/office/powerpoint/2010/main" val="113371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b="1" dirty="0">
                <a:solidFill>
                  <a:srgbClr val="002060"/>
                </a:solidFill>
              </a:rPr>
              <a:t>Exemplo de Texto Dissertativo Expositivo</a:t>
            </a:r>
            <a:endParaRPr lang="pt-BR" sz="4000" b="1" dirty="0"/>
          </a:p>
        </p:txBody>
      </p:sp>
      <p:sp>
        <p:nvSpPr>
          <p:cNvPr id="3" name="Espaço Reservado para Conteúdo 2"/>
          <p:cNvSpPr>
            <a:spLocks noGrp="1"/>
          </p:cNvSpPr>
          <p:nvPr>
            <p:ph idx="1"/>
          </p:nvPr>
        </p:nvSpPr>
        <p:spPr/>
        <p:txBody>
          <a:bodyPr/>
          <a:lstStyle/>
          <a:p>
            <a:pPr marL="0" indent="0" algn="just">
              <a:buNone/>
            </a:pPr>
            <a:r>
              <a:rPr lang="pt-BR" sz="2400" dirty="0"/>
              <a:t>De acordo com o paradigma tradicional, a história diz respeito essencialmente à política. Na ousada frase de Sir John </a:t>
            </a:r>
            <a:r>
              <a:rPr lang="pt-BR" sz="2400" dirty="0" err="1"/>
              <a:t>Seeley</a:t>
            </a:r>
            <a:r>
              <a:rPr lang="pt-BR" sz="2400" dirty="0"/>
              <a:t>, catedrático de História em Cambridge, “História é a política passada; política é a história presente”. A política foi admitida para ser essencialmente relacionada ao Estado; em outras palavras, era mais nacional e internacional do que regional. No entanto não incluía a história da Igreja como uma instituição e também o que o teórico militar Karl von </a:t>
            </a:r>
            <a:r>
              <a:rPr lang="pt-BR" sz="2400" dirty="0" err="1"/>
              <a:t>Clausewitz</a:t>
            </a:r>
            <a:r>
              <a:rPr lang="pt-BR" sz="2400" dirty="0"/>
              <a:t> definiu como “a continuação política por outros meios”, ou seja, a guerra. (</a:t>
            </a:r>
            <a:r>
              <a:rPr lang="pt-BR" sz="1800" dirty="0"/>
              <a:t>BURKE, Peter (Org.). </a:t>
            </a:r>
            <a:r>
              <a:rPr lang="pt-BR" sz="1800" i="1" dirty="0"/>
              <a:t>A escrita da História</a:t>
            </a:r>
            <a:r>
              <a:rPr lang="pt-BR" sz="1800" dirty="0"/>
              <a:t>, 1992, p. 10)</a:t>
            </a:r>
          </a:p>
          <a:p>
            <a:pPr marL="0" indent="0">
              <a:buNone/>
            </a:pPr>
            <a:endParaRPr lang="pt-BR" dirty="0"/>
          </a:p>
        </p:txBody>
      </p:sp>
    </p:spTree>
    <p:extLst>
      <p:ext uri="{BB962C8B-B14F-4D97-AF65-F5344CB8AC3E}">
        <p14:creationId xmlns:p14="http://schemas.microsoft.com/office/powerpoint/2010/main" val="257443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800" b="1" dirty="0" smtClean="0">
                <a:solidFill>
                  <a:srgbClr val="0070C0"/>
                </a:solidFill>
              </a:rPr>
              <a:t>QUALIDADES DO TEXTO</a:t>
            </a:r>
            <a:endParaRPr lang="pt-BR" sz="4800" b="1" dirty="0">
              <a:solidFill>
                <a:srgbClr val="0070C0"/>
              </a:solidFill>
            </a:endParaRPr>
          </a:p>
        </p:txBody>
      </p:sp>
      <p:sp>
        <p:nvSpPr>
          <p:cNvPr id="3" name="Espaço Reservado para Conteúdo 2"/>
          <p:cNvSpPr>
            <a:spLocks noGrp="1"/>
          </p:cNvSpPr>
          <p:nvPr>
            <p:ph idx="1"/>
          </p:nvPr>
        </p:nvSpPr>
        <p:spPr/>
        <p:txBody>
          <a:bodyPr>
            <a:normAutofit/>
          </a:bodyPr>
          <a:lstStyle/>
          <a:p>
            <a:pPr algn="just"/>
            <a:r>
              <a:rPr lang="pt-BR" sz="2800" dirty="0"/>
              <a:t>A </a:t>
            </a:r>
            <a:r>
              <a:rPr lang="pt-BR" sz="2800" dirty="0">
                <a:solidFill>
                  <a:srgbClr val="0070C0"/>
                </a:solidFill>
              </a:rPr>
              <a:t>coerência</a:t>
            </a:r>
            <a:r>
              <a:rPr lang="pt-BR" sz="2800" dirty="0"/>
              <a:t> está ligada à compreensão, à possibilidade de interpretação daquilo que se diz ou escreve. Diz respeito ao sentido produzido pelo texto. </a:t>
            </a:r>
          </a:p>
          <a:p>
            <a:pPr>
              <a:buNone/>
            </a:pPr>
            <a:r>
              <a:rPr lang="pt-BR" sz="2800" dirty="0"/>
              <a:t> </a:t>
            </a:r>
          </a:p>
          <a:p>
            <a:pPr algn="just"/>
            <a:r>
              <a:rPr lang="pt-BR" sz="2800" dirty="0"/>
              <a:t> </a:t>
            </a:r>
            <a:r>
              <a:rPr lang="pt-BR" sz="2800" dirty="0" smtClean="0"/>
              <a:t>O </a:t>
            </a:r>
            <a:r>
              <a:rPr lang="pt-BR" sz="2800" dirty="0"/>
              <a:t>texto não é um aglomerado de frases ou palavras. O texto, para ser coerente, deve ser uma “unidade de sentido”, deve possibilitar ao leitor produzir sentido.</a:t>
            </a:r>
          </a:p>
          <a:p>
            <a:pPr marL="0" indent="0">
              <a:buNone/>
            </a:pPr>
            <a:endParaRPr lang="pt-BR" sz="2800" dirty="0"/>
          </a:p>
        </p:txBody>
      </p:sp>
    </p:spTree>
    <p:extLst>
      <p:ext uri="{BB962C8B-B14F-4D97-AF65-F5344CB8AC3E}">
        <p14:creationId xmlns:p14="http://schemas.microsoft.com/office/powerpoint/2010/main" val="2183655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sz="3600" b="1" dirty="0">
                <a:solidFill>
                  <a:srgbClr val="0070C0"/>
                </a:solidFill>
              </a:rPr>
              <a:t>QUALIDADES DO TEXTO</a:t>
            </a:r>
            <a:endParaRPr lang="pt-BR" b="1" dirty="0"/>
          </a:p>
        </p:txBody>
      </p:sp>
      <p:sp>
        <p:nvSpPr>
          <p:cNvPr id="3" name="Espaço Reservado para Conteúdo 2"/>
          <p:cNvSpPr>
            <a:spLocks noGrp="1"/>
          </p:cNvSpPr>
          <p:nvPr>
            <p:ph idx="1"/>
          </p:nvPr>
        </p:nvSpPr>
        <p:spPr/>
        <p:txBody>
          <a:bodyPr/>
          <a:lstStyle/>
          <a:p>
            <a:pPr algn="just"/>
            <a:r>
              <a:rPr lang="pt-BR" sz="2400" dirty="0">
                <a:solidFill>
                  <a:srgbClr val="0070C0"/>
                </a:solidFill>
              </a:rPr>
              <a:t>Coesão: </a:t>
            </a:r>
            <a:r>
              <a:rPr lang="pt-BR" sz="2400" dirty="0"/>
              <a:t>conexão interna entre os vários enunciados presentes no texto. Um texto tem </a:t>
            </a:r>
            <a:r>
              <a:rPr lang="pt-BR" sz="2400" b="1" dirty="0"/>
              <a:t>coesão</a:t>
            </a:r>
            <a:r>
              <a:rPr lang="pt-BR" sz="2400" dirty="0"/>
              <a:t> quando seus vários enunciados estão organicamente articulados entre si, quando há concatenação entre eles.</a:t>
            </a:r>
          </a:p>
          <a:p>
            <a:pPr algn="just"/>
            <a:r>
              <a:rPr lang="pt-BR" sz="2400" dirty="0"/>
              <a:t>A coesão de um texto é fruto das relações de sentido que existem entre as partes. Essas relações de sentido são manifestadas por vários mecanismos linguísticos, entre eles os </a:t>
            </a:r>
            <a:r>
              <a:rPr lang="pt-BR" sz="2400" b="1" dirty="0"/>
              <a:t>conectivos</a:t>
            </a:r>
            <a:r>
              <a:rPr lang="pt-BR" sz="2400" dirty="0"/>
              <a:t> ou </a:t>
            </a:r>
            <a:r>
              <a:rPr lang="pt-BR" sz="2400" b="1" dirty="0"/>
              <a:t>conjunções</a:t>
            </a:r>
            <a:r>
              <a:rPr lang="pt-BR" sz="2400" dirty="0"/>
              <a:t>, as </a:t>
            </a:r>
            <a:r>
              <a:rPr lang="pt-BR" sz="2400" b="1" dirty="0"/>
              <a:t>preposições</a:t>
            </a:r>
            <a:r>
              <a:rPr lang="pt-BR" sz="2400" dirty="0"/>
              <a:t>, os </a:t>
            </a:r>
            <a:r>
              <a:rPr lang="pt-BR" sz="2400" b="1" dirty="0"/>
              <a:t>pronomes</a:t>
            </a:r>
            <a:r>
              <a:rPr lang="pt-BR" sz="2400" dirty="0"/>
              <a:t>, entre outros. Sua função no texto é exatamente a de pôr em evidência as várias relações de sentido que existem entre os enunciados</a:t>
            </a:r>
            <a:r>
              <a:rPr lang="pt-BR" sz="2400" dirty="0" smtClean="0"/>
              <a:t>.</a:t>
            </a:r>
          </a:p>
          <a:p>
            <a:pPr marL="0" indent="0" algn="just">
              <a:buNone/>
            </a:pPr>
            <a:endParaRPr lang="pt-BR" dirty="0"/>
          </a:p>
          <a:p>
            <a:endParaRPr lang="pt-BR" dirty="0"/>
          </a:p>
        </p:txBody>
      </p:sp>
    </p:spTree>
    <p:extLst>
      <p:ext uri="{BB962C8B-B14F-4D97-AF65-F5344CB8AC3E}">
        <p14:creationId xmlns:p14="http://schemas.microsoft.com/office/powerpoint/2010/main" val="2351109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b="1" dirty="0">
                <a:solidFill>
                  <a:srgbClr val="002060"/>
                </a:solidFill>
              </a:rPr>
              <a:t>COERÊNCIA</a:t>
            </a:r>
          </a:p>
        </p:txBody>
      </p:sp>
      <p:sp>
        <p:nvSpPr>
          <p:cNvPr id="3" name="Espaço Reservado para Conteúdo 2"/>
          <p:cNvSpPr>
            <a:spLocks noGrp="1"/>
          </p:cNvSpPr>
          <p:nvPr>
            <p:ph idx="1"/>
          </p:nvPr>
        </p:nvSpPr>
        <p:spPr/>
        <p:txBody>
          <a:bodyPr/>
          <a:lstStyle/>
          <a:p>
            <a:pPr algn="just"/>
            <a:r>
              <a:rPr lang="pt-BR" sz="2800" dirty="0"/>
              <a:t>A </a:t>
            </a:r>
            <a:r>
              <a:rPr lang="pt-BR" sz="2800" b="1" dirty="0">
                <a:solidFill>
                  <a:srgbClr val="002060"/>
                </a:solidFill>
              </a:rPr>
              <a:t>coerência</a:t>
            </a:r>
            <a:r>
              <a:rPr lang="pt-BR" sz="2800" dirty="0"/>
              <a:t> está ligada à compreensão, à possibilidade de interpretação daquilo que se diz ou escreve. Diz respeito ao sentido produzido pelo texto. </a:t>
            </a:r>
          </a:p>
          <a:p>
            <a:pPr>
              <a:buNone/>
            </a:pPr>
            <a:r>
              <a:rPr lang="pt-BR" sz="2800" dirty="0"/>
              <a:t> </a:t>
            </a:r>
          </a:p>
          <a:p>
            <a:pPr>
              <a:buNone/>
            </a:pPr>
            <a:r>
              <a:rPr lang="pt-BR" sz="2800" dirty="0"/>
              <a:t>  O texto não é um aglomerado de frases ou palavras. O texto, para ser coerente, deve ser uma “unidade de sentido”, deve possibilitar ao leitor produzir sentido.</a:t>
            </a:r>
          </a:p>
          <a:p>
            <a:endParaRPr lang="pt-BR" dirty="0"/>
          </a:p>
        </p:txBody>
      </p:sp>
    </p:spTree>
    <p:extLst>
      <p:ext uri="{BB962C8B-B14F-4D97-AF65-F5344CB8AC3E}">
        <p14:creationId xmlns:p14="http://schemas.microsoft.com/office/powerpoint/2010/main" val="104875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b="1" dirty="0" smtClean="0">
                <a:solidFill>
                  <a:srgbClr val="002060"/>
                </a:solidFill>
              </a:rPr>
              <a:t>Tipos e Gêneros Textuais</a:t>
            </a:r>
            <a:endParaRPr lang="pt-BR" sz="4000" b="1" dirty="0">
              <a:solidFill>
                <a:srgbClr val="002060"/>
              </a:solidFill>
            </a:endParaRPr>
          </a:p>
        </p:txBody>
      </p:sp>
      <p:sp>
        <p:nvSpPr>
          <p:cNvPr id="3" name="Espaço Reservado para Conteúdo 2"/>
          <p:cNvSpPr>
            <a:spLocks noGrp="1"/>
          </p:cNvSpPr>
          <p:nvPr>
            <p:ph idx="1"/>
          </p:nvPr>
        </p:nvSpPr>
        <p:spPr/>
        <p:txBody>
          <a:bodyPr>
            <a:normAutofit fontScale="92500" lnSpcReduction="10000"/>
          </a:bodyPr>
          <a:lstStyle/>
          <a:p>
            <a:pPr marL="0" indent="0">
              <a:buNone/>
            </a:pPr>
            <a:r>
              <a:rPr lang="pt-BR" dirty="0"/>
              <a:t>Os textos são produzidos em situações diferentes e cada um cumpre uma finalidade específica</a:t>
            </a:r>
            <a:r>
              <a:rPr lang="pt-BR" dirty="0" smtClean="0"/>
              <a:t>.</a:t>
            </a:r>
          </a:p>
          <a:p>
            <a:pPr algn="just"/>
            <a:r>
              <a:rPr lang="pt-BR" dirty="0" smtClean="0"/>
              <a:t> </a:t>
            </a:r>
            <a:r>
              <a:rPr lang="pt-BR" dirty="0"/>
              <a:t>Se o objetivo do locutor for, por exemplo, instruir seu interlocutor a fazer um bolo, ele indica passo a passo o que deve ser feito para se obter um bom resultado (</a:t>
            </a:r>
            <a:r>
              <a:rPr lang="pt-BR" i="1" dirty="0">
                <a:solidFill>
                  <a:srgbClr val="002060"/>
                </a:solidFill>
              </a:rPr>
              <a:t>texto injuntivo</a:t>
            </a:r>
            <a:r>
              <a:rPr lang="pt-BR" dirty="0" smtClean="0">
                <a:solidFill>
                  <a:srgbClr val="002060"/>
                </a:solidFill>
              </a:rPr>
              <a:t>).</a:t>
            </a:r>
          </a:p>
          <a:p>
            <a:pPr algn="just"/>
            <a:r>
              <a:rPr lang="pt-BR" dirty="0" smtClean="0"/>
              <a:t> </a:t>
            </a:r>
            <a:r>
              <a:rPr lang="pt-BR" dirty="0"/>
              <a:t>Se for expressar sua opinião e defender seu ponto de vista sobre determinado assunto, ele produz um texto que se organiza em torno de argumentos </a:t>
            </a:r>
            <a:r>
              <a:rPr lang="pt-BR" dirty="0">
                <a:solidFill>
                  <a:srgbClr val="002060"/>
                </a:solidFill>
              </a:rPr>
              <a:t>(</a:t>
            </a:r>
            <a:r>
              <a:rPr lang="pt-BR" i="1" dirty="0">
                <a:solidFill>
                  <a:srgbClr val="002060"/>
                </a:solidFill>
              </a:rPr>
              <a:t>texto dissertativo</a:t>
            </a:r>
            <a:r>
              <a:rPr lang="pt-BR" dirty="0">
                <a:solidFill>
                  <a:srgbClr val="002060"/>
                </a:solidFill>
              </a:rPr>
              <a:t>). </a:t>
            </a:r>
            <a:endParaRPr lang="pt-BR" dirty="0" smtClean="0">
              <a:solidFill>
                <a:srgbClr val="002060"/>
              </a:solidFill>
            </a:endParaRPr>
          </a:p>
          <a:p>
            <a:pPr algn="just"/>
            <a:r>
              <a:rPr lang="pt-BR" dirty="0" smtClean="0"/>
              <a:t>Se </a:t>
            </a:r>
            <a:r>
              <a:rPr lang="pt-BR" dirty="0"/>
              <a:t>for contar fatos </a:t>
            </a:r>
            <a:r>
              <a:rPr lang="pt-BR" dirty="0" smtClean="0"/>
              <a:t>ou ficção, </a:t>
            </a:r>
            <a:r>
              <a:rPr lang="pt-BR" dirty="0"/>
              <a:t>ele pode optar por produzir um texto que apresente em sua estrutura os fatos, as pessoas ou personagens envolvidas, o momento e o lugar em que os fatos ocorreram (</a:t>
            </a:r>
            <a:r>
              <a:rPr lang="pt-BR" i="1" dirty="0">
                <a:solidFill>
                  <a:srgbClr val="002060"/>
                </a:solidFill>
              </a:rPr>
              <a:t>texto narrativo</a:t>
            </a:r>
            <a:r>
              <a:rPr lang="pt-BR" dirty="0" smtClean="0">
                <a:solidFill>
                  <a:srgbClr val="002060"/>
                </a:solidFill>
              </a:rPr>
              <a:t>).</a:t>
            </a:r>
          </a:p>
          <a:p>
            <a:pPr algn="just"/>
            <a:r>
              <a:rPr lang="pt-BR" dirty="0" smtClean="0"/>
              <a:t> </a:t>
            </a:r>
            <a:r>
              <a:rPr lang="pt-BR" dirty="0"/>
              <a:t>Se for transmitir conhecimentos, o locutor deve construir um texto que exponha os saberes de forma eficiente </a:t>
            </a:r>
            <a:r>
              <a:rPr lang="pt-BR" dirty="0">
                <a:solidFill>
                  <a:srgbClr val="002060"/>
                </a:solidFill>
              </a:rPr>
              <a:t>(</a:t>
            </a:r>
            <a:r>
              <a:rPr lang="pt-BR" i="1" dirty="0">
                <a:solidFill>
                  <a:srgbClr val="002060"/>
                </a:solidFill>
              </a:rPr>
              <a:t>texto expositivo</a:t>
            </a:r>
            <a:r>
              <a:rPr lang="pt-BR" i="1" dirty="0" smtClean="0"/>
              <a:t>)</a:t>
            </a:r>
            <a:r>
              <a:rPr lang="pt-BR" dirty="0" smtClean="0"/>
              <a:t>.</a:t>
            </a:r>
          </a:p>
          <a:p>
            <a:pPr algn="just"/>
            <a:r>
              <a:rPr lang="pt-BR" dirty="0" smtClean="0"/>
              <a:t> </a:t>
            </a:r>
            <a:r>
              <a:rPr lang="pt-BR" dirty="0"/>
              <a:t>E, ainda, se for criar na mente de seu interlocutor a imagem daquilo de que se fala, esse locutor descreverá os detalhes que ele julga importantes daquilo a que ele se refere (</a:t>
            </a:r>
            <a:r>
              <a:rPr lang="pt-BR" i="1" dirty="0">
                <a:solidFill>
                  <a:srgbClr val="002060"/>
                </a:solidFill>
              </a:rPr>
              <a:t>texto descritivo</a:t>
            </a:r>
            <a:r>
              <a:rPr lang="pt-BR" dirty="0">
                <a:solidFill>
                  <a:srgbClr val="002060"/>
                </a:solidFill>
              </a:rPr>
              <a:t>). </a:t>
            </a:r>
          </a:p>
          <a:p>
            <a:pPr marL="0" indent="0" algn="just">
              <a:buNone/>
            </a:pPr>
            <a:endParaRPr lang="pt-BR" dirty="0"/>
          </a:p>
        </p:txBody>
      </p:sp>
    </p:spTree>
    <p:extLst>
      <p:ext uri="{BB962C8B-B14F-4D97-AF65-F5344CB8AC3E}">
        <p14:creationId xmlns:p14="http://schemas.microsoft.com/office/powerpoint/2010/main" val="2587527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sz="3600" b="1" dirty="0">
                <a:solidFill>
                  <a:srgbClr val="002060"/>
                </a:solidFill>
              </a:rPr>
              <a:t>REQUISITOS PARA A PRODUÇÃO DA COERÊNCIA </a:t>
            </a:r>
            <a:r>
              <a:rPr lang="pt-BR" sz="3600" b="1" dirty="0" smtClean="0">
                <a:solidFill>
                  <a:srgbClr val="002060"/>
                </a:solidFill>
              </a:rPr>
              <a:t>TEXTUAL</a:t>
            </a:r>
            <a:r>
              <a:rPr lang="pt-BR" sz="3600" b="1" dirty="0">
                <a:solidFill>
                  <a:schemeClr val="bg2">
                    <a:lumMod val="25000"/>
                  </a:schemeClr>
                </a:solidFill>
              </a:rPr>
              <a:t/>
            </a:r>
            <a:br>
              <a:rPr lang="pt-BR" sz="3600" b="1" dirty="0">
                <a:solidFill>
                  <a:schemeClr val="bg2">
                    <a:lumMod val="25000"/>
                  </a:schemeClr>
                </a:solidFill>
              </a:rPr>
            </a:br>
            <a:endParaRPr lang="pt-BR" b="1" dirty="0"/>
          </a:p>
        </p:txBody>
      </p:sp>
      <p:sp>
        <p:nvSpPr>
          <p:cNvPr id="3" name="Espaço Reservado para Conteúdo 2"/>
          <p:cNvSpPr>
            <a:spLocks noGrp="1"/>
          </p:cNvSpPr>
          <p:nvPr>
            <p:ph idx="1"/>
          </p:nvPr>
        </p:nvSpPr>
        <p:spPr/>
        <p:txBody>
          <a:bodyPr>
            <a:normAutofit lnSpcReduction="10000"/>
          </a:bodyPr>
          <a:lstStyle/>
          <a:p>
            <a:pPr lvl="0" algn="just"/>
            <a:r>
              <a:rPr lang="pt-BR" dirty="0">
                <a:solidFill>
                  <a:srgbClr val="002060"/>
                </a:solidFill>
              </a:rPr>
              <a:t>Continuidade</a:t>
            </a:r>
            <a:r>
              <a:rPr lang="pt-BR" dirty="0">
                <a:solidFill>
                  <a:schemeClr val="bg2">
                    <a:lumMod val="25000"/>
                  </a:schemeClr>
                </a:solidFill>
              </a:rPr>
              <a:t>: </a:t>
            </a:r>
            <a:r>
              <a:rPr lang="pt-BR" dirty="0"/>
              <a:t>manutenção de um tema central, que deve ser retomado para que o texto não seja a junção de ideias sem a menor relação umas com as outras;</a:t>
            </a:r>
          </a:p>
          <a:p>
            <a:pPr lvl="0" algn="just"/>
            <a:r>
              <a:rPr lang="pt-BR" dirty="0">
                <a:solidFill>
                  <a:schemeClr val="bg2">
                    <a:lumMod val="25000"/>
                  </a:schemeClr>
                </a:solidFill>
              </a:rPr>
              <a:t> </a:t>
            </a:r>
            <a:r>
              <a:rPr lang="pt-BR" dirty="0">
                <a:solidFill>
                  <a:srgbClr val="002060"/>
                </a:solidFill>
              </a:rPr>
              <a:t>Progressão</a:t>
            </a:r>
            <a:r>
              <a:rPr lang="pt-BR" dirty="0" smtClean="0">
                <a:solidFill>
                  <a:schemeClr val="bg2">
                    <a:lumMod val="25000"/>
                  </a:schemeClr>
                </a:solidFill>
              </a:rPr>
              <a:t>: </a:t>
            </a:r>
            <a:r>
              <a:rPr lang="pt-BR" dirty="0" smtClean="0"/>
              <a:t>introdução </a:t>
            </a:r>
            <a:r>
              <a:rPr lang="pt-BR" dirty="0"/>
              <a:t>de novas ideias, que façam com que o tema abordado se desenvolva (para que o texto não se torne repetitivo, circular);</a:t>
            </a:r>
          </a:p>
          <a:p>
            <a:pPr lvl="0" algn="just"/>
            <a:r>
              <a:rPr lang="pt-BR" i="1" dirty="0"/>
              <a:t> </a:t>
            </a:r>
            <a:r>
              <a:rPr lang="pt-BR" dirty="0">
                <a:solidFill>
                  <a:srgbClr val="002060"/>
                </a:solidFill>
              </a:rPr>
              <a:t>Não Contradição</a:t>
            </a:r>
            <a:r>
              <a:rPr lang="pt-BR" dirty="0">
                <a:solidFill>
                  <a:schemeClr val="bg2">
                    <a:lumMod val="25000"/>
                  </a:schemeClr>
                </a:solidFill>
              </a:rPr>
              <a:t>: </a:t>
            </a:r>
            <a:r>
              <a:rPr lang="pt-BR" dirty="0"/>
              <a:t>apresentação de ideias que sejam congruentes, que não se “anulem”, tanto em relação umas com as outras (no universo textual – contradição interna) quanto em relação ao nosso conhecimento de mundo (no universo </a:t>
            </a:r>
            <a:r>
              <a:rPr lang="pt-BR" dirty="0" err="1"/>
              <a:t>extra-textual</a:t>
            </a:r>
            <a:r>
              <a:rPr lang="pt-BR" dirty="0"/>
              <a:t> – contradição externa); </a:t>
            </a:r>
          </a:p>
          <a:p>
            <a:pPr lvl="0" algn="just"/>
            <a:r>
              <a:rPr lang="pt-BR" i="1" dirty="0">
                <a:solidFill>
                  <a:srgbClr val="002060"/>
                </a:solidFill>
              </a:rPr>
              <a:t> </a:t>
            </a:r>
            <a:r>
              <a:rPr lang="pt-BR" dirty="0">
                <a:solidFill>
                  <a:srgbClr val="002060"/>
                </a:solidFill>
              </a:rPr>
              <a:t>Articulação</a:t>
            </a:r>
            <a:r>
              <a:rPr lang="pt-BR" dirty="0" smtClean="0">
                <a:solidFill>
                  <a:schemeClr val="bg2">
                    <a:lumMod val="25000"/>
                  </a:schemeClr>
                </a:solidFill>
              </a:rPr>
              <a:t>: </a:t>
            </a:r>
            <a:r>
              <a:rPr lang="pt-BR" dirty="0" smtClean="0"/>
              <a:t>utilização </a:t>
            </a:r>
            <a:r>
              <a:rPr lang="pt-BR" dirty="0"/>
              <a:t>de ideias que tenham relação umas com as outras e também utilização de elementos linguísticos que promovam, de forma adequada, a “ligação” entre essas ideias.</a:t>
            </a:r>
          </a:p>
        </p:txBody>
      </p:sp>
    </p:spTree>
    <p:extLst>
      <p:ext uri="{BB962C8B-B14F-4D97-AF65-F5344CB8AC3E}">
        <p14:creationId xmlns:p14="http://schemas.microsoft.com/office/powerpoint/2010/main" val="3552759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dirty="0">
                <a:solidFill>
                  <a:srgbClr val="002060"/>
                </a:solidFill>
              </a:rPr>
              <a:t>CONJUNÇÕES - CONECTIVOS</a:t>
            </a:r>
          </a:p>
        </p:txBody>
      </p:sp>
      <p:sp>
        <p:nvSpPr>
          <p:cNvPr id="3" name="Espaço Reservado para Conteúdo 2"/>
          <p:cNvSpPr>
            <a:spLocks noGrp="1"/>
          </p:cNvSpPr>
          <p:nvPr>
            <p:ph idx="1"/>
          </p:nvPr>
        </p:nvSpPr>
        <p:spPr/>
        <p:txBody>
          <a:bodyPr/>
          <a:lstStyle/>
          <a:p>
            <a:pPr algn="just">
              <a:spcAft>
                <a:spcPct val="50000"/>
              </a:spcAft>
              <a:buClr>
                <a:srgbClr val="B46B00"/>
              </a:buClr>
            </a:pPr>
            <a:r>
              <a:rPr lang="pt-BR" sz="2400" dirty="0"/>
              <a:t>A conjunção é uma classe de palavras invariável, cuja função é interligar elementos de uma frase, estabelecendo entre eles relações de sentido. </a:t>
            </a:r>
          </a:p>
          <a:p>
            <a:pPr algn="just"/>
            <a:r>
              <a:rPr lang="pt-BR" sz="2400" b="1" dirty="0">
                <a:solidFill>
                  <a:srgbClr val="002060"/>
                </a:solidFill>
              </a:rPr>
              <a:t>Aditivas</a:t>
            </a:r>
            <a:r>
              <a:rPr lang="pt-BR" sz="2400" dirty="0"/>
              <a:t>: sentido de adição, soma ou </a:t>
            </a:r>
            <a:r>
              <a:rPr lang="pt-BR" sz="2400" dirty="0" err="1"/>
              <a:t>seqüência</a:t>
            </a:r>
            <a:r>
              <a:rPr lang="pt-BR" sz="2400" dirty="0"/>
              <a:t> de ações. Principais conjunções: e, nem, não só ... mas também, não só ... como também. </a:t>
            </a:r>
          </a:p>
          <a:p>
            <a:pPr lvl="1" algn="just"/>
            <a:r>
              <a:rPr lang="pt-BR" sz="2400" dirty="0"/>
              <a:t>Os gerentes devem delegar poderes </a:t>
            </a:r>
            <a:r>
              <a:rPr lang="pt-BR" sz="2400" dirty="0">
                <a:solidFill>
                  <a:srgbClr val="B46B00"/>
                </a:solidFill>
              </a:rPr>
              <a:t>e</a:t>
            </a:r>
            <a:r>
              <a:rPr lang="pt-BR" sz="2400" dirty="0"/>
              <a:t> estabelecer relações democráticas.</a:t>
            </a:r>
          </a:p>
          <a:p>
            <a:pPr lvl="1" algn="just"/>
            <a:r>
              <a:rPr lang="pt-BR" sz="2400" dirty="0"/>
              <a:t>Os gerentes </a:t>
            </a:r>
            <a:r>
              <a:rPr lang="pt-BR" sz="2400" dirty="0">
                <a:solidFill>
                  <a:srgbClr val="B46B00"/>
                </a:solidFill>
              </a:rPr>
              <a:t>não só</a:t>
            </a:r>
            <a:r>
              <a:rPr lang="pt-BR" sz="2400" dirty="0"/>
              <a:t> devem delegar poder </a:t>
            </a:r>
            <a:r>
              <a:rPr lang="pt-BR" sz="2400" dirty="0">
                <a:solidFill>
                  <a:srgbClr val="B46B00"/>
                </a:solidFill>
              </a:rPr>
              <a:t>como também</a:t>
            </a:r>
            <a:r>
              <a:rPr lang="pt-BR" sz="2400" dirty="0"/>
              <a:t> estabelecer relações democráticas.</a:t>
            </a:r>
          </a:p>
          <a:p>
            <a:pPr>
              <a:buNone/>
            </a:pPr>
            <a:endParaRPr lang="pt-BR" dirty="0"/>
          </a:p>
          <a:p>
            <a:pPr marL="0" indent="0">
              <a:buNone/>
            </a:pPr>
            <a:endParaRPr lang="pt-BR" dirty="0" smtClean="0"/>
          </a:p>
          <a:p>
            <a:pPr marL="0" indent="0">
              <a:buNone/>
            </a:pPr>
            <a:endParaRPr lang="pt-BR" dirty="0"/>
          </a:p>
        </p:txBody>
      </p:sp>
    </p:spTree>
    <p:extLst>
      <p:ext uri="{BB962C8B-B14F-4D97-AF65-F5344CB8AC3E}">
        <p14:creationId xmlns:p14="http://schemas.microsoft.com/office/powerpoint/2010/main" val="2955995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sz="3600" dirty="0">
                <a:solidFill>
                  <a:srgbClr val="002060"/>
                </a:solidFill>
              </a:rPr>
              <a:t>CONJUNÇÕES - CONECTIVOS</a:t>
            </a:r>
            <a:endParaRPr lang="pt-BR" dirty="0"/>
          </a:p>
        </p:txBody>
      </p:sp>
      <p:sp>
        <p:nvSpPr>
          <p:cNvPr id="3" name="Espaço Reservado para Conteúdo 2"/>
          <p:cNvSpPr>
            <a:spLocks noGrp="1"/>
          </p:cNvSpPr>
          <p:nvPr>
            <p:ph idx="1"/>
          </p:nvPr>
        </p:nvSpPr>
        <p:spPr/>
        <p:txBody>
          <a:bodyPr>
            <a:normAutofit/>
          </a:bodyPr>
          <a:lstStyle/>
          <a:p>
            <a:pPr algn="just"/>
            <a:r>
              <a:rPr lang="pt-BR" sz="2400" b="1" dirty="0">
                <a:solidFill>
                  <a:srgbClr val="002060"/>
                </a:solidFill>
              </a:rPr>
              <a:t>Adversativas</a:t>
            </a:r>
            <a:r>
              <a:rPr lang="pt-BR" sz="2400" dirty="0"/>
              <a:t>: oposição, adversidade, contraste. Principais conjunções: mas, porém, contudo, todavia, no entanto, entretanto. </a:t>
            </a:r>
            <a:endParaRPr lang="pt-BR" sz="2400" dirty="0" smtClean="0"/>
          </a:p>
          <a:p>
            <a:pPr marL="0" indent="0" algn="just">
              <a:buNone/>
            </a:pPr>
            <a:endParaRPr lang="pt-BR" sz="2400" dirty="0"/>
          </a:p>
          <a:p>
            <a:pPr lvl="1" algn="just"/>
            <a:r>
              <a:rPr lang="pt-BR" sz="2400" dirty="0"/>
              <a:t>É importante delegar responsabilidades aos colaboradores, </a:t>
            </a:r>
            <a:r>
              <a:rPr lang="pt-BR" sz="2400" dirty="0">
                <a:solidFill>
                  <a:srgbClr val="B46B00"/>
                </a:solidFill>
              </a:rPr>
              <a:t>mas</a:t>
            </a:r>
            <a:r>
              <a:rPr lang="pt-BR" sz="2400" dirty="0"/>
              <a:t> é preciso conhecer a capacidade deles. </a:t>
            </a:r>
          </a:p>
          <a:p>
            <a:pPr lvl="1" algn="just"/>
            <a:r>
              <a:rPr lang="pt-BR" sz="2400" dirty="0"/>
              <a:t>É importante delegar responsabilidades aos colaboradores, </a:t>
            </a:r>
            <a:r>
              <a:rPr lang="pt-BR" sz="2400" dirty="0">
                <a:solidFill>
                  <a:srgbClr val="B46B00"/>
                </a:solidFill>
              </a:rPr>
              <a:t>contudo</a:t>
            </a:r>
            <a:r>
              <a:rPr lang="pt-BR" sz="2400" dirty="0"/>
              <a:t> é preciso conhecer a capacidade deles. </a:t>
            </a:r>
          </a:p>
          <a:p>
            <a:pPr marL="0" indent="0">
              <a:buNone/>
            </a:pPr>
            <a:endParaRPr lang="pt-BR" sz="2400" dirty="0"/>
          </a:p>
        </p:txBody>
      </p:sp>
    </p:spTree>
    <p:extLst>
      <p:ext uri="{BB962C8B-B14F-4D97-AF65-F5344CB8AC3E}">
        <p14:creationId xmlns:p14="http://schemas.microsoft.com/office/powerpoint/2010/main" val="2953380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sz="3600" dirty="0">
                <a:solidFill>
                  <a:srgbClr val="002060"/>
                </a:solidFill>
              </a:rPr>
              <a:t>CONJUNÇÕES - CONECTIVOS</a:t>
            </a:r>
            <a:endParaRPr lang="pt-BR" dirty="0"/>
          </a:p>
        </p:txBody>
      </p:sp>
      <p:sp>
        <p:nvSpPr>
          <p:cNvPr id="3" name="Espaço Reservado para Conteúdo 2"/>
          <p:cNvSpPr>
            <a:spLocks noGrp="1"/>
          </p:cNvSpPr>
          <p:nvPr>
            <p:ph idx="1"/>
          </p:nvPr>
        </p:nvSpPr>
        <p:spPr/>
        <p:txBody>
          <a:bodyPr/>
          <a:lstStyle/>
          <a:p>
            <a:pPr algn="just"/>
            <a:r>
              <a:rPr lang="pt-BR" sz="2000" b="1" dirty="0">
                <a:solidFill>
                  <a:srgbClr val="002060"/>
                </a:solidFill>
              </a:rPr>
              <a:t>Explicativas</a:t>
            </a:r>
            <a:r>
              <a:rPr lang="pt-BR" sz="2000" dirty="0"/>
              <a:t>: exprimem motivo, razão, explicação. Principais conjunções: que, pois porque. </a:t>
            </a:r>
          </a:p>
          <a:p>
            <a:pPr lvl="1" algn="just"/>
            <a:r>
              <a:rPr lang="pt-BR" sz="2000" dirty="0"/>
              <a:t>A empresa teve bons resultados </a:t>
            </a:r>
            <a:r>
              <a:rPr lang="pt-BR" sz="2000" dirty="0">
                <a:solidFill>
                  <a:srgbClr val="B46B00"/>
                </a:solidFill>
              </a:rPr>
              <a:t>porque </a:t>
            </a:r>
            <a:r>
              <a:rPr lang="pt-BR" sz="2000" dirty="0"/>
              <a:t>possui um time com talentos diferenciados.</a:t>
            </a:r>
          </a:p>
          <a:p>
            <a:pPr lvl="1" algn="just"/>
            <a:r>
              <a:rPr lang="pt-BR" sz="2000" dirty="0"/>
              <a:t>Organize um time com talentos diferenciados, </a:t>
            </a:r>
            <a:r>
              <a:rPr lang="pt-BR" sz="2000" dirty="0">
                <a:solidFill>
                  <a:srgbClr val="B46B00"/>
                </a:solidFill>
              </a:rPr>
              <a:t>que (pois)</a:t>
            </a:r>
            <a:r>
              <a:rPr lang="pt-BR" sz="2000" dirty="0"/>
              <a:t> isso garantirá o sucesso da empresa.  </a:t>
            </a:r>
          </a:p>
          <a:p>
            <a:pPr algn="just"/>
            <a:r>
              <a:rPr lang="pt-BR" sz="2000" b="1" dirty="0">
                <a:solidFill>
                  <a:srgbClr val="002060"/>
                </a:solidFill>
              </a:rPr>
              <a:t>Conclusivas</a:t>
            </a:r>
            <a:r>
              <a:rPr lang="pt-BR" sz="2000" dirty="0"/>
              <a:t>: exprimem conclusão, hipótese, dedução. Principais conjunções: portanto, logo, por isso, pois ,dessa forma. </a:t>
            </a:r>
          </a:p>
          <a:p>
            <a:pPr lvl="1" algn="just"/>
            <a:r>
              <a:rPr lang="pt-BR" sz="2000" dirty="0"/>
              <a:t>Procurou estimular a criatividade em seu trabalho, </a:t>
            </a:r>
            <a:r>
              <a:rPr lang="pt-BR" sz="2000" dirty="0">
                <a:solidFill>
                  <a:srgbClr val="B46B00"/>
                </a:solidFill>
              </a:rPr>
              <a:t>logo (por isso)</a:t>
            </a:r>
            <a:r>
              <a:rPr lang="pt-BR" sz="2000" dirty="0"/>
              <a:t> alcançará boa produtividade. </a:t>
            </a:r>
          </a:p>
          <a:p>
            <a:pPr lvl="1" algn="just"/>
            <a:r>
              <a:rPr lang="pt-BR" sz="2000" dirty="0"/>
              <a:t>Saúde e educação são áreas sociais básicas,</a:t>
            </a:r>
            <a:r>
              <a:rPr lang="pt-BR" sz="2000" dirty="0">
                <a:solidFill>
                  <a:srgbClr val="926F00"/>
                </a:solidFill>
              </a:rPr>
              <a:t> portanto</a:t>
            </a:r>
            <a:r>
              <a:rPr lang="pt-BR" sz="2000" dirty="0"/>
              <a:t>, devem ser priorizadas.</a:t>
            </a:r>
          </a:p>
          <a:p>
            <a:endParaRPr lang="pt-BR" dirty="0"/>
          </a:p>
          <a:p>
            <a:endParaRPr lang="pt-BR" dirty="0"/>
          </a:p>
        </p:txBody>
      </p:sp>
    </p:spTree>
    <p:extLst>
      <p:ext uri="{BB962C8B-B14F-4D97-AF65-F5344CB8AC3E}">
        <p14:creationId xmlns:p14="http://schemas.microsoft.com/office/powerpoint/2010/main" val="3799234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solidFill>
                  <a:srgbClr val="0070C0"/>
                </a:solidFill>
              </a:rPr>
              <a:t>EXEMPLO</a:t>
            </a:r>
            <a:endParaRPr lang="pt-BR" dirty="0">
              <a:solidFill>
                <a:srgbClr val="0070C0"/>
              </a:solidFill>
            </a:endParaRPr>
          </a:p>
        </p:txBody>
      </p:sp>
      <p:sp>
        <p:nvSpPr>
          <p:cNvPr id="3" name="Espaço Reservado para Conteúdo 2"/>
          <p:cNvSpPr>
            <a:spLocks noGrp="1"/>
          </p:cNvSpPr>
          <p:nvPr>
            <p:ph idx="1"/>
          </p:nvPr>
        </p:nvSpPr>
        <p:spPr/>
        <p:txBody>
          <a:bodyPr>
            <a:normAutofit lnSpcReduction="10000"/>
          </a:bodyPr>
          <a:lstStyle/>
          <a:p>
            <a:pPr algn="just"/>
            <a:r>
              <a:rPr lang="pt-BR" sz="2400" dirty="0"/>
              <a:t>“Os sem-terra fizeram um protesto em Brasília contra a política agrária do país, </a:t>
            </a:r>
            <a:r>
              <a:rPr lang="pt-BR" sz="2400" b="1" dirty="0"/>
              <a:t>porque</a:t>
            </a:r>
            <a:r>
              <a:rPr lang="pt-BR" sz="2400" dirty="0"/>
              <a:t> consideram injusta a atual distribuição de terras. </a:t>
            </a:r>
            <a:r>
              <a:rPr lang="pt-BR" sz="2400" b="1" dirty="0"/>
              <a:t>Porém,</a:t>
            </a:r>
            <a:r>
              <a:rPr lang="pt-BR" sz="2400" dirty="0"/>
              <a:t> o ministro da Agricultura considerou a manifestação um ato de rebeldia, </a:t>
            </a:r>
            <a:r>
              <a:rPr lang="pt-BR" sz="2400" b="1" dirty="0"/>
              <a:t>uma vez</a:t>
            </a:r>
            <a:r>
              <a:rPr lang="pt-BR" sz="2400" dirty="0"/>
              <a:t> que o projeto de Reforma Agrária pretende assentar milhares de sem-terra.”(JORDÃO, R., BELLEZI C. Linguagens. São Paulo: Escala Educacional, 2007, 566 p.)</a:t>
            </a:r>
          </a:p>
          <a:p>
            <a:pPr algn="just"/>
            <a:endParaRPr lang="pt-BR" sz="2400" dirty="0"/>
          </a:p>
          <a:p>
            <a:pPr algn="just"/>
            <a:r>
              <a:rPr lang="pt-BR" sz="2400" dirty="0"/>
              <a:t>As </a:t>
            </a:r>
            <a:r>
              <a:rPr lang="pt-BR" sz="2400" dirty="0">
                <a:hlinkClick r:id="rId2"/>
              </a:rPr>
              <a:t>palavras</a:t>
            </a:r>
            <a:r>
              <a:rPr lang="pt-BR" sz="2400" dirty="0"/>
              <a:t> destacadas no texto têm o </a:t>
            </a:r>
            <a:r>
              <a:rPr lang="pt-BR" sz="2400" dirty="0">
                <a:hlinkClick r:id="rId2"/>
              </a:rPr>
              <a:t>papel</a:t>
            </a:r>
            <a:r>
              <a:rPr lang="pt-BR" sz="2400" dirty="0"/>
              <a:t> de ligar as partes do texto. Podemos dizer, portanto, que elas são responsáveis pela coesão do texto. </a:t>
            </a:r>
          </a:p>
          <a:p>
            <a:pPr algn="just"/>
            <a:endParaRPr lang="pt-BR" sz="2400" dirty="0"/>
          </a:p>
          <a:p>
            <a:pPr>
              <a:buNone/>
            </a:pPr>
            <a:r>
              <a:rPr lang="pt-BR" sz="2400" dirty="0"/>
              <a:t> </a:t>
            </a:r>
          </a:p>
        </p:txBody>
      </p:sp>
    </p:spTree>
    <p:extLst>
      <p:ext uri="{BB962C8B-B14F-4D97-AF65-F5344CB8AC3E}">
        <p14:creationId xmlns:p14="http://schemas.microsoft.com/office/powerpoint/2010/main" val="2655370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http://1.bp.blogspot.com/-Yx6G_-yeUps/UUuBrdFl_PI/AAAAAAAACVQ/pSlSCT9FiH0/s1600/placa-portugues-2.jpg"/>
          <p:cNvPicPr>
            <a:picLocks noGrp="1"/>
          </p:cNvPicPr>
          <p:nvPr>
            <p:ph idx="1"/>
          </p:nvPr>
        </p:nvPicPr>
        <p:blipFill>
          <a:blip r:embed="rId2"/>
          <a:srcRect/>
          <a:stretch>
            <a:fillRect/>
          </a:stretch>
        </p:blipFill>
        <p:spPr bwMode="auto">
          <a:xfrm>
            <a:off x="628651" y="1988841"/>
            <a:ext cx="3583310" cy="4188122"/>
          </a:xfrm>
          <a:prstGeom prst="rect">
            <a:avLst/>
          </a:prstGeom>
          <a:noFill/>
          <a:ln w="9525">
            <a:noFill/>
            <a:miter lim="800000"/>
            <a:headEnd/>
            <a:tailEnd/>
          </a:ln>
        </p:spPr>
      </p:pic>
      <p:pic>
        <p:nvPicPr>
          <p:cNvPr id="5" name="Espaço Reservado para Conteúdo 3" descr="http://1.bp.blogspot.com/-X9Fz9u6EoyA/UUuBn_kniGI/AAAAAAAACTQ/-a4W8-J4XTc/s1600/13231_foto.jpg"/>
          <p:cNvPicPr>
            <a:picLocks/>
          </p:cNvPicPr>
          <p:nvPr/>
        </p:nvPicPr>
        <p:blipFill>
          <a:blip r:embed="rId3"/>
          <a:srcRect/>
          <a:stretch>
            <a:fillRect/>
          </a:stretch>
        </p:blipFill>
        <p:spPr bwMode="auto">
          <a:xfrm>
            <a:off x="4572000" y="2007924"/>
            <a:ext cx="4032448" cy="4169039"/>
          </a:xfrm>
          <a:prstGeom prst="rect">
            <a:avLst/>
          </a:prstGeom>
          <a:noFill/>
          <a:ln w="9525">
            <a:noFill/>
            <a:miter lim="800000"/>
            <a:headEnd/>
            <a:tailEnd/>
          </a:ln>
        </p:spPr>
      </p:pic>
    </p:spTree>
    <p:extLst>
      <p:ext uri="{BB962C8B-B14F-4D97-AF65-F5344CB8AC3E}">
        <p14:creationId xmlns:p14="http://schemas.microsoft.com/office/powerpoint/2010/main" val="1708552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http://2.bp.blogspot.com/-pGkeII_NXz4/UUuBoyXlAYI/AAAAAAAACTw/VFjMrnnE7yo/s1600/9.jpg"/>
          <p:cNvPicPr>
            <a:picLocks noGrp="1"/>
          </p:cNvPicPr>
          <p:nvPr>
            <p:ph idx="1"/>
          </p:nvPr>
        </p:nvPicPr>
        <p:blipFill>
          <a:blip r:embed="rId2"/>
          <a:srcRect/>
          <a:stretch>
            <a:fillRect/>
          </a:stretch>
        </p:blipFill>
        <p:spPr bwMode="auto">
          <a:xfrm>
            <a:off x="1115616" y="2124869"/>
            <a:ext cx="7056784" cy="3752850"/>
          </a:xfrm>
          <a:prstGeom prst="rect">
            <a:avLst/>
          </a:prstGeom>
          <a:noFill/>
          <a:ln w="9525">
            <a:noFill/>
            <a:miter lim="800000"/>
            <a:headEnd/>
            <a:tailEnd/>
          </a:ln>
        </p:spPr>
      </p:pic>
    </p:spTree>
    <p:extLst>
      <p:ext uri="{BB962C8B-B14F-4D97-AF65-F5344CB8AC3E}">
        <p14:creationId xmlns:p14="http://schemas.microsoft.com/office/powerpoint/2010/main" val="4260732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57200" y="428604"/>
            <a:ext cx="8229600" cy="642942"/>
          </a:xfrm>
        </p:spPr>
        <p:txBody>
          <a:bodyPr>
            <a:normAutofit fontScale="90000"/>
          </a:bodyPr>
          <a:lstStyle/>
          <a:p>
            <a:pPr algn="l"/>
            <a:r>
              <a:rPr lang="pt-BR" b="1" dirty="0" smtClean="0"/>
              <a:t/>
            </a:r>
            <a:br>
              <a:rPr lang="pt-BR" b="1" dirty="0" smtClean="0"/>
            </a:br>
            <a:r>
              <a:rPr lang="pt-BR" b="1" dirty="0" smtClean="0"/>
              <a:t>     Referências</a:t>
            </a:r>
            <a:br>
              <a:rPr lang="pt-BR" b="1" dirty="0" smtClean="0"/>
            </a:br>
            <a:endParaRPr lang="pt-BR" dirty="0" smtClean="0"/>
          </a:p>
        </p:txBody>
      </p:sp>
      <p:sp>
        <p:nvSpPr>
          <p:cNvPr id="12291" name="Rectangle 3"/>
          <p:cNvSpPr>
            <a:spLocks noGrp="1"/>
          </p:cNvSpPr>
          <p:nvPr>
            <p:ph idx="1"/>
          </p:nvPr>
        </p:nvSpPr>
        <p:spPr/>
        <p:txBody>
          <a:bodyPr>
            <a:normAutofit/>
          </a:bodyPr>
          <a:lstStyle/>
          <a:p>
            <a:pPr eaLnBrk="1" hangingPunct="1"/>
            <a:endParaRPr lang="pt-BR" sz="1400" b="1" dirty="0" smtClean="0"/>
          </a:p>
          <a:p>
            <a:pPr marL="0" indent="0" algn="just">
              <a:spcBef>
                <a:spcPts val="0"/>
              </a:spcBef>
              <a:buNone/>
            </a:pPr>
            <a:r>
              <a:rPr lang="pt-BR" sz="2800" dirty="0" smtClean="0"/>
              <a:t>BASTOS,</a:t>
            </a:r>
            <a:r>
              <a:rPr lang="pt-BR" sz="2800" dirty="0" err="1" smtClean="0"/>
              <a:t>C.L.</a:t>
            </a:r>
            <a:r>
              <a:rPr lang="pt-BR" sz="2800" dirty="0" smtClean="0"/>
              <a:t>, KELLER, V. </a:t>
            </a:r>
            <a:r>
              <a:rPr lang="pt-BR" sz="2800" b="1" dirty="0" smtClean="0"/>
              <a:t>Aprendendo a aprender</a:t>
            </a:r>
            <a:r>
              <a:rPr lang="pt-BR" sz="2800" dirty="0" smtClean="0"/>
              <a:t>. 20ª. ed. Petrópolis,RJ: Vozes, 2007.</a:t>
            </a:r>
          </a:p>
          <a:p>
            <a:pPr marL="0" indent="0" algn="just" eaLnBrk="1" hangingPunct="1">
              <a:spcBef>
                <a:spcPts val="0"/>
              </a:spcBef>
            </a:pPr>
            <a:endParaRPr lang="pt-BR" sz="2800" dirty="0" smtClean="0"/>
          </a:p>
          <a:p>
            <a:pPr marL="0" indent="0" algn="just" eaLnBrk="1" hangingPunct="1">
              <a:spcBef>
                <a:spcPts val="0"/>
              </a:spcBef>
              <a:buNone/>
            </a:pPr>
            <a:r>
              <a:rPr lang="pt-BR" sz="2800" dirty="0" smtClean="0"/>
              <a:t>CERVO, </a:t>
            </a:r>
            <a:r>
              <a:rPr lang="pt-BR" sz="2800" dirty="0" err="1" smtClean="0"/>
              <a:t>A.L.</a:t>
            </a:r>
            <a:r>
              <a:rPr lang="pt-BR" sz="2800" dirty="0" smtClean="0"/>
              <a:t>; BERVIAN, P. A.; Da Silva, R. </a:t>
            </a:r>
            <a:r>
              <a:rPr lang="pt-BR" sz="2800" b="1" dirty="0" smtClean="0"/>
              <a:t>Metodologia Científica</a:t>
            </a:r>
            <a:r>
              <a:rPr lang="pt-BR" sz="2800" dirty="0" smtClean="0"/>
              <a:t>. 6ª. ed. São Paulo: Pearson Prentice Hall, 2007.</a:t>
            </a:r>
          </a:p>
          <a:p>
            <a:pPr marL="0" indent="0" algn="just" eaLnBrk="1" hangingPunct="1">
              <a:spcBef>
                <a:spcPts val="0"/>
              </a:spcBef>
            </a:pPr>
            <a:endParaRPr lang="pt-BR" sz="2800" dirty="0" smtClean="0"/>
          </a:p>
          <a:p>
            <a:pPr marL="0" indent="0" algn="just" eaLnBrk="1" hangingPunct="1">
              <a:spcBef>
                <a:spcPts val="0"/>
              </a:spcBef>
              <a:buNone/>
            </a:pPr>
            <a:r>
              <a:rPr lang="pt-BR" sz="2800" dirty="0" smtClean="0"/>
              <a:t>LAKATOS, Eva Maria; MARCONI, Marina de Andrade. </a:t>
            </a:r>
            <a:r>
              <a:rPr lang="pt-BR" sz="2800" b="1" dirty="0" smtClean="0"/>
              <a:t>Fundamentos de metodologia científica</a:t>
            </a:r>
            <a:r>
              <a:rPr lang="pt-BR" sz="2800" dirty="0" smtClean="0"/>
              <a:t>. 5. ed. São Paulo: Atlas, 2007.</a:t>
            </a:r>
          </a:p>
          <a:p>
            <a:pPr algn="just" eaLnBrk="1" hangingPunct="1">
              <a:buFont typeface="Arial" charset="0"/>
              <a:buNone/>
            </a:pPr>
            <a:endParaRPr lang="pt-BR"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400" b="1" dirty="0" smtClean="0"/>
              <a:t>Atividade</a:t>
            </a:r>
            <a:endParaRPr lang="pt-BR" sz="4400" b="1" dirty="0"/>
          </a:p>
        </p:txBody>
      </p:sp>
      <p:sp>
        <p:nvSpPr>
          <p:cNvPr id="3" name="Espaço Reservado para Conteúdo 2"/>
          <p:cNvSpPr>
            <a:spLocks noGrp="1"/>
          </p:cNvSpPr>
          <p:nvPr>
            <p:ph idx="1"/>
          </p:nvPr>
        </p:nvSpPr>
        <p:spPr/>
        <p:txBody>
          <a:bodyPr>
            <a:normAutofit fontScale="25000" lnSpcReduction="20000"/>
          </a:bodyPr>
          <a:lstStyle/>
          <a:p>
            <a:pPr marL="0" indent="0" algn="ctr">
              <a:buNone/>
            </a:pPr>
            <a:r>
              <a:rPr lang="pt-BR" sz="5600" b="1" dirty="0"/>
              <a:t>Definição de </a:t>
            </a:r>
            <a:r>
              <a:rPr lang="pt-BR" sz="5600" b="1" dirty="0" smtClean="0"/>
              <a:t>dinheiro</a:t>
            </a:r>
          </a:p>
          <a:p>
            <a:pPr marL="0" indent="0" algn="ctr">
              <a:buNone/>
            </a:pPr>
            <a:endParaRPr lang="pt-BR" sz="5600" dirty="0"/>
          </a:p>
          <a:p>
            <a:pPr marL="0" indent="0" algn="just">
              <a:buNone/>
            </a:pPr>
            <a:r>
              <a:rPr lang="pt-BR" sz="6400" dirty="0"/>
              <a:t>Há algum tempo, um jornal londrino ofereceu um bom prêmio a quem desse a melhor definição de dinheiro.</a:t>
            </a:r>
          </a:p>
          <a:p>
            <a:pPr marL="0" indent="0" algn="just">
              <a:buNone/>
            </a:pPr>
            <a:r>
              <a:rPr lang="pt-BR" sz="6400" dirty="0"/>
              <a:t>A definição escolhida como sendo a melhor foi a seguinte: “Dinheiro é um artigo que pode ser usado como passaporte universal, menos para o céu, e como meio de adquirir tudo, menos a felicidade.” É, realmente, dinheiro não traz felicidade – vale acrescentar -, principalmente quando é pouco!</a:t>
            </a:r>
          </a:p>
          <a:p>
            <a:pPr marL="0" indent="0">
              <a:buNone/>
            </a:pPr>
            <a:r>
              <a:rPr lang="pt-BR" sz="6400" dirty="0"/>
              <a:t> Considerando a definição dada para dinheiro, assinale a alternativa INCORRETA.</a:t>
            </a:r>
          </a:p>
          <a:p>
            <a:pPr marL="0" lvl="0" indent="0">
              <a:buNone/>
            </a:pPr>
            <a:r>
              <a:rPr lang="pt-BR" sz="6400" dirty="0" smtClean="0"/>
              <a:t>a) A </a:t>
            </a:r>
            <a:r>
              <a:rPr lang="pt-BR" sz="6400" dirty="0"/>
              <a:t>definição apresenta uma visão negativa do dinheiro, pois ele só resolve as questões materiais da vida</a:t>
            </a:r>
            <a:r>
              <a:rPr lang="pt-BR" sz="6400" dirty="0" smtClean="0"/>
              <a:t>.</a:t>
            </a:r>
            <a:endParaRPr lang="pt-BR" sz="6400" dirty="0"/>
          </a:p>
          <a:p>
            <a:pPr marL="0" lvl="0" indent="0">
              <a:buNone/>
            </a:pPr>
            <a:r>
              <a:rPr lang="pt-BR" sz="6400" dirty="0" smtClean="0"/>
              <a:t>b) O </a:t>
            </a:r>
            <a:r>
              <a:rPr lang="pt-BR" sz="6400" dirty="0"/>
              <a:t>acréscimo que o autor fez à definição desconstrói a ideia colocada inicialmente, pois dela subentende-se que só se pode ser feliz com muito dinheiro</a:t>
            </a:r>
            <a:r>
              <a:rPr lang="pt-BR" sz="6400" dirty="0" smtClean="0"/>
              <a:t>.</a:t>
            </a:r>
          </a:p>
          <a:p>
            <a:pPr marL="0" lvl="0" indent="0">
              <a:buNone/>
            </a:pPr>
            <a:r>
              <a:rPr lang="pt-BR" sz="6400" dirty="0"/>
              <a:t/>
            </a:r>
            <a:br>
              <a:rPr lang="pt-BR" sz="6400" dirty="0"/>
            </a:br>
            <a:r>
              <a:rPr lang="pt-BR" sz="6400" dirty="0"/>
              <a:t>c) No texto está suposto que o dinheiro pode levar a qualquer lugar do universo.</a:t>
            </a:r>
          </a:p>
          <a:p>
            <a:pPr marL="0" indent="0">
              <a:buNone/>
            </a:pPr>
            <a:r>
              <a:rPr lang="pt-BR" sz="6400" dirty="0"/>
              <a:t> </a:t>
            </a:r>
          </a:p>
          <a:p>
            <a:pPr marL="0" indent="0">
              <a:buNone/>
            </a:pPr>
            <a:r>
              <a:rPr lang="pt-BR" sz="6400" dirty="0"/>
              <a:t>d) A palavra “artigo”, na definição de dinheiro, equivale a objeto, mercadoria.</a:t>
            </a:r>
            <a:br>
              <a:rPr lang="pt-BR" sz="6400" dirty="0"/>
            </a:br>
            <a:r>
              <a:rPr lang="pt-BR" sz="6400" dirty="0"/>
              <a:t/>
            </a:r>
            <a:br>
              <a:rPr lang="pt-BR" sz="6400" dirty="0"/>
            </a:br>
            <a:r>
              <a:rPr lang="pt-BR" sz="6400" dirty="0"/>
              <a:t>e)</a:t>
            </a:r>
            <a:r>
              <a:rPr lang="pt-BR" sz="6400" b="1" dirty="0"/>
              <a:t> </a:t>
            </a:r>
            <a:r>
              <a:rPr lang="pt-BR" sz="6400" dirty="0"/>
              <a:t>Segundo</a:t>
            </a:r>
            <a:r>
              <a:rPr lang="pt-BR" sz="6400" b="1" dirty="0"/>
              <a:t> </a:t>
            </a:r>
            <a:r>
              <a:rPr lang="pt-BR" sz="6400" dirty="0"/>
              <a:t>a definição, apenas duas coisas não são compradas com dinheiro, mas não se mencionam os valores humanos nesse mercado de trocas.</a:t>
            </a:r>
          </a:p>
          <a:p>
            <a:pPr marL="0" indent="0">
              <a:buNone/>
            </a:pPr>
            <a:r>
              <a:rPr lang="pt-BR" sz="6400" dirty="0"/>
              <a:t> </a:t>
            </a:r>
          </a:p>
          <a:p>
            <a:pPr marL="0" indent="0">
              <a:buNone/>
            </a:pPr>
            <a:endParaRPr lang="pt-BR" dirty="0"/>
          </a:p>
        </p:txBody>
      </p:sp>
    </p:spTree>
    <p:extLst>
      <p:ext uri="{BB962C8B-B14F-4D97-AF65-F5344CB8AC3E}">
        <p14:creationId xmlns:p14="http://schemas.microsoft.com/office/powerpoint/2010/main" val="333203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dirty="0" smtClean="0">
                <a:solidFill>
                  <a:srgbClr val="002060"/>
                </a:solidFill>
              </a:rPr>
              <a:t>CIRCUITO FECHADO</a:t>
            </a:r>
            <a:endParaRPr lang="pt-BR" sz="4000" dirty="0">
              <a:solidFill>
                <a:srgbClr val="002060"/>
              </a:solidFill>
            </a:endParaRPr>
          </a:p>
        </p:txBody>
      </p:sp>
      <p:sp>
        <p:nvSpPr>
          <p:cNvPr id="3" name="Espaço Reservado para Conteúdo 2"/>
          <p:cNvSpPr>
            <a:spLocks noGrp="1"/>
          </p:cNvSpPr>
          <p:nvPr>
            <p:ph idx="1"/>
          </p:nvPr>
        </p:nvSpPr>
        <p:spPr/>
        <p:txBody>
          <a:bodyPr>
            <a:normAutofit fontScale="77500" lnSpcReduction="20000"/>
          </a:bodyPr>
          <a:lstStyle/>
          <a:p>
            <a:pPr algn="r"/>
            <a:r>
              <a:rPr lang="pt-BR" dirty="0"/>
              <a:t/>
            </a:r>
            <a:br>
              <a:rPr lang="pt-BR" dirty="0"/>
            </a:br>
            <a:r>
              <a:rPr lang="pt-BR" dirty="0"/>
              <a:t>Ricardo Ramos</a:t>
            </a:r>
          </a:p>
          <a:p>
            <a:pPr>
              <a:buNone/>
            </a:pPr>
            <a:r>
              <a:rPr lang="pt-BR" dirty="0"/>
              <a:t/>
            </a:r>
            <a:br>
              <a:rPr lang="pt-BR" dirty="0"/>
            </a:br>
            <a:r>
              <a:rPr lang="pt-BR" dirty="0"/>
              <a:t>     Chinelos, vaso, descarga. Pia, sabonete. Água. Escova, creme dental, água, espuma, creme de barbear, pincel, espuma, gilete, água, cortina, sabonete, água fria, água quente, toalha. Creme para cabelo, pente. Cueca, camisa, abotoaduras, calça, meias, sapatos, telefone, agenda, copo com lápis, caneta, blocos de notas, espátula, pastas, caixa de entrada, de saída, vaso com plantas, quadros, papéis, cigarro, fósforo. Bandeja, xícara pequena. Cigarro e fósforo. Papéis, telefone, relatórios, cartas, notas, vales, cheques, memorandos, bilhetes, telefone, papéis. Relógio. Mesa, cavalete, cinzeiros, cadeiras, esboços de anúncios, fotos, cigarro, fósforo, bloco de papel, caneta, projetos de filmes, xícara, cartaz, lápis, cigarro, fósforo, quadro-negro, giz, papel. Mictório, pia, água. Táxi. Mesa, toalha, cadeiras, copos, pratos, talheres, garrafa, guardanapo. xícara. Maço de cigarros, caixa de fósforos. Escova de dentes, pasta, água. Mesa e poltrona, papéis, telefone, revista, copo de papel, cigarro, fósforo, telefone interno, gravata, paletó. Carteira, níqueis, documentos, caneta, chaves, lenço, relógio, maço de cigarros, caixa de fósforos. Jornal. Mesa, cadeiras, xícara e pires, prato, bule, talheres, guardanapos. Quadros. Pasta, carro. Cigarro, fósforo. Mesa e poltrona, cadeira, cinzeiro, papéis, externo, papéis, prova de anúncio, caneta e papel, relógio, papel, pasta, cigarro, fósforo, papel e caneta, telefone, caneta e papel, telefone, papéis, folheto, xícara, jornal, cigarro, fósforo, papel e caneta. Carro. Maço de cigarros, caixa de fósforos. Paletó, gravata. Poltrona, copo, revista. Quadros. Mesa, cadeiras, pratos, talheres, copos, guardanapos. Xícaras, cigarro e fósforo. Poltrona, livro. Cigarro e fósforo. Televisor, poltrona. Cigarro e fósforo. Abotoaduras, camisa, sapatos, meias, calça, cueca, pijama, espuma, água. Chinelos. Coberta, cama, travesseiro.</a:t>
            </a:r>
          </a:p>
          <a:p>
            <a:endParaRPr lang="pt-BR" dirty="0"/>
          </a:p>
        </p:txBody>
      </p:sp>
    </p:spTree>
    <p:extLst>
      <p:ext uri="{BB962C8B-B14F-4D97-AF65-F5344CB8AC3E}">
        <p14:creationId xmlns:p14="http://schemas.microsoft.com/office/powerpoint/2010/main" val="310344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000" b="1" dirty="0" smtClean="0">
                <a:solidFill>
                  <a:srgbClr val="002060"/>
                </a:solidFill>
              </a:rPr>
              <a:t>Gêneros Textuais</a:t>
            </a:r>
            <a:endParaRPr lang="pt-BR" sz="4000" b="1" dirty="0">
              <a:solidFill>
                <a:srgbClr val="002060"/>
              </a:solidFill>
            </a:endParaRPr>
          </a:p>
        </p:txBody>
      </p:sp>
      <p:sp>
        <p:nvSpPr>
          <p:cNvPr id="3" name="Espaço Reservado para Conteúdo 2"/>
          <p:cNvSpPr>
            <a:spLocks noGrp="1"/>
          </p:cNvSpPr>
          <p:nvPr>
            <p:ph idx="1"/>
          </p:nvPr>
        </p:nvSpPr>
        <p:spPr/>
        <p:txBody>
          <a:bodyPr/>
          <a:lstStyle/>
          <a:p>
            <a:pPr algn="just"/>
            <a:r>
              <a:rPr lang="pt-BR" b="1" dirty="0" smtClean="0">
                <a:solidFill>
                  <a:srgbClr val="002060"/>
                </a:solidFill>
              </a:rPr>
              <a:t>Gêneros </a:t>
            </a:r>
            <a:r>
              <a:rPr lang="pt-BR" b="1" dirty="0">
                <a:solidFill>
                  <a:srgbClr val="002060"/>
                </a:solidFill>
              </a:rPr>
              <a:t>textuais </a:t>
            </a:r>
            <a:r>
              <a:rPr lang="pt-BR" dirty="0" smtClean="0"/>
              <a:t>foram </a:t>
            </a:r>
            <a:r>
              <a:rPr lang="pt-BR" dirty="0"/>
              <a:t>historicamente criados </a:t>
            </a:r>
            <a:r>
              <a:rPr lang="pt-BR" dirty="0" smtClean="0"/>
              <a:t>a </a:t>
            </a:r>
            <a:r>
              <a:rPr lang="pt-BR" dirty="0"/>
              <a:t>fim de atender a determinadas necessidades de interação. De acordo com o momento histórico, pode nascer um gênero novo, podem desaparecer gêneros de pouco uso ou, ainda, um gênero pode sofrer mudanças até transformar‑se em um novo gênero</a:t>
            </a:r>
            <a:r>
              <a:rPr lang="pt-BR" dirty="0" smtClean="0"/>
              <a:t>.</a:t>
            </a:r>
          </a:p>
        </p:txBody>
      </p:sp>
      <p:pic>
        <p:nvPicPr>
          <p:cNvPr id="4" name="Imagem 3" descr="Descrição: Descrição: http://4.bp.blogspot.com/-zcIAdUNY8bY/ULqOWK_EJWI/AAAAAAAAIP8/N7n_ufBEuRM/s200/G%C3%8ANEROS+GERAL.bmp"/>
          <p:cNvPicPr/>
          <p:nvPr/>
        </p:nvPicPr>
        <p:blipFill>
          <a:blip r:embed="rId2">
            <a:extLst>
              <a:ext uri="{28A0092B-C50C-407E-A947-70E740481C1C}">
                <a14:useLocalDpi xmlns:a14="http://schemas.microsoft.com/office/drawing/2010/main" val="0"/>
              </a:ext>
            </a:extLst>
          </a:blip>
          <a:srcRect/>
          <a:stretch>
            <a:fillRect/>
          </a:stretch>
        </p:blipFill>
        <p:spPr bwMode="auto">
          <a:xfrm>
            <a:off x="1511660" y="3429000"/>
            <a:ext cx="6120680" cy="3456384"/>
          </a:xfrm>
          <a:prstGeom prst="rect">
            <a:avLst/>
          </a:prstGeom>
          <a:noFill/>
          <a:ln>
            <a:noFill/>
          </a:ln>
        </p:spPr>
      </p:pic>
    </p:spTree>
    <p:extLst>
      <p:ext uri="{BB962C8B-B14F-4D97-AF65-F5344CB8AC3E}">
        <p14:creationId xmlns:p14="http://schemas.microsoft.com/office/powerpoint/2010/main" val="69812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400" dirty="0" smtClean="0">
                <a:solidFill>
                  <a:srgbClr val="0070C0"/>
                </a:solidFill>
                <a:latin typeface="+mn-lt"/>
              </a:rPr>
              <a:t>Tipos e Gêneros Textuais</a:t>
            </a:r>
            <a:endParaRPr lang="pt-BR" sz="4400" dirty="0">
              <a:solidFill>
                <a:srgbClr val="0070C0"/>
              </a:solidFill>
              <a:latin typeface="+mn-lt"/>
            </a:endParaRPr>
          </a:p>
        </p:txBody>
      </p:sp>
      <p:sp>
        <p:nvSpPr>
          <p:cNvPr id="3" name="Espaço Reservado para Conteúdo 2"/>
          <p:cNvSpPr>
            <a:spLocks noGrp="1"/>
          </p:cNvSpPr>
          <p:nvPr>
            <p:ph idx="1"/>
          </p:nvPr>
        </p:nvSpPr>
        <p:spPr/>
        <p:txBody>
          <a:bodyPr>
            <a:normAutofit/>
          </a:bodyPr>
          <a:lstStyle/>
          <a:p>
            <a:pPr algn="just"/>
            <a:r>
              <a:rPr lang="en-US" dirty="0">
                <a:solidFill>
                  <a:srgbClr val="0070C0"/>
                </a:solidFill>
              </a:rPr>
              <a:t>TEXTO INJUNTIVO </a:t>
            </a:r>
            <a:r>
              <a:rPr lang="en-US" dirty="0"/>
              <a:t>- </a:t>
            </a:r>
            <a:r>
              <a:rPr lang="en-US" sz="2000" dirty="0" err="1"/>
              <a:t>indicam</a:t>
            </a:r>
            <a:r>
              <a:rPr lang="en-US" sz="2000" dirty="0"/>
              <a:t> </a:t>
            </a:r>
            <a:r>
              <a:rPr lang="en-US" sz="2000" dirty="0" err="1"/>
              <a:t>procedimentos</a:t>
            </a:r>
            <a:r>
              <a:rPr lang="en-US" sz="2000" dirty="0"/>
              <a:t> a </a:t>
            </a:r>
            <a:r>
              <a:rPr lang="en-US" sz="2000" dirty="0" err="1"/>
              <a:t>serem</a:t>
            </a:r>
            <a:r>
              <a:rPr lang="en-US" sz="2000" dirty="0"/>
              <a:t> </a:t>
            </a:r>
            <a:r>
              <a:rPr lang="en-US" sz="2000" dirty="0" err="1"/>
              <a:t>realizados</a:t>
            </a:r>
            <a:r>
              <a:rPr lang="en-US" sz="2000" dirty="0"/>
              <a:t>. “</a:t>
            </a:r>
            <a:r>
              <a:rPr lang="en-US" sz="2000" dirty="0" err="1"/>
              <a:t>Injuntivo</a:t>
            </a:r>
            <a:r>
              <a:rPr lang="en-US" sz="2000" dirty="0"/>
              <a:t>” é </a:t>
            </a:r>
            <a:r>
              <a:rPr lang="en-US" sz="2000" dirty="0" err="1"/>
              <a:t>sinônimo</a:t>
            </a:r>
            <a:r>
              <a:rPr lang="en-US" sz="2000" dirty="0"/>
              <a:t> de "</a:t>
            </a:r>
            <a:r>
              <a:rPr lang="en-US" sz="2000" dirty="0" err="1"/>
              <a:t>obrigatório</a:t>
            </a:r>
            <a:r>
              <a:rPr lang="en-US" sz="2000" dirty="0"/>
              <a:t>", "</a:t>
            </a:r>
            <a:r>
              <a:rPr lang="en-US" sz="2000" dirty="0" err="1"/>
              <a:t>imperativo</a:t>
            </a:r>
            <a:r>
              <a:rPr lang="en-US" sz="2000" dirty="0"/>
              <a:t>". Nesses </a:t>
            </a:r>
            <a:r>
              <a:rPr lang="en-US" sz="2000" dirty="0" err="1"/>
              <a:t>textos</a:t>
            </a:r>
            <a:r>
              <a:rPr lang="en-US" sz="2000" dirty="0"/>
              <a:t>, as </a:t>
            </a:r>
            <a:r>
              <a:rPr lang="en-US" sz="2000" dirty="0" err="1"/>
              <a:t>frases</a:t>
            </a:r>
            <a:r>
              <a:rPr lang="en-US" sz="2000" dirty="0"/>
              <a:t>, </a:t>
            </a:r>
            <a:r>
              <a:rPr lang="en-US" sz="2000" dirty="0" err="1"/>
              <a:t>geralmente</a:t>
            </a:r>
            <a:r>
              <a:rPr lang="en-US" sz="2000" dirty="0"/>
              <a:t>, </a:t>
            </a:r>
            <a:r>
              <a:rPr lang="en-US" sz="2000" dirty="0" err="1"/>
              <a:t>estão</a:t>
            </a:r>
            <a:r>
              <a:rPr lang="en-US" sz="2000" dirty="0"/>
              <a:t> no </a:t>
            </a:r>
            <a:r>
              <a:rPr lang="en-US" sz="2000" dirty="0" err="1"/>
              <a:t>modo</a:t>
            </a:r>
            <a:r>
              <a:rPr lang="en-US" sz="2000" dirty="0"/>
              <a:t> </a:t>
            </a:r>
            <a:r>
              <a:rPr lang="en-US" sz="2000" dirty="0" err="1"/>
              <a:t>imperativo</a:t>
            </a:r>
            <a:r>
              <a:rPr lang="en-US" sz="2000" dirty="0"/>
              <a:t>; </a:t>
            </a:r>
            <a:r>
              <a:rPr lang="en-US" sz="2000" dirty="0" err="1"/>
              <a:t>tenta</a:t>
            </a:r>
            <a:r>
              <a:rPr lang="en-US" sz="2000" dirty="0"/>
              <a:t> </a:t>
            </a:r>
            <a:r>
              <a:rPr lang="en-US" sz="2000" dirty="0" err="1"/>
              <a:t>convencer</a:t>
            </a:r>
            <a:r>
              <a:rPr lang="en-US" sz="2000" dirty="0"/>
              <a:t> o </a:t>
            </a:r>
            <a:r>
              <a:rPr lang="en-US" sz="2000" dirty="0" err="1"/>
              <a:t>enunciatário</a:t>
            </a:r>
            <a:r>
              <a:rPr lang="en-US" sz="2000" dirty="0"/>
              <a:t> a </a:t>
            </a:r>
            <a:r>
              <a:rPr lang="en-US" sz="2000" dirty="0" err="1"/>
              <a:t>atender</a:t>
            </a:r>
            <a:r>
              <a:rPr lang="en-US" sz="2000" dirty="0"/>
              <a:t> a </a:t>
            </a:r>
            <a:r>
              <a:rPr lang="en-US" sz="2000" dirty="0" err="1"/>
              <a:t>vontade</a:t>
            </a:r>
            <a:r>
              <a:rPr lang="en-US" sz="2000" dirty="0"/>
              <a:t> do </a:t>
            </a:r>
            <a:r>
              <a:rPr lang="en-US" sz="2000" dirty="0" err="1"/>
              <a:t>enunciador</a:t>
            </a:r>
            <a:r>
              <a:rPr lang="en-US" sz="2000" dirty="0"/>
              <a:t>. </a:t>
            </a:r>
            <a:r>
              <a:rPr lang="en-US" sz="2000" dirty="0" err="1" smtClean="0"/>
              <a:t>Exemplos</a:t>
            </a:r>
            <a:r>
              <a:rPr lang="en-US" sz="2000" dirty="0" smtClean="0"/>
              <a:t>: </a:t>
            </a:r>
            <a:r>
              <a:rPr lang="en-US" sz="2000" dirty="0" err="1"/>
              <a:t>receitas</a:t>
            </a:r>
            <a:r>
              <a:rPr lang="en-US" sz="2000" dirty="0"/>
              <a:t> </a:t>
            </a:r>
            <a:r>
              <a:rPr lang="en-US" sz="2000" dirty="0" err="1"/>
              <a:t>culinárias</a:t>
            </a:r>
            <a:r>
              <a:rPr lang="en-US" sz="2000" dirty="0"/>
              <a:t>, </a:t>
            </a:r>
            <a:r>
              <a:rPr lang="en-US" sz="2000" dirty="0" err="1"/>
              <a:t>bulas</a:t>
            </a:r>
            <a:r>
              <a:rPr lang="en-US" sz="2000" dirty="0"/>
              <a:t> de </a:t>
            </a:r>
            <a:r>
              <a:rPr lang="en-US" sz="2000" dirty="0" err="1"/>
              <a:t>remédios</a:t>
            </a:r>
            <a:r>
              <a:rPr lang="en-US" sz="2000" dirty="0"/>
              <a:t>, </a:t>
            </a:r>
            <a:r>
              <a:rPr lang="en-US" sz="2000" dirty="0" err="1"/>
              <a:t>cartilhas</a:t>
            </a:r>
            <a:r>
              <a:rPr lang="en-US" sz="2000" dirty="0"/>
              <a:t>, </a:t>
            </a:r>
            <a:r>
              <a:rPr lang="en-US" sz="2000" dirty="0" err="1"/>
              <a:t>manuais</a:t>
            </a:r>
            <a:r>
              <a:rPr lang="en-US" sz="2000" dirty="0"/>
              <a:t> de </a:t>
            </a:r>
            <a:r>
              <a:rPr lang="en-US" sz="2000" dirty="0" err="1"/>
              <a:t>instrução</a:t>
            </a:r>
            <a:r>
              <a:rPr lang="en-US" sz="2000" dirty="0"/>
              <a:t>, </a:t>
            </a:r>
            <a:r>
              <a:rPr lang="en-US" sz="2000" dirty="0" err="1"/>
              <a:t>algumas</a:t>
            </a:r>
            <a:r>
              <a:rPr lang="en-US" sz="2000" dirty="0"/>
              <a:t> propagandas etc. </a:t>
            </a:r>
            <a:endParaRPr lang="en-US" sz="2000" dirty="0" smtClean="0"/>
          </a:p>
          <a:p>
            <a:r>
              <a:rPr lang="en-US" sz="2400" dirty="0" err="1" smtClean="0"/>
              <a:t>Exemplo</a:t>
            </a:r>
            <a:r>
              <a:rPr lang="en-US" sz="2400" dirty="0" smtClean="0"/>
              <a:t>: </a:t>
            </a:r>
            <a:r>
              <a:rPr lang="pt-BR" sz="2400" b="1" dirty="0" smtClean="0"/>
              <a:t>Manual </a:t>
            </a:r>
            <a:r>
              <a:rPr lang="pt-BR" sz="2400" b="1" dirty="0"/>
              <a:t>de instrução</a:t>
            </a:r>
            <a:endParaRPr lang="pt-BR" sz="2400" dirty="0"/>
          </a:p>
          <a:p>
            <a:pPr marL="0" indent="0">
              <a:buNone/>
            </a:pPr>
            <a:endParaRPr lang="pt-BR" sz="2400" dirty="0"/>
          </a:p>
        </p:txBody>
      </p:sp>
      <p:sp>
        <p:nvSpPr>
          <p:cNvPr id="6" name="Retângulo 5"/>
          <p:cNvSpPr/>
          <p:nvPr/>
        </p:nvSpPr>
        <p:spPr>
          <a:xfrm>
            <a:off x="756952" y="3933056"/>
            <a:ext cx="7759774" cy="2243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b="1" dirty="0">
                <a:solidFill>
                  <a:schemeClr val="tx1"/>
                </a:solidFill>
              </a:rPr>
              <a:t>Precauções: 1</a:t>
            </a:r>
            <a:r>
              <a:rPr lang="pt-BR" dirty="0">
                <a:solidFill>
                  <a:schemeClr val="tx1"/>
                </a:solidFill>
              </a:rPr>
              <a:t>. Antes ligar o cabo de força na tomada elétrica, verifique se a tensão corresponde à voltagem indicada no produto. </a:t>
            </a:r>
            <a:r>
              <a:rPr lang="pt-BR" b="1" dirty="0">
                <a:solidFill>
                  <a:schemeClr val="tx1"/>
                </a:solidFill>
              </a:rPr>
              <a:t>2</a:t>
            </a:r>
            <a:r>
              <a:rPr lang="pt-BR" dirty="0">
                <a:solidFill>
                  <a:schemeClr val="tx1"/>
                </a:solidFill>
              </a:rPr>
              <a:t>. Não pressione o reostato se não estiver costurando, nem coloque nenhum objeto sobre o pedal, caso contrário poderá provocar inadvertidamente a queima deste ou do motor ou ainda colocar a máquina em movimento. </a:t>
            </a:r>
            <a:r>
              <a:rPr lang="pt-BR" b="1" dirty="0">
                <a:solidFill>
                  <a:schemeClr val="tx1"/>
                </a:solidFill>
              </a:rPr>
              <a:t>3</a:t>
            </a:r>
            <a:r>
              <a:rPr lang="pt-BR" dirty="0">
                <a:solidFill>
                  <a:schemeClr val="tx1"/>
                </a:solidFill>
              </a:rPr>
              <a:t>. Não puxe o tecido com a agulha abaixada (dentro do tecido). </a:t>
            </a:r>
            <a:r>
              <a:rPr lang="pt-BR" b="1" dirty="0">
                <a:solidFill>
                  <a:schemeClr val="tx1"/>
                </a:solidFill>
              </a:rPr>
              <a:t>4</a:t>
            </a:r>
            <a:r>
              <a:rPr lang="pt-BR" dirty="0">
                <a:solidFill>
                  <a:schemeClr val="tx1"/>
                </a:solidFill>
              </a:rPr>
              <a:t>. Não use agulhas tortas ou sem ponta. </a:t>
            </a:r>
            <a:r>
              <a:rPr lang="pt-BR" b="1" dirty="0">
                <a:solidFill>
                  <a:schemeClr val="tx1"/>
                </a:solidFill>
              </a:rPr>
              <a:t>5</a:t>
            </a:r>
            <a:r>
              <a:rPr lang="pt-BR" dirty="0">
                <a:solidFill>
                  <a:schemeClr val="tx1"/>
                </a:solidFill>
              </a:rPr>
              <a:t>. Nunca gire o volante para trás. </a:t>
            </a:r>
            <a:r>
              <a:rPr lang="en-US" b="1" dirty="0">
                <a:solidFill>
                  <a:schemeClr val="tx1"/>
                </a:solidFill>
              </a:rPr>
              <a:t>6</a:t>
            </a:r>
            <a:r>
              <a:rPr lang="en-US" dirty="0">
                <a:solidFill>
                  <a:schemeClr val="tx1"/>
                </a:solidFill>
              </a:rPr>
              <a:t>. </a:t>
            </a:r>
            <a:r>
              <a:rPr lang="en-US" dirty="0" err="1">
                <a:solidFill>
                  <a:schemeClr val="tx1"/>
                </a:solidFill>
              </a:rPr>
              <a:t>Mantenha</a:t>
            </a:r>
            <a:r>
              <a:rPr lang="en-US" dirty="0">
                <a:solidFill>
                  <a:schemeClr val="tx1"/>
                </a:solidFill>
              </a:rPr>
              <a:t> a </a:t>
            </a:r>
            <a:r>
              <a:rPr lang="en-US" dirty="0" err="1">
                <a:solidFill>
                  <a:schemeClr val="tx1"/>
                </a:solidFill>
              </a:rPr>
              <a:t>máquina</a:t>
            </a:r>
            <a:r>
              <a:rPr lang="en-US" dirty="0">
                <a:solidFill>
                  <a:schemeClr val="tx1"/>
                </a:solidFill>
              </a:rPr>
              <a:t> </a:t>
            </a:r>
            <a:r>
              <a:rPr lang="en-US" dirty="0" err="1">
                <a:solidFill>
                  <a:schemeClr val="tx1"/>
                </a:solidFill>
              </a:rPr>
              <a:t>sempre</a:t>
            </a:r>
            <a:r>
              <a:rPr lang="en-US" dirty="0">
                <a:solidFill>
                  <a:schemeClr val="tx1"/>
                </a:solidFill>
              </a:rPr>
              <a:t> </a:t>
            </a:r>
            <a:r>
              <a:rPr lang="en-US" dirty="0" err="1">
                <a:solidFill>
                  <a:schemeClr val="tx1"/>
                </a:solidFill>
              </a:rPr>
              <a:t>limpa</a:t>
            </a:r>
            <a:r>
              <a:rPr lang="en-US" dirty="0">
                <a:solidFill>
                  <a:schemeClr val="tx1"/>
                </a:solidFill>
              </a:rPr>
              <a:t> e </a:t>
            </a:r>
            <a:r>
              <a:rPr lang="en-US" dirty="0" err="1">
                <a:solidFill>
                  <a:schemeClr val="tx1"/>
                </a:solidFill>
              </a:rPr>
              <a:t>lubrificada</a:t>
            </a:r>
            <a:r>
              <a:rPr lang="en-US" dirty="0">
                <a:solidFill>
                  <a:schemeClr val="tx1"/>
                </a:solidFill>
              </a:rPr>
              <a:t>. </a:t>
            </a:r>
            <a:endParaRPr lang="pt-BR" dirty="0">
              <a:solidFill>
                <a:schemeClr val="tx1"/>
              </a:solidFill>
            </a:endParaRPr>
          </a:p>
        </p:txBody>
      </p:sp>
    </p:spTree>
    <p:extLst>
      <p:ext uri="{BB962C8B-B14F-4D97-AF65-F5344CB8AC3E}">
        <p14:creationId xmlns:p14="http://schemas.microsoft.com/office/powerpoint/2010/main" val="2124446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400" b="1" dirty="0">
                <a:solidFill>
                  <a:srgbClr val="0070C0"/>
                </a:solidFill>
              </a:rPr>
              <a:t>Tipos e Gêneros Textuais</a:t>
            </a:r>
            <a:endParaRPr lang="pt-BR" sz="4400" b="1" dirty="0"/>
          </a:p>
        </p:txBody>
      </p:sp>
      <p:sp>
        <p:nvSpPr>
          <p:cNvPr id="3" name="Espaço Reservado para Conteúdo 2"/>
          <p:cNvSpPr>
            <a:spLocks noGrp="1"/>
          </p:cNvSpPr>
          <p:nvPr>
            <p:ph idx="1"/>
          </p:nvPr>
        </p:nvSpPr>
        <p:spPr/>
        <p:txBody>
          <a:bodyPr>
            <a:normAutofit fontScale="55000" lnSpcReduction="20000"/>
          </a:bodyPr>
          <a:lstStyle/>
          <a:p>
            <a:pPr>
              <a:lnSpc>
                <a:spcPct val="80000"/>
              </a:lnSpc>
              <a:buNone/>
            </a:pPr>
            <a:endParaRPr lang="pt-BR" sz="2300" dirty="0" smtClean="0">
              <a:solidFill>
                <a:srgbClr val="0070C0"/>
              </a:solidFill>
            </a:endParaRPr>
          </a:p>
          <a:p>
            <a:pPr>
              <a:lnSpc>
                <a:spcPct val="120000"/>
              </a:lnSpc>
              <a:buNone/>
            </a:pPr>
            <a:r>
              <a:rPr lang="pt-BR" sz="2600" dirty="0" smtClean="0">
                <a:solidFill>
                  <a:srgbClr val="0070C0"/>
                </a:solidFill>
              </a:rPr>
              <a:t>NARRAÇÃO: </a:t>
            </a:r>
            <a:r>
              <a:rPr lang="pt-BR" sz="2600" dirty="0" smtClean="0"/>
              <a:t>É </a:t>
            </a:r>
            <a:r>
              <a:rPr lang="pt-BR" sz="2600" dirty="0"/>
              <a:t>a modalidade de redação na qual contamos um ou mais fatos que ocorreram em determinado tempo e lugar, envolvendo certos personagens. </a:t>
            </a:r>
          </a:p>
          <a:p>
            <a:pPr>
              <a:lnSpc>
                <a:spcPct val="80000"/>
              </a:lnSpc>
              <a:buNone/>
            </a:pPr>
            <a:r>
              <a:rPr lang="pt-BR" sz="2600" dirty="0"/>
              <a:t>Elementos da narrativa</a:t>
            </a:r>
          </a:p>
          <a:p>
            <a:pPr>
              <a:lnSpc>
                <a:spcPct val="80000"/>
              </a:lnSpc>
              <a:buNone/>
            </a:pPr>
            <a:endParaRPr lang="pt-BR" sz="2600" dirty="0"/>
          </a:p>
          <a:p>
            <a:pPr>
              <a:lnSpc>
                <a:spcPct val="80000"/>
              </a:lnSpc>
              <a:buNone/>
            </a:pPr>
            <a:r>
              <a:rPr lang="pt-BR" sz="2600" dirty="0"/>
              <a:t>1. Enredo</a:t>
            </a:r>
          </a:p>
          <a:p>
            <a:pPr>
              <a:lnSpc>
                <a:spcPct val="80000"/>
              </a:lnSpc>
              <a:buNone/>
            </a:pPr>
            <a:r>
              <a:rPr lang="pt-BR" sz="2600" dirty="0"/>
              <a:t>     Apresentação e o desenrolar dos fatos.</a:t>
            </a:r>
          </a:p>
          <a:p>
            <a:pPr>
              <a:lnSpc>
                <a:spcPct val="80000"/>
              </a:lnSpc>
              <a:buNone/>
            </a:pPr>
            <a:endParaRPr lang="pt-BR" sz="2600" dirty="0"/>
          </a:p>
          <a:p>
            <a:pPr>
              <a:lnSpc>
                <a:spcPct val="80000"/>
              </a:lnSpc>
              <a:buNone/>
            </a:pPr>
            <a:r>
              <a:rPr lang="pt-BR" sz="2600" dirty="0"/>
              <a:t>2. Narrador</a:t>
            </a:r>
          </a:p>
          <a:p>
            <a:pPr>
              <a:lnSpc>
                <a:spcPct val="80000"/>
              </a:lnSpc>
              <a:buNone/>
            </a:pPr>
            <a:r>
              <a:rPr lang="pt-BR" sz="2600" dirty="0"/>
              <a:t>     2.1. Narrador-Personagem</a:t>
            </a:r>
          </a:p>
          <a:p>
            <a:pPr>
              <a:lnSpc>
                <a:spcPct val="80000"/>
              </a:lnSpc>
              <a:buNone/>
            </a:pPr>
            <a:r>
              <a:rPr lang="pt-BR" sz="2600" dirty="0"/>
              <a:t>            Emprega a 1ª pessoa.</a:t>
            </a:r>
          </a:p>
          <a:p>
            <a:pPr>
              <a:lnSpc>
                <a:spcPct val="80000"/>
              </a:lnSpc>
              <a:buNone/>
            </a:pPr>
            <a:r>
              <a:rPr lang="pt-BR" sz="2600" dirty="0"/>
              <a:t>            Narrador envolvido na história (dentro do fato).</a:t>
            </a:r>
          </a:p>
          <a:p>
            <a:pPr>
              <a:lnSpc>
                <a:spcPct val="80000"/>
              </a:lnSpc>
              <a:buNone/>
            </a:pPr>
            <a:endParaRPr lang="pt-BR" sz="2600" dirty="0"/>
          </a:p>
          <a:p>
            <a:pPr>
              <a:lnSpc>
                <a:spcPct val="80000"/>
              </a:lnSpc>
              <a:buNone/>
            </a:pPr>
            <a:r>
              <a:rPr lang="pt-BR" sz="2600" dirty="0"/>
              <a:t>    2.2. Narrador-Observador</a:t>
            </a:r>
          </a:p>
          <a:p>
            <a:pPr>
              <a:lnSpc>
                <a:spcPct val="80000"/>
              </a:lnSpc>
              <a:buNone/>
            </a:pPr>
            <a:r>
              <a:rPr lang="pt-BR" sz="2600" dirty="0"/>
              <a:t>           Emprega a 3ª pessoa.</a:t>
            </a:r>
          </a:p>
          <a:p>
            <a:pPr>
              <a:lnSpc>
                <a:spcPct val="80000"/>
              </a:lnSpc>
              <a:buNone/>
            </a:pPr>
            <a:endParaRPr lang="pt-BR" sz="2600" dirty="0"/>
          </a:p>
          <a:p>
            <a:pPr>
              <a:lnSpc>
                <a:spcPct val="80000"/>
              </a:lnSpc>
              <a:buNone/>
            </a:pPr>
            <a:r>
              <a:rPr lang="pt-BR" sz="2600" dirty="0"/>
              <a:t>           Narrador não participa dos acontecimentos (fora do fato).</a:t>
            </a:r>
          </a:p>
          <a:p>
            <a:pPr>
              <a:lnSpc>
                <a:spcPct val="80000"/>
              </a:lnSpc>
              <a:buNone/>
            </a:pPr>
            <a:r>
              <a:rPr lang="pt-BR" sz="2600" dirty="0"/>
              <a:t> </a:t>
            </a:r>
          </a:p>
          <a:p>
            <a:endParaRPr lang="pt-BR" dirty="0"/>
          </a:p>
        </p:txBody>
      </p:sp>
    </p:spTree>
    <p:extLst>
      <p:ext uri="{BB962C8B-B14F-4D97-AF65-F5344CB8AC3E}">
        <p14:creationId xmlns:p14="http://schemas.microsoft.com/office/powerpoint/2010/main" val="182829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400" b="1" dirty="0" smtClean="0">
                <a:solidFill>
                  <a:srgbClr val="0070C0"/>
                </a:solidFill>
              </a:rPr>
              <a:t>NARRAÇÃO</a:t>
            </a:r>
            <a:endParaRPr lang="pt-BR" sz="4400" b="1" dirty="0"/>
          </a:p>
        </p:txBody>
      </p:sp>
      <p:sp>
        <p:nvSpPr>
          <p:cNvPr id="3" name="Espaço Reservado para Conteúdo 2"/>
          <p:cNvSpPr>
            <a:spLocks noGrp="1"/>
          </p:cNvSpPr>
          <p:nvPr>
            <p:ph idx="1"/>
          </p:nvPr>
        </p:nvSpPr>
        <p:spPr/>
        <p:txBody>
          <a:bodyPr/>
          <a:lstStyle/>
          <a:p>
            <a:pPr>
              <a:buNone/>
            </a:pPr>
            <a:r>
              <a:rPr lang="pt-BR" dirty="0"/>
              <a:t>3. Personagens</a:t>
            </a:r>
          </a:p>
          <a:p>
            <a:pPr>
              <a:buNone/>
            </a:pPr>
            <a:r>
              <a:rPr lang="pt-BR" dirty="0"/>
              <a:t>    </a:t>
            </a:r>
            <a:r>
              <a:rPr lang="pt-BR" sz="2400" dirty="0"/>
              <a:t>Protagonista      Antagonista         Coadjuvantes</a:t>
            </a:r>
          </a:p>
          <a:p>
            <a:pPr>
              <a:buNone/>
            </a:pPr>
            <a:r>
              <a:rPr lang="pt-BR" sz="2400" dirty="0"/>
              <a:t>    (principal)            (adversário)         (secundários)</a:t>
            </a:r>
          </a:p>
          <a:p>
            <a:pPr>
              <a:buNone/>
            </a:pPr>
            <a:endParaRPr lang="pt-BR" sz="2400" dirty="0"/>
          </a:p>
          <a:p>
            <a:pPr>
              <a:buNone/>
            </a:pPr>
            <a:r>
              <a:rPr lang="pt-BR" dirty="0"/>
              <a:t>4. Tempo/Espaço</a:t>
            </a:r>
          </a:p>
          <a:p>
            <a:pPr lvl="1">
              <a:buFontTx/>
              <a:buChar char="-"/>
            </a:pPr>
            <a:r>
              <a:rPr lang="pt-BR" dirty="0"/>
              <a:t>Quando ?</a:t>
            </a:r>
          </a:p>
          <a:p>
            <a:pPr lvl="1">
              <a:buFontTx/>
              <a:buChar char="-"/>
            </a:pPr>
            <a:r>
              <a:rPr lang="pt-BR" dirty="0"/>
              <a:t>Onde?</a:t>
            </a:r>
          </a:p>
          <a:p>
            <a:pPr marL="0" indent="0">
              <a:buNone/>
            </a:pPr>
            <a:endParaRPr lang="pt-BR" dirty="0" smtClean="0"/>
          </a:p>
          <a:p>
            <a:pPr marL="0" indent="0">
              <a:buNone/>
            </a:pPr>
            <a:endParaRPr lang="pt-BR" dirty="0"/>
          </a:p>
          <a:p>
            <a:pPr marL="0" indent="0">
              <a:buNone/>
            </a:pPr>
            <a:endParaRPr lang="pt-BR" dirty="0"/>
          </a:p>
        </p:txBody>
      </p:sp>
    </p:spTree>
    <p:extLst>
      <p:ext uri="{BB962C8B-B14F-4D97-AF65-F5344CB8AC3E}">
        <p14:creationId xmlns:p14="http://schemas.microsoft.com/office/powerpoint/2010/main" val="96783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400" b="1" dirty="0">
                <a:solidFill>
                  <a:srgbClr val="0070C0"/>
                </a:solidFill>
              </a:rPr>
              <a:t>Exemplos de textos narrativos</a:t>
            </a:r>
          </a:p>
        </p:txBody>
      </p:sp>
      <p:sp>
        <p:nvSpPr>
          <p:cNvPr id="3" name="Espaço Reservado para Conteúdo 2"/>
          <p:cNvSpPr>
            <a:spLocks noGrp="1"/>
          </p:cNvSpPr>
          <p:nvPr>
            <p:ph idx="1"/>
          </p:nvPr>
        </p:nvSpPr>
        <p:spPr/>
        <p:txBody>
          <a:bodyPr/>
          <a:lstStyle/>
          <a:p>
            <a:pPr algn="just"/>
            <a:r>
              <a:rPr lang="pt-BR" sz="2000" dirty="0" smtClean="0"/>
              <a:t>O </a:t>
            </a:r>
            <a:r>
              <a:rPr lang="pt-BR" sz="2000" dirty="0"/>
              <a:t>candidato à vaga de administrador entrou no escritório onde iria ser entrevistado. Ele se sentia inseguro, apesar de ter um bom currículo, mas sempre se sentia assim quando estava por ser testado. O dono da firma entrou, sentou-se com ar de extrema seriedade e começou a lhe fazer as perguntas mais variadas. Aquele interrogatório parecia interminável. Porém, toda aquela sensação desagradável dissipou-se quando ele foi informado de que o lugar era seu. </a:t>
            </a:r>
            <a:endParaRPr lang="pt-BR" sz="2000" dirty="0" smtClean="0"/>
          </a:p>
          <a:p>
            <a:pPr algn="just">
              <a:buNone/>
            </a:pPr>
            <a:endParaRPr lang="pt-BR" sz="2000" dirty="0"/>
          </a:p>
          <a:p>
            <a:pPr algn="just"/>
            <a:r>
              <a:rPr lang="pt-BR" sz="2000" dirty="0" smtClean="0"/>
              <a:t>  Contos de fadas</a:t>
            </a:r>
            <a:endParaRPr lang="pt-BR" sz="2000" dirty="0"/>
          </a:p>
        </p:txBody>
      </p:sp>
      <p:pic>
        <p:nvPicPr>
          <p:cNvPr id="4" name="Imagem 3" descr="Resultado de imagem para branca de neve"/>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437112"/>
            <a:ext cx="3852148" cy="2189093"/>
          </a:xfrm>
          <a:prstGeom prst="rect">
            <a:avLst/>
          </a:prstGeom>
          <a:noFill/>
          <a:ln>
            <a:noFill/>
          </a:ln>
        </p:spPr>
      </p:pic>
    </p:spTree>
    <p:extLst>
      <p:ext uri="{BB962C8B-B14F-4D97-AF65-F5344CB8AC3E}">
        <p14:creationId xmlns:p14="http://schemas.microsoft.com/office/powerpoint/2010/main" val="1663431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400" b="1" dirty="0" smtClean="0">
                <a:solidFill>
                  <a:srgbClr val="0070C0"/>
                </a:solidFill>
              </a:rPr>
              <a:t>DESCRIÇÃO</a:t>
            </a:r>
            <a:endParaRPr lang="pt-BR" sz="4400" b="1" dirty="0">
              <a:solidFill>
                <a:srgbClr val="0070C0"/>
              </a:solidFill>
            </a:endParaRPr>
          </a:p>
        </p:txBody>
      </p:sp>
      <p:sp>
        <p:nvSpPr>
          <p:cNvPr id="3" name="Espaço Reservado para Conteúdo 2"/>
          <p:cNvSpPr>
            <a:spLocks noGrp="1"/>
          </p:cNvSpPr>
          <p:nvPr>
            <p:ph idx="1"/>
          </p:nvPr>
        </p:nvSpPr>
        <p:spPr/>
        <p:txBody>
          <a:bodyPr/>
          <a:lstStyle/>
          <a:p>
            <a:pPr>
              <a:buNone/>
            </a:pPr>
            <a:r>
              <a:rPr lang="pt-BR" sz="2000" dirty="0" smtClean="0"/>
              <a:t>   É </a:t>
            </a:r>
            <a:r>
              <a:rPr lang="pt-BR" sz="2000" dirty="0"/>
              <a:t>o tipo de redação na qual se apontam as características que compõem um determinado objeto, pessoa, ambiente ou paisagem.</a:t>
            </a:r>
          </a:p>
          <a:p>
            <a:pPr>
              <a:buNone/>
            </a:pPr>
            <a:endParaRPr lang="pt-BR" sz="2000" dirty="0"/>
          </a:p>
          <a:p>
            <a:pPr algn="just">
              <a:buNone/>
            </a:pPr>
            <a:r>
              <a:rPr lang="pt-BR" sz="2000" dirty="0"/>
              <a:t>	</a:t>
            </a:r>
            <a:r>
              <a:rPr lang="pt-BR" sz="2000" dirty="0" smtClean="0"/>
              <a:t>Descrever </a:t>
            </a:r>
            <a:r>
              <a:rPr lang="pt-BR" sz="2000" dirty="0"/>
              <a:t>é um processo no qual se empregam os sentidos para captar uma realidade e reprocessá-la num texto. Para a elaboração do texto final, concorrem a sua habilidade </a:t>
            </a:r>
            <a:r>
              <a:rPr lang="pt-BR" sz="2000" dirty="0" smtClean="0"/>
              <a:t>linguística </a:t>
            </a:r>
            <a:r>
              <a:rPr lang="pt-BR" sz="2000" dirty="0"/>
              <a:t>e as finalidades a que ele se propõe: informar o leitor, transmitir-lhe impressões ou comunicar-lhe emoções.</a:t>
            </a:r>
          </a:p>
          <a:p>
            <a:pPr>
              <a:buNone/>
            </a:pPr>
            <a:endParaRPr lang="pt-BR" sz="2000" u="sng" dirty="0"/>
          </a:p>
          <a:p>
            <a:pPr lvl="2">
              <a:buNone/>
            </a:pPr>
            <a:r>
              <a:rPr lang="pt-BR" sz="1700" u="sng" dirty="0"/>
              <a:t>Elementos básicos de uma descrição</a:t>
            </a:r>
            <a:endParaRPr lang="pt-BR" sz="1700" dirty="0"/>
          </a:p>
          <a:p>
            <a:pPr lvl="2">
              <a:buNone/>
            </a:pPr>
            <a:r>
              <a:rPr lang="pt-BR" sz="1700" dirty="0"/>
              <a:t>Nomear - identificar</a:t>
            </a:r>
          </a:p>
          <a:p>
            <a:pPr lvl="2">
              <a:buNone/>
            </a:pPr>
            <a:r>
              <a:rPr lang="pt-BR" sz="1700" dirty="0"/>
              <a:t>Localizar / Situar – tempo / espaço</a:t>
            </a:r>
          </a:p>
          <a:p>
            <a:pPr lvl="2">
              <a:buNone/>
            </a:pPr>
            <a:r>
              <a:rPr lang="pt-BR" sz="1700" dirty="0"/>
              <a:t>Qualificar - apresentar características</a:t>
            </a:r>
          </a:p>
          <a:p>
            <a:endParaRPr lang="pt-BR" dirty="0"/>
          </a:p>
        </p:txBody>
      </p:sp>
    </p:spTree>
    <p:extLst>
      <p:ext uri="{BB962C8B-B14F-4D97-AF65-F5344CB8AC3E}">
        <p14:creationId xmlns:p14="http://schemas.microsoft.com/office/powerpoint/2010/main" val="2138130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4400" b="1" dirty="0" smtClean="0">
                <a:solidFill>
                  <a:srgbClr val="0070C0"/>
                </a:solidFill>
              </a:rPr>
              <a:t>DESCRIÇÃO</a:t>
            </a:r>
            <a:endParaRPr lang="pt-BR" sz="4400" dirty="0"/>
          </a:p>
        </p:txBody>
      </p:sp>
      <p:sp>
        <p:nvSpPr>
          <p:cNvPr id="3" name="Espaço Reservado para Conteúdo 2"/>
          <p:cNvSpPr>
            <a:spLocks noGrp="1"/>
          </p:cNvSpPr>
          <p:nvPr>
            <p:ph idx="1"/>
          </p:nvPr>
        </p:nvSpPr>
        <p:spPr/>
        <p:txBody>
          <a:bodyPr>
            <a:normAutofit lnSpcReduction="10000"/>
          </a:bodyPr>
          <a:lstStyle/>
          <a:p>
            <a:pPr>
              <a:buNone/>
            </a:pPr>
            <a:r>
              <a:rPr lang="pt-BR" sz="2400" u="sng" dirty="0"/>
              <a:t>Organização do texto descritivo</a:t>
            </a:r>
          </a:p>
          <a:p>
            <a:pPr>
              <a:buNone/>
            </a:pPr>
            <a:endParaRPr lang="pt-BR" sz="2400" dirty="0"/>
          </a:p>
          <a:p>
            <a:pPr>
              <a:buNone/>
            </a:pPr>
            <a:r>
              <a:rPr lang="pt-BR" sz="2400" dirty="0"/>
              <a:t>1. Características                                       2. Ações</a:t>
            </a:r>
          </a:p>
          <a:p>
            <a:pPr>
              <a:buNone/>
            </a:pPr>
            <a:r>
              <a:rPr lang="pt-BR" sz="2400" dirty="0"/>
              <a:t>     Físicas</a:t>
            </a:r>
          </a:p>
          <a:p>
            <a:pPr>
              <a:buNone/>
            </a:pPr>
            <a:r>
              <a:rPr lang="pt-BR" sz="2400" dirty="0"/>
              <a:t>     Psicológicas</a:t>
            </a:r>
          </a:p>
          <a:p>
            <a:pPr>
              <a:buNone/>
            </a:pPr>
            <a:endParaRPr lang="pt-BR" sz="2400" u="sng" dirty="0"/>
          </a:p>
          <a:p>
            <a:pPr>
              <a:buNone/>
            </a:pPr>
            <a:r>
              <a:rPr lang="pt-BR" sz="2400" dirty="0"/>
              <a:t>2. </a:t>
            </a:r>
            <a:r>
              <a:rPr lang="pt-BR" sz="2400" u="sng" dirty="0"/>
              <a:t>O que descrever</a:t>
            </a:r>
          </a:p>
          <a:p>
            <a:pPr>
              <a:buNone/>
            </a:pPr>
            <a:r>
              <a:rPr lang="pt-BR" sz="2400" dirty="0"/>
              <a:t>Descrição Técnica                    </a:t>
            </a:r>
          </a:p>
          <a:p>
            <a:pPr>
              <a:buNone/>
            </a:pPr>
            <a:r>
              <a:rPr lang="pt-BR" sz="2400" dirty="0"/>
              <a:t>Descrição de Ambientes e paisagens</a:t>
            </a:r>
          </a:p>
          <a:p>
            <a:pPr>
              <a:buNone/>
            </a:pPr>
            <a:r>
              <a:rPr lang="pt-BR" sz="2400" dirty="0"/>
              <a:t>Descrição de Objetos               </a:t>
            </a:r>
          </a:p>
          <a:p>
            <a:pPr>
              <a:buNone/>
            </a:pPr>
            <a:r>
              <a:rPr lang="pt-BR" sz="2400" dirty="0"/>
              <a:t>Descrição de Pessoas</a:t>
            </a:r>
          </a:p>
        </p:txBody>
      </p:sp>
    </p:spTree>
    <p:extLst>
      <p:ext uri="{BB962C8B-B14F-4D97-AF65-F5344CB8AC3E}">
        <p14:creationId xmlns:p14="http://schemas.microsoft.com/office/powerpoint/2010/main" val="4229614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41B411D4C2E6F419440000E216D47B1" ma:contentTypeVersion="2" ma:contentTypeDescription="Crie um novo documento." ma:contentTypeScope="" ma:versionID="9b8253d988e45a9f28a2ce4d087afa98">
  <xsd:schema xmlns:xsd="http://www.w3.org/2001/XMLSchema" xmlns:xs="http://www.w3.org/2001/XMLSchema" xmlns:p="http://schemas.microsoft.com/office/2006/metadata/properties" xmlns:ns2="c69894f0-e91f-4ad0-932a-a2d6b3e565d9" xmlns:ns3="659d7d39-5d02-4d8c-8d76-356bbae7d0c8" targetNamespace="http://schemas.microsoft.com/office/2006/metadata/properties" ma:root="true" ma:fieldsID="07500422d15c3a5e91fb542a53739dfd" ns2:_="" ns3:_="">
    <xsd:import namespace="c69894f0-e91f-4ad0-932a-a2d6b3e565d9"/>
    <xsd:import namespace="659d7d39-5d02-4d8c-8d76-356bbae7d0c8"/>
    <xsd:element name="properties">
      <xsd:complexType>
        <xsd:sequence>
          <xsd:element name="documentManagement">
            <xsd:complexType>
              <xsd:all>
                <xsd:element ref="ns2:Categoria"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894f0-e91f-4ad0-932a-a2d6b3e565d9" elementFormDefault="qualified">
    <xsd:import namespace="http://schemas.microsoft.com/office/2006/documentManagement/types"/>
    <xsd:import namespace="http://schemas.microsoft.com/office/infopath/2007/PartnerControls"/>
    <xsd:element name="Categoria" ma:index="8" nillable="true" ma:displayName="Categoria" ma:default="Apresentações" ma:format="Dropdown" ma:internalName="Categoria">
      <xsd:simpleType>
        <xsd:union memberTypes="dms:Text">
          <xsd:simpleType>
            <xsd:restriction base="dms:Choice">
              <xsd:enumeration value="Apresentações"/>
              <xsd:enumeration value="Documentos"/>
              <xsd:enumeration value="Logo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659d7d39-5d02-4d8c-8d76-356bbae7d0c8" elementFormDefault="qualified">
    <xsd:import namespace="http://schemas.microsoft.com/office/2006/documentManagement/types"/>
    <xsd:import namespace="http://schemas.microsoft.com/office/infopath/2007/PartnerControls"/>
    <xsd:element name="SharedWithUsers" ma:index="9"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ia xmlns="c69894f0-e91f-4ad0-932a-a2d6b3e565d9">Apresentações</Categoria>
  </documentManagement>
</p:properties>
</file>

<file path=customXml/itemProps1.xml><?xml version="1.0" encoding="utf-8"?>
<ds:datastoreItem xmlns:ds="http://schemas.openxmlformats.org/officeDocument/2006/customXml" ds:itemID="{9E0FB81E-3F49-4023-B6F2-F34A5DE36A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894f0-e91f-4ad0-932a-a2d6b3e565d9"/>
    <ds:schemaRef ds:uri="659d7d39-5d02-4d8c-8d76-356bbae7d0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21907A-5804-4DA6-AA2B-665289980B41}">
  <ds:schemaRefs>
    <ds:schemaRef ds:uri="http://schemas.microsoft.com/sharepoint/v3/contenttype/forms"/>
  </ds:schemaRefs>
</ds:datastoreItem>
</file>

<file path=customXml/itemProps3.xml><?xml version="1.0" encoding="utf-8"?>
<ds:datastoreItem xmlns:ds="http://schemas.openxmlformats.org/officeDocument/2006/customXml" ds:itemID="{DE32F9BA-B468-4397-B586-84AF5166A303}">
  <ds:schemaRefs>
    <ds:schemaRef ds:uri="http://schemas.microsoft.com/office/2006/documentManagement/types"/>
    <ds:schemaRef ds:uri="http://schemas.openxmlformats.org/package/2006/metadata/core-properties"/>
    <ds:schemaRef ds:uri="c69894f0-e91f-4ad0-932a-a2d6b3e565d9"/>
    <ds:schemaRef ds:uri="http://purl.org/dc/terms/"/>
    <ds:schemaRef ds:uri="http://www.w3.org/XML/1998/namespace"/>
    <ds:schemaRef ds:uri="659d7d39-5d02-4d8c-8d76-356bbae7d0c8"/>
    <ds:schemaRef ds:uri="http://purl.org/dc/elements/1.1/"/>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623</TotalTime>
  <Words>2082</Words>
  <Application>Microsoft Office PowerPoint</Application>
  <PresentationFormat>Apresentação na tela (4:3)</PresentationFormat>
  <Paragraphs>146</Paragraphs>
  <Slides>29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Arial</vt:lpstr>
      <vt:lpstr>Calibri</vt:lpstr>
      <vt:lpstr>Calibri Light</vt:lpstr>
      <vt:lpstr>Tema do Office</vt:lpstr>
      <vt:lpstr>Apresentação do PowerPoint</vt:lpstr>
      <vt:lpstr>Tipos e Gêneros Textuais</vt:lpstr>
      <vt:lpstr>Gêneros Textuais</vt:lpstr>
      <vt:lpstr>Tipos e Gêneros Textuais</vt:lpstr>
      <vt:lpstr>Tipos e Gêneros Textuais</vt:lpstr>
      <vt:lpstr>NARRAÇÃO</vt:lpstr>
      <vt:lpstr>Exemplos de textos narrativos</vt:lpstr>
      <vt:lpstr>DESCRIÇÃO</vt:lpstr>
      <vt:lpstr>DESCRIÇÃO</vt:lpstr>
      <vt:lpstr>EXEMPLO DE TEXTO DESCRITIVO</vt:lpstr>
      <vt:lpstr>TEXTO DISSERTATIVO</vt:lpstr>
      <vt:lpstr>Apresentação do PowerPoint</vt:lpstr>
      <vt:lpstr>Texto Dissertativo Argumentativo</vt:lpstr>
      <vt:lpstr>Exemplo de Texto Dissertativo Argumentativo </vt:lpstr>
      <vt:lpstr>Texto Dissertativo Expositivo</vt:lpstr>
      <vt:lpstr>Exemplo de Texto Dissertativo Expositivo</vt:lpstr>
      <vt:lpstr>QUALIDADES DO TEXTO</vt:lpstr>
      <vt:lpstr>QUALIDADES DO TEXTO</vt:lpstr>
      <vt:lpstr>COERÊNCIA</vt:lpstr>
      <vt:lpstr>REQUISITOS PARA A PRODUÇÃO DA COERÊNCIA TEXTUAL </vt:lpstr>
      <vt:lpstr>CONJUNÇÕES - CONECTIVOS</vt:lpstr>
      <vt:lpstr>CONJUNÇÕES - CONECTIVOS</vt:lpstr>
      <vt:lpstr>CONJUNÇÕES - CONECTIVOS</vt:lpstr>
      <vt:lpstr>EXEMPLO</vt:lpstr>
      <vt:lpstr>Apresentação do PowerPoint</vt:lpstr>
      <vt:lpstr>Apresentação do PowerPoint</vt:lpstr>
      <vt:lpstr>      Referências </vt:lpstr>
      <vt:lpstr>Atividade</vt:lpstr>
      <vt:lpstr>CIRCUITO FECHADO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Marcio</dc:creator>
  <cp:lastModifiedBy>simone Lara</cp:lastModifiedBy>
  <cp:revision>70</cp:revision>
  <dcterms:created xsi:type="dcterms:W3CDTF">2014-11-11T13:41:47Z</dcterms:created>
  <dcterms:modified xsi:type="dcterms:W3CDTF">2017-04-06T17:47:26Z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0x010100041B411D4C2E6F419440000E216D47B1</vt:lpwstr>
  </property>
</Properties>
</file>