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8" name="Shape 1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0" name="Shape 2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3" name="Shape 2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8" name="Shape 1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4" name="Shape 1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11" name="Shape 11"/>
        <p:cNvGrpSpPr/>
        <p:nvPr/>
      </p:nvGrpSpPr>
      <p:grpSpPr>
        <a:xfrm>
          <a:off x="0" y="0"/>
          <a:ext cx="0" cy="0"/>
          <a:chOff x="0" y="0"/>
          <a:chExt cx="0" cy="0"/>
        </a:xfrm>
      </p:grpSpPr>
      <p:sp>
        <p:nvSpPr>
          <p:cNvPr id="12" name="Shape 12"/>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68" name="Shape 68"/>
        <p:cNvGrpSpPr/>
        <p:nvPr/>
      </p:nvGrpSpPr>
      <p:grpSpPr>
        <a:xfrm>
          <a:off x="0" y="0"/>
          <a:ext cx="0" cy="0"/>
          <a:chOff x="0" y="0"/>
          <a:chExt cx="0" cy="0"/>
        </a:xfrm>
      </p:grpSpPr>
      <p:sp>
        <p:nvSpPr>
          <p:cNvPr id="69" name="Shape 69"/>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4" name="Shape 74"/>
        <p:cNvGrpSpPr/>
        <p:nvPr/>
      </p:nvGrpSpPr>
      <p:grpSpPr>
        <a:xfrm>
          <a:off x="0" y="0"/>
          <a:ext cx="0" cy="0"/>
          <a:chOff x="0" y="0"/>
          <a:chExt cx="0" cy="0"/>
        </a:xfrm>
      </p:grpSpPr>
      <p:sp>
        <p:nvSpPr>
          <p:cNvPr id="75" name="Shape 75"/>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7" name="Shape 17"/>
        <p:cNvGrpSpPr/>
        <p:nvPr/>
      </p:nvGrpSpPr>
      <p:grpSpPr>
        <a:xfrm>
          <a:off x="0" y="0"/>
          <a:ext cx="0" cy="0"/>
          <a:chOff x="0" y="0"/>
          <a:chExt cx="0" cy="0"/>
        </a:xfrm>
      </p:grpSpPr>
      <p:sp>
        <p:nvSpPr>
          <p:cNvPr id="18" name="Shape 18"/>
          <p:cNvSpPr txBox="1"/>
          <p:nvPr>
            <p:ph type="ctrTitle"/>
          </p:nvPr>
        </p:nvSpPr>
        <p:spPr>
          <a:xfrm>
            <a:off x="1143000" y="1122362"/>
            <a:ext cx="6858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75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375"/>
              </a:spcBef>
              <a:buClr>
                <a:schemeClr val="dk1"/>
              </a:buClr>
              <a:buFont typeface="Arial"/>
              <a:buNone/>
              <a:defRPr b="0" i="0" sz="1350" u="none" cap="none" strike="noStrike">
                <a:solidFill>
                  <a:schemeClr val="dk1"/>
                </a:solidFill>
                <a:latin typeface="Calibri"/>
                <a:ea typeface="Calibri"/>
                <a:cs typeface="Calibri"/>
                <a:sym typeface="Calibri"/>
              </a:defRPr>
            </a:lvl3pPr>
            <a:lvl4pPr indent="0" lvl="3" marL="10287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23" name="Shape 23"/>
        <p:cNvGrpSpPr/>
        <p:nvPr/>
      </p:nvGrpSpPr>
      <p:grpSpPr>
        <a:xfrm>
          <a:off x="0" y="0"/>
          <a:ext cx="0" cy="0"/>
          <a:chOff x="0" y="0"/>
          <a:chExt cx="0" cy="0"/>
        </a:xfrm>
      </p:grpSpPr>
      <p:sp>
        <p:nvSpPr>
          <p:cNvPr id="24" name="Shape 24"/>
          <p:cNvSpPr txBox="1"/>
          <p:nvPr>
            <p:ph type="title"/>
          </p:nvPr>
        </p:nvSpPr>
        <p:spPr>
          <a:xfrm>
            <a:off x="623887" y="1709739"/>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marR="0" rtl="0" algn="l">
              <a:lnSpc>
                <a:spcPct val="90000"/>
              </a:lnSpc>
              <a:spcBef>
                <a:spcPts val="75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375"/>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375"/>
              </a:spcBef>
              <a:buClr>
                <a:srgbClr val="888888"/>
              </a:buClr>
              <a:buFont typeface="Arial"/>
              <a:buNone/>
              <a:defRPr b="0" i="0" sz="1350" u="none" cap="none" strike="noStrike">
                <a:solidFill>
                  <a:srgbClr val="888888"/>
                </a:solidFill>
                <a:latin typeface="Calibri"/>
                <a:ea typeface="Calibri"/>
                <a:cs typeface="Calibri"/>
                <a:sym typeface="Calibri"/>
              </a:defRPr>
            </a:lvl3pPr>
            <a:lvl4pPr indent="0" lvl="3" marL="10287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29" name="Shape 29"/>
        <p:cNvGrpSpPr/>
        <p:nvPr/>
      </p:nvGrpSpPr>
      <p:grpSpPr>
        <a:xfrm>
          <a:off x="0" y="0"/>
          <a:ext cx="0" cy="0"/>
          <a:chOff x="0" y="0"/>
          <a:chExt cx="0" cy="0"/>
        </a:xfrm>
      </p:grpSpPr>
      <p:sp>
        <p:nvSpPr>
          <p:cNvPr id="30" name="Shape 3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36" name="Shape 36"/>
        <p:cNvGrpSpPr/>
        <p:nvPr/>
      </p:nvGrpSpPr>
      <p:grpSpPr>
        <a:xfrm>
          <a:off x="0" y="0"/>
          <a:ext cx="0" cy="0"/>
          <a:chOff x="0" y="0"/>
          <a:chExt cx="0" cy="0"/>
        </a:xfrm>
      </p:grpSpPr>
      <p:sp>
        <p:nvSpPr>
          <p:cNvPr id="37" name="Shape 37"/>
          <p:cNvSpPr txBox="1"/>
          <p:nvPr>
            <p:ph type="title"/>
          </p:nvPr>
        </p:nvSpPr>
        <p:spPr>
          <a:xfrm>
            <a:off x="629841"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marR="0" rtl="0" algn="l">
              <a:lnSpc>
                <a:spcPct val="90000"/>
              </a:lnSpc>
              <a:spcBef>
                <a:spcPts val="75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lvl="0" marL="0" marR="0" rtl="0" algn="l">
              <a:lnSpc>
                <a:spcPct val="90000"/>
              </a:lnSpc>
              <a:spcBef>
                <a:spcPts val="75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45" name="Shape 45"/>
        <p:cNvGrpSpPr/>
        <p:nvPr/>
      </p:nvGrpSpPr>
      <p:grpSpPr>
        <a:xfrm>
          <a:off x="0" y="0"/>
          <a:ext cx="0" cy="0"/>
          <a:chOff x="0" y="0"/>
          <a:chExt cx="0" cy="0"/>
        </a:xfrm>
      </p:grpSpPr>
      <p:sp>
        <p:nvSpPr>
          <p:cNvPr id="46" name="Shape 46"/>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50" name="Shape 50"/>
        <p:cNvGrpSpPr/>
        <p:nvPr/>
      </p:nvGrpSpPr>
      <p:grpSpPr>
        <a:xfrm>
          <a:off x="0" y="0"/>
          <a:ext cx="0" cy="0"/>
          <a:chOff x="0" y="0"/>
          <a:chExt cx="0" cy="0"/>
        </a:xfrm>
      </p:grpSpPr>
      <p:sp>
        <p:nvSpPr>
          <p:cNvPr id="51" name="Shape 5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4" name="Shape 54"/>
        <p:cNvGrpSpPr/>
        <p:nvPr/>
      </p:nvGrpSpPr>
      <p:grpSpPr>
        <a:xfrm>
          <a:off x="0" y="0"/>
          <a:ext cx="0" cy="0"/>
          <a:chOff x="0" y="0"/>
          <a:chExt cx="0" cy="0"/>
        </a:xfrm>
      </p:grpSpPr>
      <p:sp>
        <p:nvSpPr>
          <p:cNvPr id="55" name="Shape 55"/>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indent="-19050" lvl="0" marL="171450" marR="0" rtl="0" algn="l">
              <a:lnSpc>
                <a:spcPct val="90000"/>
              </a:lnSpc>
              <a:spcBef>
                <a:spcPts val="75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14350" marR="0" rtl="0" algn="l">
              <a:lnSpc>
                <a:spcPct val="90000"/>
              </a:lnSpc>
              <a:spcBef>
                <a:spcPts val="375"/>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57150" lvl="2" marL="8572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01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30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859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288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17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146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75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0" i="0" sz="105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1" name="Shape 61"/>
        <p:cNvGrpSpPr/>
        <p:nvPr/>
      </p:nvGrpSpPr>
      <p:grpSpPr>
        <a:xfrm>
          <a:off x="0" y="0"/>
          <a:ext cx="0" cy="0"/>
          <a:chOff x="0" y="0"/>
          <a:chExt cx="0" cy="0"/>
        </a:xfrm>
      </p:grpSpPr>
      <p:sp>
        <p:nvSpPr>
          <p:cNvPr id="62" name="Shape 62"/>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3887391" y="987425"/>
            <a:ext cx="4629150" cy="4873624"/>
          </a:xfrm>
          <a:prstGeom prst="rect">
            <a:avLst/>
          </a:prstGeom>
          <a:noFill/>
          <a:ln>
            <a:noFill/>
          </a:ln>
        </p:spPr>
        <p:txBody>
          <a:bodyPr anchorCtr="0" anchor="t" bIns="91425" lIns="91425" rIns="91425" tIns="91425"/>
          <a:lstStyle>
            <a:lvl1pPr indent="0" lvl="0" marL="0" marR="0" rtl="0" algn="l">
              <a:lnSpc>
                <a:spcPct val="90000"/>
              </a:lnSpc>
              <a:spcBef>
                <a:spcPts val="75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75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Font typeface="Arial"/>
              <a:buNone/>
              <a:defRPr b="0" i="0" sz="105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Font typeface="Arial"/>
              <a:buNone/>
              <a:defRPr b="0" i="0" sz="75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www.brasilescola.com/redacao/coesao.htm" TargetMode="External"/><Relationship Id="rId4" Type="http://schemas.openxmlformats.org/officeDocument/2006/relationships/hyperlink" Target="http://www.brasilescola.com/redacao/coesao.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628650" y="474093"/>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t/>
            </a:r>
            <a:endParaRPr b="0" i="0" sz="3600" u="none" cap="none" strike="noStrike">
              <a:solidFill>
                <a:schemeClr val="dk1"/>
              </a:solidFill>
              <a:latin typeface="Calibri"/>
              <a:ea typeface="Calibri"/>
              <a:cs typeface="Calibri"/>
              <a:sym typeface="Calibri"/>
            </a:endParaRPr>
          </a:p>
        </p:txBody>
      </p:sp>
      <p:sp>
        <p:nvSpPr>
          <p:cNvPr id="85" name="Shape 85"/>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ctr">
              <a:lnSpc>
                <a:spcPct val="90000"/>
              </a:lnSpc>
              <a:spcBef>
                <a:spcPts val="750"/>
              </a:spcBef>
              <a:spcAft>
                <a:spcPts val="0"/>
              </a:spcAft>
              <a:buClr>
                <a:schemeClr val="dk1"/>
              </a:buClr>
              <a:buSzPct val="25000"/>
              <a:buFont typeface="Arial"/>
              <a:buNone/>
            </a:pPr>
            <a:r>
              <a:t/>
            </a:r>
            <a:endParaRPr b="0" i="0" sz="2100" u="none" cap="none" strike="noStrike">
              <a:solidFill>
                <a:srgbClr val="002060"/>
              </a:solidFill>
              <a:latin typeface="Calibri"/>
              <a:ea typeface="Calibri"/>
              <a:cs typeface="Calibri"/>
              <a:sym typeface="Calibri"/>
            </a:endParaRPr>
          </a:p>
          <a:p>
            <a:pPr indent="0" lvl="0" marL="0" marR="0" rtl="0" algn="ctr">
              <a:lnSpc>
                <a:spcPct val="90000"/>
              </a:lnSpc>
              <a:spcBef>
                <a:spcPts val="750"/>
              </a:spcBef>
              <a:spcAft>
                <a:spcPts val="0"/>
              </a:spcAft>
              <a:buClr>
                <a:srgbClr val="002060"/>
              </a:buClr>
              <a:buSzPct val="25000"/>
              <a:buFont typeface="Arial"/>
              <a:buNone/>
            </a:pPr>
            <a:r>
              <a:rPr b="0" i="0" lang="pt-BR" sz="4800" u="none" cap="none" strike="noStrike">
                <a:solidFill>
                  <a:srgbClr val="002060"/>
                </a:solidFill>
                <a:latin typeface="Calibri"/>
                <a:ea typeface="Calibri"/>
                <a:cs typeface="Calibri"/>
                <a:sym typeface="Calibri"/>
              </a:rPr>
              <a:t>Tipologia Textual</a:t>
            </a:r>
          </a:p>
          <a:p>
            <a:pPr indent="0" lvl="0" marL="0" marR="0" rtl="0" algn="r">
              <a:lnSpc>
                <a:spcPct val="90000"/>
              </a:lnSpc>
              <a:spcBef>
                <a:spcPts val="750"/>
              </a:spcBef>
              <a:spcAft>
                <a:spcPts val="0"/>
              </a:spcAft>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r">
              <a:lnSpc>
                <a:spcPct val="90000"/>
              </a:lnSpc>
              <a:spcBef>
                <a:spcPts val="750"/>
              </a:spcBef>
              <a:spcAft>
                <a:spcPts val="0"/>
              </a:spcAft>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r">
              <a:lnSpc>
                <a:spcPct val="90000"/>
              </a:lnSpc>
              <a:spcBef>
                <a:spcPts val="750"/>
              </a:spcBef>
              <a:spcAft>
                <a:spcPts val="0"/>
              </a:spcAft>
              <a:buClr>
                <a:schemeClr val="dk1"/>
              </a:buClr>
              <a:buSzPct val="25000"/>
              <a:buFont typeface="Arial"/>
              <a:buNone/>
            </a:pPr>
            <a:r>
              <a:rPr b="1" i="0" lang="pt-BR" sz="1800" u="none" cap="none" strike="noStrike">
                <a:solidFill>
                  <a:schemeClr val="dk1"/>
                </a:solidFill>
                <a:latin typeface="Calibri"/>
                <a:ea typeface="Calibri"/>
                <a:cs typeface="Calibri"/>
                <a:sym typeface="Calibri"/>
              </a:rPr>
              <a:t>Disciplina: Comunicação, Leitura, Escrita e Oratória</a:t>
            </a:r>
          </a:p>
          <a:p>
            <a:pPr indent="0" lvl="0" marL="0" marR="0" rtl="0" algn="r">
              <a:lnSpc>
                <a:spcPct val="90000"/>
              </a:lnSpc>
              <a:spcBef>
                <a:spcPts val="750"/>
              </a:spcBef>
              <a:buClr>
                <a:schemeClr val="dk1"/>
              </a:buClr>
              <a:buSzPct val="25000"/>
              <a:buFont typeface="Arial"/>
              <a:buNone/>
            </a:pPr>
            <a:r>
              <a:rPr b="1" i="0" lang="pt-BR" sz="1800" u="none" cap="none" strike="noStrike">
                <a:solidFill>
                  <a:schemeClr val="dk1"/>
                </a:solidFill>
                <a:latin typeface="Calibri"/>
                <a:ea typeface="Calibri"/>
                <a:cs typeface="Calibri"/>
                <a:sym typeface="Calibri"/>
              </a:rPr>
              <a:t>Profª: Solange Lara</a:t>
            </a:r>
          </a:p>
        </p:txBody>
      </p:sp>
      <p:pic>
        <p:nvPicPr>
          <p:cNvPr id="86" name="Shape 86"/>
          <p:cNvPicPr preferRelativeResize="0"/>
          <p:nvPr/>
        </p:nvPicPr>
        <p:blipFill rotWithShape="1">
          <a:blip r:embed="rId3">
            <a:alphaModFix/>
          </a:blip>
          <a:srcRect b="0" l="0" r="0" t="0"/>
          <a:stretch/>
        </p:blipFill>
        <p:spPr>
          <a:xfrm>
            <a:off x="899591" y="4869160"/>
            <a:ext cx="3448992" cy="16133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EXEMPLO DE TEXTO DESCRITIVO</a:t>
            </a:r>
          </a:p>
        </p:txBody>
      </p:sp>
      <p:sp>
        <p:nvSpPr>
          <p:cNvPr id="143" name="Shape 143"/>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Joaquim trabalhava em um escritório que ficava no 12º andar da Avenida Paulista. De lá avistava todos os dias a movimentação incessante dos pedestres, os frequentes congestionamentos dos automóveis e a beleza das arrojadas construções que se sucediam do outro lado da avenida. Estes prédios moderníssimos, alternavam-se com majestosas mansões antigas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800" u="none" cap="none" strike="noStrike">
                <a:solidFill>
                  <a:srgbClr val="0070C0"/>
                </a:solidFill>
                <a:latin typeface="Calibri"/>
                <a:ea typeface="Calibri"/>
                <a:cs typeface="Calibri"/>
                <a:sym typeface="Calibri"/>
              </a:rPr>
              <a:t>TEXTO DISSERTATIVO</a:t>
            </a:r>
          </a:p>
        </p:txBody>
      </p:sp>
      <p:pic>
        <p:nvPicPr>
          <p:cNvPr id="149" name="Shape 149"/>
          <p:cNvPicPr preferRelativeResize="0"/>
          <p:nvPr>
            <p:ph idx="1" type="body"/>
          </p:nvPr>
        </p:nvPicPr>
        <p:blipFill rotWithShape="1">
          <a:blip r:embed="rId3">
            <a:alphaModFix/>
          </a:blip>
          <a:srcRect b="0" l="0" r="0" t="0"/>
          <a:stretch/>
        </p:blipFill>
        <p:spPr>
          <a:xfrm>
            <a:off x="642910" y="1500174"/>
            <a:ext cx="7745512" cy="46651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t/>
            </a:r>
            <a:endParaRPr b="0" i="0" sz="3300" u="none" cap="none" strike="noStrike">
              <a:solidFill>
                <a:schemeClr val="dk1"/>
              </a:solidFill>
              <a:latin typeface="Calibri"/>
              <a:ea typeface="Calibri"/>
              <a:cs typeface="Calibri"/>
              <a:sym typeface="Calibri"/>
            </a:endParaRPr>
          </a:p>
        </p:txBody>
      </p:sp>
      <p:pic>
        <p:nvPicPr>
          <p:cNvPr id="155" name="Shape 155"/>
          <p:cNvPicPr preferRelativeResize="0"/>
          <p:nvPr>
            <p:ph idx="1" type="body"/>
          </p:nvPr>
        </p:nvPicPr>
        <p:blipFill rotWithShape="1">
          <a:blip r:embed="rId3">
            <a:alphaModFix/>
          </a:blip>
          <a:srcRect b="0" l="0" r="0" t="0"/>
          <a:stretch/>
        </p:blipFill>
        <p:spPr>
          <a:xfrm>
            <a:off x="628650" y="1643050"/>
            <a:ext cx="7886700" cy="49292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Texto Dissertativo Argumentativo</a:t>
            </a:r>
          </a:p>
        </p:txBody>
      </p:sp>
      <p:sp>
        <p:nvSpPr>
          <p:cNvPr id="161" name="Shape 161"/>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É aquele em que se faz a defesa de um ponto de vista, de uma ideia, ou em que se questiona algum fato. Tem-se como objetivo persuadir o leitor ou ouvinte. Caracteriza-se pela progressão lógica de ideias e, geralmente, requer uma linguagem mais formal, objetiva, denotativa. Presente em gêneros textuais como artigos jornalísticos, editoriais, cartas do leitor, etc. </a:t>
            </a:r>
          </a:p>
          <a:p>
            <a:pPr indent="0" lvl="0" marL="0" marR="0" rtl="0" algn="just">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Exemplo de Texto Dissertativo Argumentativo</a:t>
            </a:r>
            <a:br>
              <a:rPr b="0" i="0" lang="pt-BR" sz="4000" u="none" cap="none" strike="noStrike">
                <a:solidFill>
                  <a:srgbClr val="002060"/>
                </a:solidFill>
                <a:latin typeface="Calibri"/>
                <a:ea typeface="Calibri"/>
                <a:cs typeface="Calibri"/>
                <a:sym typeface="Calibri"/>
              </a:rPr>
            </a:br>
          </a:p>
        </p:txBody>
      </p:sp>
      <p:sp>
        <p:nvSpPr>
          <p:cNvPr id="167" name="Shape 167"/>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just">
              <a:lnSpc>
                <a:spcPct val="80000"/>
              </a:lnSpc>
              <a:spcBef>
                <a:spcPts val="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Platão, no livro VII das </a:t>
            </a:r>
            <a:r>
              <a:rPr b="0" i="1" lang="pt-BR" sz="2100" u="none" cap="none" strike="noStrike">
                <a:solidFill>
                  <a:schemeClr val="dk1"/>
                </a:solidFill>
                <a:latin typeface="Calibri"/>
                <a:ea typeface="Calibri"/>
                <a:cs typeface="Calibri"/>
                <a:sym typeface="Calibri"/>
              </a:rPr>
              <a:t>Leis, </a:t>
            </a:r>
            <a:r>
              <a:rPr b="0" i="0" lang="pt-BR" sz="2100" u="none" cap="none" strike="noStrike">
                <a:solidFill>
                  <a:schemeClr val="dk1"/>
                </a:solidFill>
                <a:latin typeface="Calibri"/>
                <a:ea typeface="Calibri"/>
                <a:cs typeface="Calibri"/>
                <a:sym typeface="Calibri"/>
              </a:rPr>
              <a:t>dá sua definição de analfabetismo científico</a:t>
            </a:r>
          </a:p>
          <a:p>
            <a:pPr indent="0" lvl="0" marL="0" marR="0" rtl="0" algn="just">
              <a:lnSpc>
                <a:spcPct val="80000"/>
              </a:lnSpc>
              <a:spcBef>
                <a:spcPts val="75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Aquele que não sabe contar um, dois, três, nem distinguir os números ímpares dos pares, ou que não sabe contar coisa alguma, nem a noite nem o dia, e que não tem noção da revolução do Sol e da Lua, nem das outras estrelas [...]. Acho que todos os homens livres devem estudar esses ramos do conhecimento tanto quanto ensinam a uma criança no Egito, quando ela aprende o alfabeto. Naquele país, os jogos aritméticos foram inventados para ser empregados por simples crianças, e elas os aprendem coo se fosse prazer e diversão [...]. Com espanto, eu [...] no final da vida, tenho tomado conhecimento de nossa ignorância sobre essas questões; acho que parecemos mais porcos do que homens, e tenho muita vergonha, não só de mim, mas de todos os gregos. (</a:t>
            </a:r>
            <a:r>
              <a:rPr b="0" i="0" lang="pt-BR" sz="1600" u="none" cap="none" strike="noStrike">
                <a:solidFill>
                  <a:schemeClr val="dk1"/>
                </a:solidFill>
                <a:latin typeface="Calibri"/>
                <a:ea typeface="Calibri"/>
                <a:cs typeface="Calibri"/>
                <a:sym typeface="Calibri"/>
              </a:rPr>
              <a:t>SAGAN, Carl. </a:t>
            </a:r>
            <a:r>
              <a:rPr b="0" i="1" lang="pt-BR" sz="1600" u="none" cap="none" strike="noStrike">
                <a:solidFill>
                  <a:schemeClr val="dk1"/>
                </a:solidFill>
                <a:latin typeface="Calibri"/>
                <a:ea typeface="Calibri"/>
                <a:cs typeface="Calibri"/>
                <a:sym typeface="Calibri"/>
              </a:rPr>
              <a:t>O mundo assombrado pelos demônios</a:t>
            </a:r>
            <a:r>
              <a:rPr b="0" i="0" lang="pt-BR" sz="1600" u="none" cap="none" strike="noStrike">
                <a:solidFill>
                  <a:schemeClr val="dk1"/>
                </a:solidFill>
                <a:latin typeface="Calibri"/>
                <a:ea typeface="Calibri"/>
                <a:cs typeface="Calibri"/>
                <a:sym typeface="Calibri"/>
              </a:rPr>
              <a:t>. S.P: Cia das Letras, 2006, p. 21)</a:t>
            </a:r>
          </a:p>
          <a:p>
            <a:pPr indent="0" lvl="0" marL="0" marR="0" rtl="0" algn="just">
              <a:lnSpc>
                <a:spcPct val="80000"/>
              </a:lnSpc>
              <a:spcBef>
                <a:spcPts val="750"/>
              </a:spcBef>
              <a:buClr>
                <a:schemeClr val="dk1"/>
              </a:buClr>
              <a:buSzPct val="250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3600" u="none" cap="none" strike="noStrike">
                <a:solidFill>
                  <a:srgbClr val="002060"/>
                </a:solidFill>
                <a:latin typeface="Calibri"/>
                <a:ea typeface="Calibri"/>
                <a:cs typeface="Calibri"/>
                <a:sym typeface="Calibri"/>
              </a:rPr>
              <a:t>Texto Dissertativo Expositivo</a:t>
            </a:r>
          </a:p>
        </p:txBody>
      </p:sp>
      <p:sp>
        <p:nvSpPr>
          <p:cNvPr id="173" name="Shape 173"/>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buClr>
                <a:schemeClr val="dk1"/>
              </a:buClr>
              <a:buSzPct val="25000"/>
              <a:buFont typeface="Arial"/>
              <a:buNone/>
            </a:pPr>
            <a:r>
              <a:rPr b="0" i="0" lang="pt-BR" sz="3200" u="none" cap="none" strike="noStrike">
                <a:solidFill>
                  <a:schemeClr val="dk1"/>
                </a:solidFill>
                <a:latin typeface="Calibri"/>
                <a:ea typeface="Calibri"/>
                <a:cs typeface="Calibri"/>
                <a:sym typeface="Calibri"/>
              </a:rPr>
              <a:t>Apresenta um saber já construído e legitimado, ou seja, um saber teórico. Apresenta informações sobre assuntos, expõe, reflete, explica e avalia ideias de modo objetivo. A intenção é informar, esclarecer.  Exemplos: aula, resumo, textos científicos, enciclopédia, etc.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Exemplo de Texto Dissertativo Expositivo</a:t>
            </a:r>
          </a:p>
        </p:txBody>
      </p:sp>
      <p:sp>
        <p:nvSpPr>
          <p:cNvPr id="179" name="Shape 179"/>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De acordo com o paradigma tradicional, a história diz respeito essencialmente à política. Na ousada frase de Sir John Seeley, catedrático de História em Cambridge, “História é a política passada; política é a história presente”. A política foi admitida para ser essencialmente relacionada ao Estado; em outras palavras, era mais nacional e internacional do que regional. No entanto não incluía a história da Igreja como uma instituição e também o que o teórico militar Karl von Clausewitz definiu como “a continuação política por outros meios”, ou seja, a guerra. (</a:t>
            </a:r>
            <a:r>
              <a:rPr b="0" i="0" lang="pt-BR" sz="1800" u="none" cap="none" strike="noStrike">
                <a:solidFill>
                  <a:schemeClr val="dk1"/>
                </a:solidFill>
                <a:latin typeface="Calibri"/>
                <a:ea typeface="Calibri"/>
                <a:cs typeface="Calibri"/>
                <a:sym typeface="Calibri"/>
              </a:rPr>
              <a:t>BURKE, Peter (Org.). </a:t>
            </a:r>
            <a:r>
              <a:rPr b="0" i="1" lang="pt-BR" sz="1800" u="none" cap="none" strike="noStrike">
                <a:solidFill>
                  <a:schemeClr val="dk1"/>
                </a:solidFill>
                <a:latin typeface="Calibri"/>
                <a:ea typeface="Calibri"/>
                <a:cs typeface="Calibri"/>
                <a:sym typeface="Calibri"/>
              </a:rPr>
              <a:t>A escrita da História</a:t>
            </a:r>
            <a:r>
              <a:rPr b="0" i="0" lang="pt-BR" sz="1800" u="none" cap="none" strike="noStrike">
                <a:solidFill>
                  <a:schemeClr val="dk1"/>
                </a:solidFill>
                <a:latin typeface="Calibri"/>
                <a:ea typeface="Calibri"/>
                <a:cs typeface="Calibri"/>
                <a:sym typeface="Calibri"/>
              </a:rPr>
              <a:t>, 1992, p. 10)</a:t>
            </a:r>
          </a:p>
          <a:p>
            <a:pPr indent="0" lvl="0" marL="0" marR="0" rtl="0" algn="l">
              <a:lnSpc>
                <a:spcPct val="90000"/>
              </a:lnSpc>
              <a:spcBef>
                <a:spcPts val="750"/>
              </a:spcBef>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800" u="none" cap="none" strike="noStrike">
                <a:solidFill>
                  <a:srgbClr val="0070C0"/>
                </a:solidFill>
                <a:latin typeface="Calibri"/>
                <a:ea typeface="Calibri"/>
                <a:cs typeface="Calibri"/>
                <a:sym typeface="Calibri"/>
              </a:rPr>
              <a:t>QUALIDADES DO TEXTO</a:t>
            </a:r>
          </a:p>
        </p:txBody>
      </p:sp>
      <p:sp>
        <p:nvSpPr>
          <p:cNvPr id="185" name="Shape 185"/>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A </a:t>
            </a:r>
            <a:r>
              <a:rPr b="0" i="0" lang="pt-BR" sz="2800" u="none" cap="none" strike="noStrike">
                <a:solidFill>
                  <a:srgbClr val="0070C0"/>
                </a:solidFill>
                <a:latin typeface="Calibri"/>
                <a:ea typeface="Calibri"/>
                <a:cs typeface="Calibri"/>
                <a:sym typeface="Calibri"/>
              </a:rPr>
              <a:t>coerência</a:t>
            </a:r>
            <a:r>
              <a:rPr b="0" i="0" lang="pt-BR" sz="2800" u="none" cap="none" strike="noStrike">
                <a:solidFill>
                  <a:schemeClr val="dk1"/>
                </a:solidFill>
                <a:latin typeface="Calibri"/>
                <a:ea typeface="Calibri"/>
                <a:cs typeface="Calibri"/>
                <a:sym typeface="Calibri"/>
              </a:rPr>
              <a:t> está ligada à compreensão, à possibilidade de interpretação daquilo que se diz ou escreve. Diz respeito ao sentido produzido pelo texto. </a:t>
            </a:r>
          </a:p>
          <a:p>
            <a:pPr indent="-171450" lvl="0" marL="171450" marR="0" rtl="0" algn="l">
              <a:lnSpc>
                <a:spcPct val="90000"/>
              </a:lnSpc>
              <a:spcBef>
                <a:spcPts val="75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 </a:t>
            </a:r>
          </a:p>
          <a:p>
            <a:pPr indent="-171450" lvl="0" marL="171450" marR="0" rtl="0" algn="just">
              <a:lnSpc>
                <a:spcPct val="90000"/>
              </a:lnSpc>
              <a:spcBef>
                <a:spcPts val="75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 O texto não é um aglomerado de frases ou palavras. O texto, para ser coerente, deve ser uma “unidade de sentido”, deve possibilitar ao leitor produzir sentido.</a:t>
            </a:r>
          </a:p>
          <a:p>
            <a:pPr indent="0" lvl="0" marL="0" marR="0" rtl="0" algn="l">
              <a:lnSpc>
                <a:spcPct val="90000"/>
              </a:lnSpc>
              <a:spcBef>
                <a:spcPts val="75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3600" u="none" cap="none" strike="noStrike">
                <a:solidFill>
                  <a:srgbClr val="0070C0"/>
                </a:solidFill>
                <a:latin typeface="Calibri"/>
                <a:ea typeface="Calibri"/>
                <a:cs typeface="Calibri"/>
                <a:sym typeface="Calibri"/>
              </a:rPr>
              <a:t>QUALIDADES DO TEXTO</a:t>
            </a:r>
          </a:p>
        </p:txBody>
      </p:sp>
      <p:sp>
        <p:nvSpPr>
          <p:cNvPr id="191" name="Shape 191"/>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0070C0"/>
              </a:buClr>
              <a:buSzPct val="100000"/>
              <a:buFont typeface="Arial"/>
              <a:buChar char="•"/>
            </a:pPr>
            <a:r>
              <a:rPr b="0" i="0" lang="pt-BR" sz="2400" u="none" cap="none" strike="noStrike">
                <a:solidFill>
                  <a:srgbClr val="0070C0"/>
                </a:solidFill>
                <a:latin typeface="Calibri"/>
                <a:ea typeface="Calibri"/>
                <a:cs typeface="Calibri"/>
                <a:sym typeface="Calibri"/>
              </a:rPr>
              <a:t>Coesão: </a:t>
            </a:r>
            <a:r>
              <a:rPr b="0" i="0" lang="pt-BR" sz="2400" u="none" cap="none" strike="noStrike">
                <a:solidFill>
                  <a:schemeClr val="dk1"/>
                </a:solidFill>
                <a:latin typeface="Calibri"/>
                <a:ea typeface="Calibri"/>
                <a:cs typeface="Calibri"/>
                <a:sym typeface="Calibri"/>
              </a:rPr>
              <a:t>conexão interna entre os vários enunciados presentes no texto. Um texto tem </a:t>
            </a:r>
            <a:r>
              <a:rPr b="1" i="0" lang="pt-BR" sz="2400" u="none" cap="none" strike="noStrike">
                <a:solidFill>
                  <a:schemeClr val="dk1"/>
                </a:solidFill>
                <a:latin typeface="Calibri"/>
                <a:ea typeface="Calibri"/>
                <a:cs typeface="Calibri"/>
                <a:sym typeface="Calibri"/>
              </a:rPr>
              <a:t>coesão</a:t>
            </a:r>
            <a:r>
              <a:rPr b="0" i="0" lang="pt-BR" sz="2400" u="none" cap="none" strike="noStrike">
                <a:solidFill>
                  <a:schemeClr val="dk1"/>
                </a:solidFill>
                <a:latin typeface="Calibri"/>
                <a:ea typeface="Calibri"/>
                <a:cs typeface="Calibri"/>
                <a:sym typeface="Calibri"/>
              </a:rPr>
              <a:t> quando seus vários enunciados estão organicamente articulados entre si, quando há concatenação entre eles.</a:t>
            </a:r>
          </a:p>
          <a:p>
            <a:pPr indent="-171450" lvl="0" marL="171450" marR="0" rtl="0" algn="just">
              <a:lnSpc>
                <a:spcPct val="90000"/>
              </a:lnSpc>
              <a:spcBef>
                <a:spcPts val="750"/>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A coesão de um texto é fruto das relações de sentido que existem entre as partes. Essas relações de sentido são manifestadas por vários mecanismos linguísticos, entre eles os </a:t>
            </a:r>
            <a:r>
              <a:rPr b="1" i="0" lang="pt-BR" sz="2400" u="none" cap="none" strike="noStrike">
                <a:solidFill>
                  <a:schemeClr val="dk1"/>
                </a:solidFill>
                <a:latin typeface="Calibri"/>
                <a:ea typeface="Calibri"/>
                <a:cs typeface="Calibri"/>
                <a:sym typeface="Calibri"/>
              </a:rPr>
              <a:t>conectivos</a:t>
            </a:r>
            <a:r>
              <a:rPr b="0" i="0" lang="pt-BR" sz="2400" u="none" cap="none" strike="noStrike">
                <a:solidFill>
                  <a:schemeClr val="dk1"/>
                </a:solidFill>
                <a:latin typeface="Calibri"/>
                <a:ea typeface="Calibri"/>
                <a:cs typeface="Calibri"/>
                <a:sym typeface="Calibri"/>
              </a:rPr>
              <a:t> ou </a:t>
            </a:r>
            <a:r>
              <a:rPr b="1" i="0" lang="pt-BR" sz="2400" u="none" cap="none" strike="noStrike">
                <a:solidFill>
                  <a:schemeClr val="dk1"/>
                </a:solidFill>
                <a:latin typeface="Calibri"/>
                <a:ea typeface="Calibri"/>
                <a:cs typeface="Calibri"/>
                <a:sym typeface="Calibri"/>
              </a:rPr>
              <a:t>conjunções</a:t>
            </a:r>
            <a:r>
              <a:rPr b="0" i="0" lang="pt-BR" sz="2400" u="none" cap="none" strike="noStrike">
                <a:solidFill>
                  <a:schemeClr val="dk1"/>
                </a:solidFill>
                <a:latin typeface="Calibri"/>
                <a:ea typeface="Calibri"/>
                <a:cs typeface="Calibri"/>
                <a:sym typeface="Calibri"/>
              </a:rPr>
              <a:t>, as </a:t>
            </a:r>
            <a:r>
              <a:rPr b="1" i="0" lang="pt-BR" sz="2400" u="none" cap="none" strike="noStrike">
                <a:solidFill>
                  <a:schemeClr val="dk1"/>
                </a:solidFill>
                <a:latin typeface="Calibri"/>
                <a:ea typeface="Calibri"/>
                <a:cs typeface="Calibri"/>
                <a:sym typeface="Calibri"/>
              </a:rPr>
              <a:t>preposições</a:t>
            </a:r>
            <a:r>
              <a:rPr b="0" i="0" lang="pt-BR" sz="2400" u="none" cap="none" strike="noStrike">
                <a:solidFill>
                  <a:schemeClr val="dk1"/>
                </a:solidFill>
                <a:latin typeface="Calibri"/>
                <a:ea typeface="Calibri"/>
                <a:cs typeface="Calibri"/>
                <a:sym typeface="Calibri"/>
              </a:rPr>
              <a:t>, os </a:t>
            </a:r>
            <a:r>
              <a:rPr b="1" i="0" lang="pt-BR" sz="2400" u="none" cap="none" strike="noStrike">
                <a:solidFill>
                  <a:schemeClr val="dk1"/>
                </a:solidFill>
                <a:latin typeface="Calibri"/>
                <a:ea typeface="Calibri"/>
                <a:cs typeface="Calibri"/>
                <a:sym typeface="Calibri"/>
              </a:rPr>
              <a:t>pronomes</a:t>
            </a:r>
            <a:r>
              <a:rPr b="0" i="0" lang="pt-BR" sz="2400" u="none" cap="none" strike="noStrike">
                <a:solidFill>
                  <a:schemeClr val="dk1"/>
                </a:solidFill>
                <a:latin typeface="Calibri"/>
                <a:ea typeface="Calibri"/>
                <a:cs typeface="Calibri"/>
                <a:sym typeface="Calibri"/>
              </a:rPr>
              <a:t>, entre outros. Sua função no texto é exatamente a de pôr em evidência as várias relações de sentido que existem entre os enunciados.</a:t>
            </a:r>
          </a:p>
          <a:p>
            <a:pPr indent="0" lvl="0" marL="0" marR="0" rtl="0" algn="just">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COERÊNCIA</a:t>
            </a:r>
          </a:p>
        </p:txBody>
      </p:sp>
      <p:sp>
        <p:nvSpPr>
          <p:cNvPr id="197" name="Shape 197"/>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chemeClr val="dk1"/>
              </a:buClr>
              <a:buSzPct val="100000"/>
              <a:buFont typeface="Arial"/>
              <a:buChar char="•"/>
            </a:pPr>
            <a:r>
              <a:rPr b="0" i="0" lang="pt-BR" sz="2800" u="none" cap="none" strike="noStrike">
                <a:solidFill>
                  <a:schemeClr val="dk1"/>
                </a:solidFill>
                <a:latin typeface="Calibri"/>
                <a:ea typeface="Calibri"/>
                <a:cs typeface="Calibri"/>
                <a:sym typeface="Calibri"/>
              </a:rPr>
              <a:t>A </a:t>
            </a:r>
            <a:r>
              <a:rPr b="1" i="0" lang="pt-BR" sz="2800" u="none" cap="none" strike="noStrike">
                <a:solidFill>
                  <a:srgbClr val="002060"/>
                </a:solidFill>
                <a:latin typeface="Calibri"/>
                <a:ea typeface="Calibri"/>
                <a:cs typeface="Calibri"/>
                <a:sym typeface="Calibri"/>
              </a:rPr>
              <a:t>coerência</a:t>
            </a:r>
            <a:r>
              <a:rPr b="0" i="0" lang="pt-BR" sz="2800" u="none" cap="none" strike="noStrike">
                <a:solidFill>
                  <a:schemeClr val="dk1"/>
                </a:solidFill>
                <a:latin typeface="Calibri"/>
                <a:ea typeface="Calibri"/>
                <a:cs typeface="Calibri"/>
                <a:sym typeface="Calibri"/>
              </a:rPr>
              <a:t> está ligada à compreensão, à possibilidade de interpretação daquilo que se diz ou escreve. Diz respeito ao sentido produzido pelo texto. </a:t>
            </a:r>
          </a:p>
          <a:p>
            <a:pPr indent="-171450" lvl="0" marL="171450" marR="0" rtl="0" algn="l">
              <a:lnSpc>
                <a:spcPct val="90000"/>
              </a:lnSpc>
              <a:spcBef>
                <a:spcPts val="75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 </a:t>
            </a:r>
          </a:p>
          <a:p>
            <a:pPr indent="-171450" lvl="0" marL="171450" marR="0" rtl="0" algn="l">
              <a:lnSpc>
                <a:spcPct val="90000"/>
              </a:lnSpc>
              <a:spcBef>
                <a:spcPts val="75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  O texto não é um aglomerado de frases ou palavras. O texto, para ser coerente, deve ser uma “unidade de sentido”, deve possibilitar ao leitor produzir sentido.</a:t>
            </a: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Tipos e Gêneros Textuais</a:t>
            </a:r>
          </a:p>
        </p:txBody>
      </p:sp>
      <p:sp>
        <p:nvSpPr>
          <p:cNvPr id="92" name="Shape 92"/>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0" i="0" lang="pt-BR" sz="1942" u="none" cap="none" strike="noStrike">
                <a:solidFill>
                  <a:schemeClr val="dk1"/>
                </a:solidFill>
                <a:latin typeface="Calibri"/>
                <a:ea typeface="Calibri"/>
                <a:cs typeface="Calibri"/>
                <a:sym typeface="Calibri"/>
              </a:rPr>
              <a:t>Os textos são produzidos em situações diferentes e cada um cumpre uma finalidade específica.</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 Se o objetivo do locutor for, por exemplo, instruir seu interlocutor a fazer um bolo, ele indica passo a passo o que deve ser feito para se obter um bom resultado (</a:t>
            </a:r>
            <a:r>
              <a:rPr b="0" i="1" lang="pt-BR" sz="1942" u="none" cap="none" strike="noStrike">
                <a:solidFill>
                  <a:srgbClr val="002060"/>
                </a:solidFill>
                <a:latin typeface="Calibri"/>
                <a:ea typeface="Calibri"/>
                <a:cs typeface="Calibri"/>
                <a:sym typeface="Calibri"/>
              </a:rPr>
              <a:t>texto injuntivo</a:t>
            </a:r>
            <a:r>
              <a:rPr b="0" i="0" lang="pt-BR" sz="1942" u="none" cap="none" strike="noStrike">
                <a:solidFill>
                  <a:srgbClr val="002060"/>
                </a:solidFill>
                <a:latin typeface="Calibri"/>
                <a:ea typeface="Calibri"/>
                <a:cs typeface="Calibri"/>
                <a:sym typeface="Calibri"/>
              </a:rPr>
              <a:t>).</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 Se for expressar sua opinião e defender seu ponto de vista sobre determinado assunto, ele produz um texto que se organiza em torno de argumentos </a:t>
            </a:r>
            <a:r>
              <a:rPr b="0" i="0" lang="pt-BR" sz="1942" u="none" cap="none" strike="noStrike">
                <a:solidFill>
                  <a:srgbClr val="002060"/>
                </a:solidFill>
                <a:latin typeface="Calibri"/>
                <a:ea typeface="Calibri"/>
                <a:cs typeface="Calibri"/>
                <a:sym typeface="Calibri"/>
              </a:rPr>
              <a:t>(</a:t>
            </a:r>
            <a:r>
              <a:rPr b="0" i="1" lang="pt-BR" sz="1942" u="none" cap="none" strike="noStrike">
                <a:solidFill>
                  <a:srgbClr val="002060"/>
                </a:solidFill>
                <a:latin typeface="Calibri"/>
                <a:ea typeface="Calibri"/>
                <a:cs typeface="Calibri"/>
                <a:sym typeface="Calibri"/>
              </a:rPr>
              <a:t>texto dissertativo</a:t>
            </a:r>
            <a:r>
              <a:rPr b="0" i="0" lang="pt-BR" sz="1942" u="none" cap="none" strike="noStrike">
                <a:solidFill>
                  <a:srgbClr val="002060"/>
                </a:solidFill>
                <a:latin typeface="Calibri"/>
                <a:ea typeface="Calibri"/>
                <a:cs typeface="Calibri"/>
                <a:sym typeface="Calibri"/>
              </a:rPr>
              <a:t>). </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Se for contar fatos ou ficção, ele pode optar por produzir um texto que apresente em sua estrutura os fatos, as pessoas ou personagens envolvidas, o momento e o lugar em que os fatos ocorreram (</a:t>
            </a:r>
            <a:r>
              <a:rPr b="0" i="1" lang="pt-BR" sz="1942" u="none" cap="none" strike="noStrike">
                <a:solidFill>
                  <a:srgbClr val="002060"/>
                </a:solidFill>
                <a:latin typeface="Calibri"/>
                <a:ea typeface="Calibri"/>
                <a:cs typeface="Calibri"/>
                <a:sym typeface="Calibri"/>
              </a:rPr>
              <a:t>texto narrativo</a:t>
            </a:r>
            <a:r>
              <a:rPr b="0" i="0" lang="pt-BR" sz="1942" u="none" cap="none" strike="noStrike">
                <a:solidFill>
                  <a:srgbClr val="002060"/>
                </a:solidFill>
                <a:latin typeface="Calibri"/>
                <a:ea typeface="Calibri"/>
                <a:cs typeface="Calibri"/>
                <a:sym typeface="Calibri"/>
              </a:rPr>
              <a:t>).</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 Se for transmitir conhecimentos, o locutor deve construir um texto que exponha os saberes de forma eficiente </a:t>
            </a:r>
            <a:r>
              <a:rPr b="0" i="0" lang="pt-BR" sz="1942" u="none" cap="none" strike="noStrike">
                <a:solidFill>
                  <a:srgbClr val="002060"/>
                </a:solidFill>
                <a:latin typeface="Calibri"/>
                <a:ea typeface="Calibri"/>
                <a:cs typeface="Calibri"/>
                <a:sym typeface="Calibri"/>
              </a:rPr>
              <a:t>(</a:t>
            </a:r>
            <a:r>
              <a:rPr b="0" i="1" lang="pt-BR" sz="1942" u="none" cap="none" strike="noStrike">
                <a:solidFill>
                  <a:srgbClr val="002060"/>
                </a:solidFill>
                <a:latin typeface="Calibri"/>
                <a:ea typeface="Calibri"/>
                <a:cs typeface="Calibri"/>
                <a:sym typeface="Calibri"/>
              </a:rPr>
              <a:t>texto expositivo</a:t>
            </a:r>
            <a:r>
              <a:rPr b="0" i="1" lang="pt-BR" sz="1942" u="none" cap="none" strike="noStrike">
                <a:solidFill>
                  <a:schemeClr val="dk1"/>
                </a:solidFill>
                <a:latin typeface="Calibri"/>
                <a:ea typeface="Calibri"/>
                <a:cs typeface="Calibri"/>
                <a:sym typeface="Calibri"/>
              </a:rPr>
              <a:t>)</a:t>
            </a:r>
            <a:r>
              <a:rPr b="0" i="0" lang="pt-BR" sz="1942" u="none" cap="none" strike="noStrike">
                <a:solidFill>
                  <a:schemeClr val="dk1"/>
                </a:solidFill>
                <a:latin typeface="Calibri"/>
                <a:ea typeface="Calibri"/>
                <a:cs typeface="Calibri"/>
                <a:sym typeface="Calibri"/>
              </a:rPr>
              <a:t>.</a:t>
            </a:r>
          </a:p>
          <a:p>
            <a:pPr indent="-171450" lvl="0" marL="171450" marR="0" rtl="0" algn="just">
              <a:lnSpc>
                <a:spcPct val="80000"/>
              </a:lnSpc>
              <a:spcBef>
                <a:spcPts val="750"/>
              </a:spcBef>
              <a:spcAft>
                <a:spcPts val="0"/>
              </a:spcAft>
              <a:buClr>
                <a:schemeClr val="dk1"/>
              </a:buClr>
              <a:buSzPct val="102210"/>
              <a:buFont typeface="Arial"/>
              <a:buChar char="•"/>
            </a:pPr>
            <a:r>
              <a:rPr b="0" i="0" lang="pt-BR" sz="1942" u="none" cap="none" strike="noStrike">
                <a:solidFill>
                  <a:schemeClr val="dk1"/>
                </a:solidFill>
                <a:latin typeface="Calibri"/>
                <a:ea typeface="Calibri"/>
                <a:cs typeface="Calibri"/>
                <a:sym typeface="Calibri"/>
              </a:rPr>
              <a:t> E, ainda, se for criar na mente de seu interlocutor a imagem daquilo de que se fala, esse locutor descreverá os detalhes que ele julga importantes daquilo a que ele se refere (</a:t>
            </a:r>
            <a:r>
              <a:rPr b="0" i="1" lang="pt-BR" sz="1942" u="none" cap="none" strike="noStrike">
                <a:solidFill>
                  <a:srgbClr val="002060"/>
                </a:solidFill>
                <a:latin typeface="Calibri"/>
                <a:ea typeface="Calibri"/>
                <a:cs typeface="Calibri"/>
                <a:sym typeface="Calibri"/>
              </a:rPr>
              <a:t>texto descritivo</a:t>
            </a:r>
            <a:r>
              <a:rPr b="0" i="0" lang="pt-BR" sz="1942" u="none" cap="none" strike="noStrike">
                <a:solidFill>
                  <a:srgbClr val="002060"/>
                </a:solidFill>
                <a:latin typeface="Calibri"/>
                <a:ea typeface="Calibri"/>
                <a:cs typeface="Calibri"/>
                <a:sym typeface="Calibri"/>
              </a:rPr>
              <a:t>). </a:t>
            </a:r>
          </a:p>
          <a:p>
            <a:pPr indent="0" lvl="0" marL="0" marR="0" rtl="0" algn="just">
              <a:lnSpc>
                <a:spcPct val="80000"/>
              </a:lnSpc>
              <a:spcBef>
                <a:spcPts val="750"/>
              </a:spcBef>
              <a:buClr>
                <a:schemeClr val="dk1"/>
              </a:buClr>
              <a:buSzPct val="25000"/>
              <a:buFont typeface="Arial"/>
              <a:buNone/>
            </a:pPr>
            <a:r>
              <a:t/>
            </a:r>
            <a:endParaRPr b="0" i="0" sz="1942"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3240" u="none" cap="none" strike="noStrike">
                <a:solidFill>
                  <a:srgbClr val="002060"/>
                </a:solidFill>
                <a:latin typeface="Calibri"/>
                <a:ea typeface="Calibri"/>
                <a:cs typeface="Calibri"/>
                <a:sym typeface="Calibri"/>
              </a:rPr>
              <a:t>REQUISITOS PARA A PRODUÇÃO DA COERÊNCIA TEXTUAL</a:t>
            </a:r>
            <a:br>
              <a:rPr b="1" i="0" lang="pt-BR" sz="3240" u="none" cap="none" strike="noStrike">
                <a:solidFill>
                  <a:srgbClr val="3A3838"/>
                </a:solidFill>
                <a:latin typeface="Calibri"/>
                <a:ea typeface="Calibri"/>
                <a:cs typeface="Calibri"/>
                <a:sym typeface="Calibri"/>
              </a:rPr>
            </a:br>
          </a:p>
        </p:txBody>
      </p:sp>
      <p:sp>
        <p:nvSpPr>
          <p:cNvPr id="203" name="Shape 203"/>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80000"/>
              </a:lnSpc>
              <a:spcBef>
                <a:spcPts val="0"/>
              </a:spcBef>
              <a:spcAft>
                <a:spcPts val="0"/>
              </a:spcAft>
              <a:buClr>
                <a:srgbClr val="002060"/>
              </a:buClr>
              <a:buSzPct val="100000"/>
              <a:buFont typeface="Arial"/>
              <a:buChar char="•"/>
            </a:pPr>
            <a:r>
              <a:rPr b="0" i="0" lang="pt-BR" sz="2100" u="none" cap="none" strike="noStrike">
                <a:solidFill>
                  <a:srgbClr val="002060"/>
                </a:solidFill>
                <a:latin typeface="Calibri"/>
                <a:ea typeface="Calibri"/>
                <a:cs typeface="Calibri"/>
                <a:sym typeface="Calibri"/>
              </a:rPr>
              <a:t>Continuidade</a:t>
            </a:r>
            <a:r>
              <a:rPr b="0" i="0" lang="pt-BR" sz="2100" u="none" cap="none" strike="noStrike">
                <a:solidFill>
                  <a:srgbClr val="3A3838"/>
                </a:solidFill>
                <a:latin typeface="Calibri"/>
                <a:ea typeface="Calibri"/>
                <a:cs typeface="Calibri"/>
                <a:sym typeface="Calibri"/>
              </a:rPr>
              <a:t>: </a:t>
            </a:r>
            <a:r>
              <a:rPr b="0" i="0" lang="pt-BR" sz="2100" u="none" cap="none" strike="noStrike">
                <a:solidFill>
                  <a:schemeClr val="dk1"/>
                </a:solidFill>
                <a:latin typeface="Calibri"/>
                <a:ea typeface="Calibri"/>
                <a:cs typeface="Calibri"/>
                <a:sym typeface="Calibri"/>
              </a:rPr>
              <a:t>manutenção de um tema central, que deve ser retomado para que o texto não seja a junção de ideias sem a menor relação umas com as outras;</a:t>
            </a:r>
          </a:p>
          <a:p>
            <a:pPr indent="-171450" lvl="0" marL="171450" marR="0" rtl="0" algn="just">
              <a:lnSpc>
                <a:spcPct val="80000"/>
              </a:lnSpc>
              <a:spcBef>
                <a:spcPts val="750"/>
              </a:spcBef>
              <a:spcAft>
                <a:spcPts val="0"/>
              </a:spcAft>
              <a:buClr>
                <a:srgbClr val="3A3838"/>
              </a:buClr>
              <a:buSzPct val="100000"/>
              <a:buFont typeface="Arial"/>
              <a:buChar char="•"/>
            </a:pPr>
            <a:r>
              <a:rPr b="0" i="0" lang="pt-BR" sz="2100" u="none" cap="none" strike="noStrike">
                <a:solidFill>
                  <a:srgbClr val="3A3838"/>
                </a:solidFill>
                <a:latin typeface="Calibri"/>
                <a:ea typeface="Calibri"/>
                <a:cs typeface="Calibri"/>
                <a:sym typeface="Calibri"/>
              </a:rPr>
              <a:t> </a:t>
            </a:r>
            <a:r>
              <a:rPr b="0" i="0" lang="pt-BR" sz="2100" u="none" cap="none" strike="noStrike">
                <a:solidFill>
                  <a:srgbClr val="002060"/>
                </a:solidFill>
                <a:latin typeface="Calibri"/>
                <a:ea typeface="Calibri"/>
                <a:cs typeface="Calibri"/>
                <a:sym typeface="Calibri"/>
              </a:rPr>
              <a:t>Progressão</a:t>
            </a:r>
            <a:r>
              <a:rPr b="0" i="0" lang="pt-BR" sz="2100" u="none" cap="none" strike="noStrike">
                <a:solidFill>
                  <a:srgbClr val="3A3838"/>
                </a:solidFill>
                <a:latin typeface="Calibri"/>
                <a:ea typeface="Calibri"/>
                <a:cs typeface="Calibri"/>
                <a:sym typeface="Calibri"/>
              </a:rPr>
              <a:t>: </a:t>
            </a:r>
            <a:r>
              <a:rPr b="0" i="0" lang="pt-BR" sz="2100" u="none" cap="none" strike="noStrike">
                <a:solidFill>
                  <a:schemeClr val="dk1"/>
                </a:solidFill>
                <a:latin typeface="Calibri"/>
                <a:ea typeface="Calibri"/>
                <a:cs typeface="Calibri"/>
                <a:sym typeface="Calibri"/>
              </a:rPr>
              <a:t>introdução de novas ideias, que façam com que o tema abordado se desenvolva (para que o texto não se torne repetitivo, circular);</a:t>
            </a:r>
          </a:p>
          <a:p>
            <a:pPr indent="-171450" lvl="0" marL="171450" marR="0" rtl="0" algn="just">
              <a:lnSpc>
                <a:spcPct val="80000"/>
              </a:lnSpc>
              <a:spcBef>
                <a:spcPts val="750"/>
              </a:spcBef>
              <a:spcAft>
                <a:spcPts val="0"/>
              </a:spcAft>
              <a:buClr>
                <a:schemeClr val="dk1"/>
              </a:buClr>
              <a:buSzPct val="100000"/>
              <a:buFont typeface="Arial"/>
              <a:buChar char="•"/>
            </a:pPr>
            <a:r>
              <a:rPr b="0" i="1" lang="pt-BR" sz="2100" u="none" cap="none" strike="noStrike">
                <a:solidFill>
                  <a:schemeClr val="dk1"/>
                </a:solidFill>
                <a:latin typeface="Calibri"/>
                <a:ea typeface="Calibri"/>
                <a:cs typeface="Calibri"/>
                <a:sym typeface="Calibri"/>
              </a:rPr>
              <a:t> </a:t>
            </a:r>
            <a:r>
              <a:rPr b="0" i="0" lang="pt-BR" sz="2100" u="none" cap="none" strike="noStrike">
                <a:solidFill>
                  <a:srgbClr val="002060"/>
                </a:solidFill>
                <a:latin typeface="Calibri"/>
                <a:ea typeface="Calibri"/>
                <a:cs typeface="Calibri"/>
                <a:sym typeface="Calibri"/>
              </a:rPr>
              <a:t>Não Contradição</a:t>
            </a:r>
            <a:r>
              <a:rPr b="0" i="0" lang="pt-BR" sz="2100" u="none" cap="none" strike="noStrike">
                <a:solidFill>
                  <a:srgbClr val="3A3838"/>
                </a:solidFill>
                <a:latin typeface="Calibri"/>
                <a:ea typeface="Calibri"/>
                <a:cs typeface="Calibri"/>
                <a:sym typeface="Calibri"/>
              </a:rPr>
              <a:t>: </a:t>
            </a:r>
            <a:r>
              <a:rPr b="0" i="0" lang="pt-BR" sz="2100" u="none" cap="none" strike="noStrike">
                <a:solidFill>
                  <a:schemeClr val="dk1"/>
                </a:solidFill>
                <a:latin typeface="Calibri"/>
                <a:ea typeface="Calibri"/>
                <a:cs typeface="Calibri"/>
                <a:sym typeface="Calibri"/>
              </a:rPr>
              <a:t>apresentação de ideias que sejam congruentes, que não se “anulem”, tanto em relação umas com as outras (no universo textual – contradição interna) quanto em relação ao nosso conhecimento de mundo (no universo extra-textual – contradição externa); </a:t>
            </a:r>
          </a:p>
          <a:p>
            <a:pPr indent="-171450" lvl="0" marL="171450" marR="0" rtl="0" algn="just">
              <a:lnSpc>
                <a:spcPct val="80000"/>
              </a:lnSpc>
              <a:spcBef>
                <a:spcPts val="750"/>
              </a:spcBef>
              <a:buClr>
                <a:srgbClr val="002060"/>
              </a:buClr>
              <a:buSzPct val="100000"/>
              <a:buFont typeface="Arial"/>
              <a:buChar char="•"/>
            </a:pPr>
            <a:r>
              <a:rPr b="0" i="1" lang="pt-BR" sz="2100" u="none" cap="none" strike="noStrike">
                <a:solidFill>
                  <a:srgbClr val="002060"/>
                </a:solidFill>
                <a:latin typeface="Calibri"/>
                <a:ea typeface="Calibri"/>
                <a:cs typeface="Calibri"/>
                <a:sym typeface="Calibri"/>
              </a:rPr>
              <a:t> </a:t>
            </a:r>
            <a:r>
              <a:rPr b="0" i="0" lang="pt-BR" sz="2100" u="none" cap="none" strike="noStrike">
                <a:solidFill>
                  <a:srgbClr val="002060"/>
                </a:solidFill>
                <a:latin typeface="Calibri"/>
                <a:ea typeface="Calibri"/>
                <a:cs typeface="Calibri"/>
                <a:sym typeface="Calibri"/>
              </a:rPr>
              <a:t>Articulação</a:t>
            </a:r>
            <a:r>
              <a:rPr b="0" i="0" lang="pt-BR" sz="2100" u="none" cap="none" strike="noStrike">
                <a:solidFill>
                  <a:srgbClr val="3A3838"/>
                </a:solidFill>
                <a:latin typeface="Calibri"/>
                <a:ea typeface="Calibri"/>
                <a:cs typeface="Calibri"/>
                <a:sym typeface="Calibri"/>
              </a:rPr>
              <a:t>: </a:t>
            </a:r>
            <a:r>
              <a:rPr b="0" i="0" lang="pt-BR" sz="2100" u="none" cap="none" strike="noStrike">
                <a:solidFill>
                  <a:schemeClr val="dk1"/>
                </a:solidFill>
                <a:latin typeface="Calibri"/>
                <a:ea typeface="Calibri"/>
                <a:cs typeface="Calibri"/>
                <a:sym typeface="Calibri"/>
              </a:rPr>
              <a:t>utilização de ideias que tenham relação umas com as outras e também utilização de elementos linguísticos que promovam, de forma adequada, a “ligação” entre essas ideias.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0" i="0" lang="pt-BR" sz="4000" u="none" cap="none" strike="noStrike">
                <a:solidFill>
                  <a:srgbClr val="002060"/>
                </a:solidFill>
                <a:latin typeface="Calibri"/>
                <a:ea typeface="Calibri"/>
                <a:cs typeface="Calibri"/>
                <a:sym typeface="Calibri"/>
              </a:rPr>
              <a:t>CONJUNÇÕES - CONECTIVOS</a:t>
            </a:r>
          </a:p>
        </p:txBody>
      </p:sp>
      <p:sp>
        <p:nvSpPr>
          <p:cNvPr id="209" name="Shape 209"/>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B46B00"/>
              </a:buClr>
              <a:buSzPct val="100000"/>
              <a:buFont typeface="Arial"/>
              <a:buChar char="•"/>
            </a:pPr>
            <a:r>
              <a:rPr b="0" i="0" lang="pt-BR" sz="2400" u="none" cap="none" strike="noStrike">
                <a:solidFill>
                  <a:schemeClr val="dk1"/>
                </a:solidFill>
                <a:latin typeface="Calibri"/>
                <a:ea typeface="Calibri"/>
                <a:cs typeface="Calibri"/>
                <a:sym typeface="Calibri"/>
              </a:rPr>
              <a:t>A conjunção é uma classe de palavras invariável, cuja função é interligar elementos de uma frase, estabelecendo entre eles relações de sentido. </a:t>
            </a:r>
          </a:p>
          <a:p>
            <a:pPr indent="-171450" lvl="0" marL="171450" marR="0" rtl="0" algn="just">
              <a:lnSpc>
                <a:spcPct val="90000"/>
              </a:lnSpc>
              <a:spcBef>
                <a:spcPts val="1950"/>
              </a:spcBef>
              <a:spcAft>
                <a:spcPts val="0"/>
              </a:spcAft>
              <a:buClr>
                <a:srgbClr val="002060"/>
              </a:buClr>
              <a:buSzPct val="100000"/>
              <a:buFont typeface="Arial"/>
              <a:buChar char="•"/>
            </a:pPr>
            <a:r>
              <a:rPr b="1" i="0" lang="pt-BR" sz="2400" u="none" cap="none" strike="noStrike">
                <a:solidFill>
                  <a:srgbClr val="002060"/>
                </a:solidFill>
                <a:latin typeface="Calibri"/>
                <a:ea typeface="Calibri"/>
                <a:cs typeface="Calibri"/>
                <a:sym typeface="Calibri"/>
              </a:rPr>
              <a:t>Aditivas</a:t>
            </a:r>
            <a:r>
              <a:rPr b="0" i="0" lang="pt-BR" sz="2400" u="none" cap="none" strike="noStrike">
                <a:solidFill>
                  <a:schemeClr val="dk1"/>
                </a:solidFill>
                <a:latin typeface="Calibri"/>
                <a:ea typeface="Calibri"/>
                <a:cs typeface="Calibri"/>
                <a:sym typeface="Calibri"/>
              </a:rPr>
              <a:t>: sentido de adição, soma ou seqüência de ações. Principais conjunções: e, nem, não só ... mas também, não só ... como também. </a:t>
            </a:r>
          </a:p>
          <a:p>
            <a:pPr indent="-171450" lvl="1" marL="514350" marR="0" rtl="0" algn="just">
              <a:lnSpc>
                <a:spcPct val="90000"/>
              </a:lnSpc>
              <a:spcBef>
                <a:spcPts val="375"/>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Os gerentes devem delegar poderes </a:t>
            </a:r>
            <a:r>
              <a:rPr b="0" i="0" lang="pt-BR" sz="2400" u="none" cap="none" strike="noStrike">
                <a:solidFill>
                  <a:srgbClr val="B46B00"/>
                </a:solidFill>
                <a:latin typeface="Calibri"/>
                <a:ea typeface="Calibri"/>
                <a:cs typeface="Calibri"/>
                <a:sym typeface="Calibri"/>
              </a:rPr>
              <a:t>e</a:t>
            </a:r>
            <a:r>
              <a:rPr b="0" i="0" lang="pt-BR" sz="2400" u="none" cap="none" strike="noStrike">
                <a:solidFill>
                  <a:schemeClr val="dk1"/>
                </a:solidFill>
                <a:latin typeface="Calibri"/>
                <a:ea typeface="Calibri"/>
                <a:cs typeface="Calibri"/>
                <a:sym typeface="Calibri"/>
              </a:rPr>
              <a:t> estabelecer relações democráticas.</a:t>
            </a:r>
          </a:p>
          <a:p>
            <a:pPr indent="-171450" lvl="1" marL="514350" marR="0" rtl="0" algn="just">
              <a:lnSpc>
                <a:spcPct val="90000"/>
              </a:lnSpc>
              <a:spcBef>
                <a:spcPts val="375"/>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Os gerentes </a:t>
            </a:r>
            <a:r>
              <a:rPr b="0" i="0" lang="pt-BR" sz="2400" u="none" cap="none" strike="noStrike">
                <a:solidFill>
                  <a:srgbClr val="B46B00"/>
                </a:solidFill>
                <a:latin typeface="Calibri"/>
                <a:ea typeface="Calibri"/>
                <a:cs typeface="Calibri"/>
                <a:sym typeface="Calibri"/>
              </a:rPr>
              <a:t>não só</a:t>
            </a:r>
            <a:r>
              <a:rPr b="0" i="0" lang="pt-BR" sz="2400" u="none" cap="none" strike="noStrike">
                <a:solidFill>
                  <a:schemeClr val="dk1"/>
                </a:solidFill>
                <a:latin typeface="Calibri"/>
                <a:ea typeface="Calibri"/>
                <a:cs typeface="Calibri"/>
                <a:sym typeface="Calibri"/>
              </a:rPr>
              <a:t> devem delegar poder </a:t>
            </a:r>
            <a:r>
              <a:rPr b="0" i="0" lang="pt-BR" sz="2400" u="none" cap="none" strike="noStrike">
                <a:solidFill>
                  <a:srgbClr val="B46B00"/>
                </a:solidFill>
                <a:latin typeface="Calibri"/>
                <a:ea typeface="Calibri"/>
                <a:cs typeface="Calibri"/>
                <a:sym typeface="Calibri"/>
              </a:rPr>
              <a:t>como também</a:t>
            </a:r>
            <a:r>
              <a:rPr b="0" i="0" lang="pt-BR" sz="2400" u="none" cap="none" strike="noStrike">
                <a:solidFill>
                  <a:schemeClr val="dk1"/>
                </a:solidFill>
                <a:latin typeface="Calibri"/>
                <a:ea typeface="Calibri"/>
                <a:cs typeface="Calibri"/>
                <a:sym typeface="Calibri"/>
              </a:rPr>
              <a:t> estabelecer relações democráticas.</a:t>
            </a:r>
          </a:p>
          <a:p>
            <a:pPr indent="-171450" lvl="0" marL="171450" marR="0" rtl="0" algn="l">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50"/>
              </a:spcBef>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0" i="0" lang="pt-BR" sz="3600" u="none" cap="none" strike="noStrike">
                <a:solidFill>
                  <a:srgbClr val="002060"/>
                </a:solidFill>
                <a:latin typeface="Calibri"/>
                <a:ea typeface="Calibri"/>
                <a:cs typeface="Calibri"/>
                <a:sym typeface="Calibri"/>
              </a:rPr>
              <a:t>CONJUNÇÕES - CONECTIVOS</a:t>
            </a:r>
          </a:p>
        </p:txBody>
      </p:sp>
      <p:sp>
        <p:nvSpPr>
          <p:cNvPr id="215" name="Shape 215"/>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002060"/>
              </a:buClr>
              <a:buSzPct val="100000"/>
              <a:buFont typeface="Arial"/>
              <a:buChar char="•"/>
            </a:pPr>
            <a:r>
              <a:rPr b="1" i="0" lang="pt-BR" sz="2400" u="none" cap="none" strike="noStrike">
                <a:solidFill>
                  <a:srgbClr val="002060"/>
                </a:solidFill>
                <a:latin typeface="Calibri"/>
                <a:ea typeface="Calibri"/>
                <a:cs typeface="Calibri"/>
                <a:sym typeface="Calibri"/>
              </a:rPr>
              <a:t>Adversativas</a:t>
            </a:r>
            <a:r>
              <a:rPr b="0" i="0" lang="pt-BR" sz="2400" u="none" cap="none" strike="noStrike">
                <a:solidFill>
                  <a:schemeClr val="dk1"/>
                </a:solidFill>
                <a:latin typeface="Calibri"/>
                <a:ea typeface="Calibri"/>
                <a:cs typeface="Calibri"/>
                <a:sym typeface="Calibri"/>
              </a:rPr>
              <a:t>: oposição, adversidade, contraste. Principais conjunções: mas, porém, contudo, todavia, no entanto, entretanto. </a:t>
            </a:r>
          </a:p>
          <a:p>
            <a:pPr indent="0" lvl="0" marL="0" marR="0" rtl="0" algn="just">
              <a:lnSpc>
                <a:spcPct val="90000"/>
              </a:lnSpc>
              <a:spcBef>
                <a:spcPts val="75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171450" lvl="1" marL="514350" marR="0" rtl="0" algn="just">
              <a:lnSpc>
                <a:spcPct val="90000"/>
              </a:lnSpc>
              <a:spcBef>
                <a:spcPts val="375"/>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É importante delegar responsabilidades aos colaboradores, </a:t>
            </a:r>
            <a:r>
              <a:rPr b="0" i="0" lang="pt-BR" sz="2400" u="none" cap="none" strike="noStrike">
                <a:solidFill>
                  <a:srgbClr val="B46B00"/>
                </a:solidFill>
                <a:latin typeface="Calibri"/>
                <a:ea typeface="Calibri"/>
                <a:cs typeface="Calibri"/>
                <a:sym typeface="Calibri"/>
              </a:rPr>
              <a:t>mas</a:t>
            </a:r>
            <a:r>
              <a:rPr b="0" i="0" lang="pt-BR" sz="2400" u="none" cap="none" strike="noStrike">
                <a:solidFill>
                  <a:schemeClr val="dk1"/>
                </a:solidFill>
                <a:latin typeface="Calibri"/>
                <a:ea typeface="Calibri"/>
                <a:cs typeface="Calibri"/>
                <a:sym typeface="Calibri"/>
              </a:rPr>
              <a:t> é preciso conhecer a capacidade deles. </a:t>
            </a:r>
          </a:p>
          <a:p>
            <a:pPr indent="-171450" lvl="1" marL="514350" marR="0" rtl="0" algn="just">
              <a:lnSpc>
                <a:spcPct val="90000"/>
              </a:lnSpc>
              <a:spcBef>
                <a:spcPts val="375"/>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É importante delegar responsabilidades aos colaboradores, </a:t>
            </a:r>
            <a:r>
              <a:rPr b="0" i="0" lang="pt-BR" sz="2400" u="none" cap="none" strike="noStrike">
                <a:solidFill>
                  <a:srgbClr val="B46B00"/>
                </a:solidFill>
                <a:latin typeface="Calibri"/>
                <a:ea typeface="Calibri"/>
                <a:cs typeface="Calibri"/>
                <a:sym typeface="Calibri"/>
              </a:rPr>
              <a:t>contudo</a:t>
            </a:r>
            <a:r>
              <a:rPr b="0" i="0" lang="pt-BR" sz="2400" u="none" cap="none" strike="noStrike">
                <a:solidFill>
                  <a:schemeClr val="dk1"/>
                </a:solidFill>
                <a:latin typeface="Calibri"/>
                <a:ea typeface="Calibri"/>
                <a:cs typeface="Calibri"/>
                <a:sym typeface="Calibri"/>
              </a:rPr>
              <a:t> é preciso conhecer a capacidade deles. </a:t>
            </a:r>
          </a:p>
          <a:p>
            <a:pPr indent="0" lvl="0" marL="0" marR="0" rtl="0" algn="l">
              <a:lnSpc>
                <a:spcPct val="90000"/>
              </a:lnSpc>
              <a:spcBef>
                <a:spcPts val="750"/>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0" i="0" lang="pt-BR" sz="3600" u="none" cap="none" strike="noStrike">
                <a:solidFill>
                  <a:srgbClr val="002060"/>
                </a:solidFill>
                <a:latin typeface="Calibri"/>
                <a:ea typeface="Calibri"/>
                <a:cs typeface="Calibri"/>
                <a:sym typeface="Calibri"/>
              </a:rPr>
              <a:t>CONJUNÇÕES - CONECTIVOS</a:t>
            </a:r>
          </a:p>
        </p:txBody>
      </p:sp>
      <p:sp>
        <p:nvSpPr>
          <p:cNvPr id="221" name="Shape 221"/>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002060"/>
              </a:buClr>
              <a:buSzPct val="100000"/>
              <a:buFont typeface="Arial"/>
              <a:buChar char="•"/>
            </a:pPr>
            <a:r>
              <a:rPr b="1" i="0" lang="pt-BR" sz="2000" u="none" cap="none" strike="noStrike">
                <a:solidFill>
                  <a:srgbClr val="002060"/>
                </a:solidFill>
                <a:latin typeface="Calibri"/>
                <a:ea typeface="Calibri"/>
                <a:cs typeface="Calibri"/>
                <a:sym typeface="Calibri"/>
              </a:rPr>
              <a:t>Explicativas</a:t>
            </a:r>
            <a:r>
              <a:rPr b="0" i="0" lang="pt-BR" sz="2000" u="none" cap="none" strike="noStrike">
                <a:solidFill>
                  <a:schemeClr val="dk1"/>
                </a:solidFill>
                <a:latin typeface="Calibri"/>
                <a:ea typeface="Calibri"/>
                <a:cs typeface="Calibri"/>
                <a:sym typeface="Calibri"/>
              </a:rPr>
              <a:t>: exprimem motivo, razão, explicação. Principais conjunções: que, pois porque. </a:t>
            </a:r>
          </a:p>
          <a:p>
            <a:pPr indent="-171450" lvl="1" marL="514350" marR="0" rtl="0" algn="just">
              <a:lnSpc>
                <a:spcPct val="90000"/>
              </a:lnSpc>
              <a:spcBef>
                <a:spcPts val="375"/>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A empresa teve bons resultados </a:t>
            </a:r>
            <a:r>
              <a:rPr b="0" i="0" lang="pt-BR" sz="2000" u="none" cap="none" strike="noStrike">
                <a:solidFill>
                  <a:srgbClr val="B46B00"/>
                </a:solidFill>
                <a:latin typeface="Calibri"/>
                <a:ea typeface="Calibri"/>
                <a:cs typeface="Calibri"/>
                <a:sym typeface="Calibri"/>
              </a:rPr>
              <a:t>porque </a:t>
            </a:r>
            <a:r>
              <a:rPr b="0" i="0" lang="pt-BR" sz="2000" u="none" cap="none" strike="noStrike">
                <a:solidFill>
                  <a:schemeClr val="dk1"/>
                </a:solidFill>
                <a:latin typeface="Calibri"/>
                <a:ea typeface="Calibri"/>
                <a:cs typeface="Calibri"/>
                <a:sym typeface="Calibri"/>
              </a:rPr>
              <a:t>possui um time com talentos diferenciados.</a:t>
            </a:r>
          </a:p>
          <a:p>
            <a:pPr indent="-171450" lvl="1" marL="514350" marR="0" rtl="0" algn="just">
              <a:lnSpc>
                <a:spcPct val="90000"/>
              </a:lnSpc>
              <a:spcBef>
                <a:spcPts val="375"/>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Organize um time com talentos diferenciados, </a:t>
            </a:r>
            <a:r>
              <a:rPr b="0" i="0" lang="pt-BR" sz="2000" u="none" cap="none" strike="noStrike">
                <a:solidFill>
                  <a:srgbClr val="B46B00"/>
                </a:solidFill>
                <a:latin typeface="Calibri"/>
                <a:ea typeface="Calibri"/>
                <a:cs typeface="Calibri"/>
                <a:sym typeface="Calibri"/>
              </a:rPr>
              <a:t>que (pois)</a:t>
            </a:r>
            <a:r>
              <a:rPr b="0" i="0" lang="pt-BR" sz="2000" u="none" cap="none" strike="noStrike">
                <a:solidFill>
                  <a:schemeClr val="dk1"/>
                </a:solidFill>
                <a:latin typeface="Calibri"/>
                <a:ea typeface="Calibri"/>
                <a:cs typeface="Calibri"/>
                <a:sym typeface="Calibri"/>
              </a:rPr>
              <a:t> isso garantirá o sucesso da empresa.  </a:t>
            </a:r>
          </a:p>
          <a:p>
            <a:pPr indent="-171450" lvl="0" marL="171450" marR="0" rtl="0" algn="just">
              <a:lnSpc>
                <a:spcPct val="90000"/>
              </a:lnSpc>
              <a:spcBef>
                <a:spcPts val="750"/>
              </a:spcBef>
              <a:spcAft>
                <a:spcPts val="0"/>
              </a:spcAft>
              <a:buClr>
                <a:srgbClr val="002060"/>
              </a:buClr>
              <a:buSzPct val="100000"/>
              <a:buFont typeface="Arial"/>
              <a:buChar char="•"/>
            </a:pPr>
            <a:r>
              <a:rPr b="1" i="0" lang="pt-BR" sz="2000" u="none" cap="none" strike="noStrike">
                <a:solidFill>
                  <a:srgbClr val="002060"/>
                </a:solidFill>
                <a:latin typeface="Calibri"/>
                <a:ea typeface="Calibri"/>
                <a:cs typeface="Calibri"/>
                <a:sym typeface="Calibri"/>
              </a:rPr>
              <a:t>Conclusivas</a:t>
            </a:r>
            <a:r>
              <a:rPr b="0" i="0" lang="pt-BR" sz="2000" u="none" cap="none" strike="noStrike">
                <a:solidFill>
                  <a:schemeClr val="dk1"/>
                </a:solidFill>
                <a:latin typeface="Calibri"/>
                <a:ea typeface="Calibri"/>
                <a:cs typeface="Calibri"/>
                <a:sym typeface="Calibri"/>
              </a:rPr>
              <a:t>: exprimem conclusão, hipótese, dedução. Principais conjunções: portanto, logo, por isso, pois ,dessa forma. </a:t>
            </a:r>
          </a:p>
          <a:p>
            <a:pPr indent="-171450" lvl="1" marL="514350" marR="0" rtl="0" algn="just">
              <a:lnSpc>
                <a:spcPct val="90000"/>
              </a:lnSpc>
              <a:spcBef>
                <a:spcPts val="375"/>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Procurou estimular a criatividade em seu trabalho, </a:t>
            </a:r>
            <a:r>
              <a:rPr b="0" i="0" lang="pt-BR" sz="2000" u="none" cap="none" strike="noStrike">
                <a:solidFill>
                  <a:srgbClr val="B46B00"/>
                </a:solidFill>
                <a:latin typeface="Calibri"/>
                <a:ea typeface="Calibri"/>
                <a:cs typeface="Calibri"/>
                <a:sym typeface="Calibri"/>
              </a:rPr>
              <a:t>logo (por isso)</a:t>
            </a:r>
            <a:r>
              <a:rPr b="0" i="0" lang="pt-BR" sz="2000" u="none" cap="none" strike="noStrike">
                <a:solidFill>
                  <a:schemeClr val="dk1"/>
                </a:solidFill>
                <a:latin typeface="Calibri"/>
                <a:ea typeface="Calibri"/>
                <a:cs typeface="Calibri"/>
                <a:sym typeface="Calibri"/>
              </a:rPr>
              <a:t> alcançará boa produtividade. </a:t>
            </a:r>
          </a:p>
          <a:p>
            <a:pPr indent="-171450" lvl="1" marL="514350" marR="0" rtl="0" algn="just">
              <a:lnSpc>
                <a:spcPct val="90000"/>
              </a:lnSpc>
              <a:spcBef>
                <a:spcPts val="375"/>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Saúde e educação são áreas sociais básicas,</a:t>
            </a:r>
            <a:r>
              <a:rPr b="0" i="0" lang="pt-BR" sz="2000" u="none" cap="none" strike="noStrike">
                <a:solidFill>
                  <a:srgbClr val="926F00"/>
                </a:solidFill>
                <a:latin typeface="Calibri"/>
                <a:ea typeface="Calibri"/>
                <a:cs typeface="Calibri"/>
                <a:sym typeface="Calibri"/>
              </a:rPr>
              <a:t> portanto</a:t>
            </a:r>
            <a:r>
              <a:rPr b="0" i="0" lang="pt-BR" sz="2000" u="none" cap="none" strike="noStrike">
                <a:solidFill>
                  <a:schemeClr val="dk1"/>
                </a:solidFill>
                <a:latin typeface="Calibri"/>
                <a:ea typeface="Calibri"/>
                <a:cs typeface="Calibri"/>
                <a:sym typeface="Calibri"/>
              </a:rPr>
              <a:t>, devem ser priorizadas.</a:t>
            </a:r>
          </a:p>
          <a:p>
            <a:pPr indent="-171450" lvl="0" marL="171450" marR="0" rtl="0" algn="l">
              <a:lnSpc>
                <a:spcPct val="90000"/>
              </a:lnSpc>
              <a:spcBef>
                <a:spcPts val="750"/>
              </a:spcBef>
              <a:spcAft>
                <a:spcPts val="0"/>
              </a:spcAft>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0" i="0" lang="pt-BR" sz="3300" u="none" cap="none" strike="noStrike">
                <a:solidFill>
                  <a:srgbClr val="0070C0"/>
                </a:solidFill>
                <a:latin typeface="Calibri"/>
                <a:ea typeface="Calibri"/>
                <a:cs typeface="Calibri"/>
                <a:sym typeface="Calibri"/>
              </a:rPr>
              <a:t>EXEMPLO</a:t>
            </a:r>
          </a:p>
        </p:txBody>
      </p:sp>
      <p:sp>
        <p:nvSpPr>
          <p:cNvPr id="227" name="Shape 227"/>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80000"/>
              </a:lnSpc>
              <a:spcBef>
                <a:spcPts val="0"/>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“Os sem-terra fizeram um protesto em Brasília contra a política agrária do país, </a:t>
            </a:r>
            <a:r>
              <a:rPr b="1" i="0" lang="pt-BR" sz="2400" u="none" cap="none" strike="noStrike">
                <a:solidFill>
                  <a:schemeClr val="dk1"/>
                </a:solidFill>
                <a:latin typeface="Calibri"/>
                <a:ea typeface="Calibri"/>
                <a:cs typeface="Calibri"/>
                <a:sym typeface="Calibri"/>
              </a:rPr>
              <a:t>porque</a:t>
            </a:r>
            <a:r>
              <a:rPr b="0" i="0" lang="pt-BR" sz="2400" u="none" cap="none" strike="noStrike">
                <a:solidFill>
                  <a:schemeClr val="dk1"/>
                </a:solidFill>
                <a:latin typeface="Calibri"/>
                <a:ea typeface="Calibri"/>
                <a:cs typeface="Calibri"/>
                <a:sym typeface="Calibri"/>
              </a:rPr>
              <a:t> consideram injusta a atual distribuição de terras. </a:t>
            </a:r>
            <a:r>
              <a:rPr b="1" i="0" lang="pt-BR" sz="2400" u="none" cap="none" strike="noStrike">
                <a:solidFill>
                  <a:schemeClr val="dk1"/>
                </a:solidFill>
                <a:latin typeface="Calibri"/>
                <a:ea typeface="Calibri"/>
                <a:cs typeface="Calibri"/>
                <a:sym typeface="Calibri"/>
              </a:rPr>
              <a:t>Porém,</a:t>
            </a:r>
            <a:r>
              <a:rPr b="0" i="0" lang="pt-BR" sz="2400" u="none" cap="none" strike="noStrike">
                <a:solidFill>
                  <a:schemeClr val="dk1"/>
                </a:solidFill>
                <a:latin typeface="Calibri"/>
                <a:ea typeface="Calibri"/>
                <a:cs typeface="Calibri"/>
                <a:sym typeface="Calibri"/>
              </a:rPr>
              <a:t> o ministro da Agricultura considerou a manifestação um ato de rebeldia, </a:t>
            </a:r>
            <a:r>
              <a:rPr b="1" i="0" lang="pt-BR" sz="2400" u="none" cap="none" strike="noStrike">
                <a:solidFill>
                  <a:schemeClr val="dk1"/>
                </a:solidFill>
                <a:latin typeface="Calibri"/>
                <a:ea typeface="Calibri"/>
                <a:cs typeface="Calibri"/>
                <a:sym typeface="Calibri"/>
              </a:rPr>
              <a:t>uma vez</a:t>
            </a:r>
            <a:r>
              <a:rPr b="0" i="0" lang="pt-BR" sz="2400" u="none" cap="none" strike="noStrike">
                <a:solidFill>
                  <a:schemeClr val="dk1"/>
                </a:solidFill>
                <a:latin typeface="Calibri"/>
                <a:ea typeface="Calibri"/>
                <a:cs typeface="Calibri"/>
                <a:sym typeface="Calibri"/>
              </a:rPr>
              <a:t> que o projeto de Reforma Agrária pretende assentar milhares de sem-terra.”(JORDÃO, R., BELLEZI C. Linguagens. São Paulo: Escala Educacional, 2007, 566 p.)</a:t>
            </a:r>
          </a:p>
          <a:p>
            <a:pPr indent="-171450" lvl="0" marL="171450" marR="0" rtl="0" algn="just">
              <a:lnSpc>
                <a:spcPct val="80000"/>
              </a:lnSpc>
              <a:spcBef>
                <a:spcPts val="75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171450" lvl="0" marL="171450" marR="0" rtl="0" algn="just">
              <a:lnSpc>
                <a:spcPct val="80000"/>
              </a:lnSpc>
              <a:spcBef>
                <a:spcPts val="750"/>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As </a:t>
            </a:r>
            <a:r>
              <a:rPr b="0" i="0" lang="pt-BR" sz="2400" u="sng" cap="none" strike="noStrike">
                <a:solidFill>
                  <a:schemeClr val="hlink"/>
                </a:solidFill>
                <a:latin typeface="Calibri"/>
                <a:ea typeface="Calibri"/>
                <a:cs typeface="Calibri"/>
                <a:sym typeface="Calibri"/>
                <a:hlinkClick r:id="rId3"/>
              </a:rPr>
              <a:t>palavras</a:t>
            </a:r>
            <a:r>
              <a:rPr b="0" i="0" lang="pt-BR" sz="2400" u="none" cap="none" strike="noStrike">
                <a:solidFill>
                  <a:schemeClr val="dk1"/>
                </a:solidFill>
                <a:latin typeface="Calibri"/>
                <a:ea typeface="Calibri"/>
                <a:cs typeface="Calibri"/>
                <a:sym typeface="Calibri"/>
              </a:rPr>
              <a:t> destacadas no texto têm o </a:t>
            </a:r>
            <a:r>
              <a:rPr b="0" i="0" lang="pt-BR" sz="2400" u="sng" cap="none" strike="noStrike">
                <a:solidFill>
                  <a:schemeClr val="hlink"/>
                </a:solidFill>
                <a:latin typeface="Calibri"/>
                <a:ea typeface="Calibri"/>
                <a:cs typeface="Calibri"/>
                <a:sym typeface="Calibri"/>
                <a:hlinkClick r:id="rId4"/>
              </a:rPr>
              <a:t>papel</a:t>
            </a:r>
            <a:r>
              <a:rPr b="0" i="0" lang="pt-BR" sz="2400" u="none" cap="none" strike="noStrike">
                <a:solidFill>
                  <a:schemeClr val="dk1"/>
                </a:solidFill>
                <a:latin typeface="Calibri"/>
                <a:ea typeface="Calibri"/>
                <a:cs typeface="Calibri"/>
                <a:sym typeface="Calibri"/>
              </a:rPr>
              <a:t> de ligar as partes do texto. Podemos dizer, portanto, que elas são responsáveis pela coesão do texto. </a:t>
            </a:r>
          </a:p>
          <a:p>
            <a:pPr indent="-171450" lvl="0" marL="171450" marR="0" rtl="0" algn="just">
              <a:lnSpc>
                <a:spcPct val="80000"/>
              </a:lnSpc>
              <a:spcBef>
                <a:spcPts val="75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171450" lvl="0" marL="171450" marR="0" rtl="0" algn="l">
              <a:lnSpc>
                <a:spcPct val="80000"/>
              </a:lnSpc>
              <a:spcBef>
                <a:spcPts val="750"/>
              </a:spcBef>
              <a:buClr>
                <a:schemeClr val="dk1"/>
              </a:buClr>
              <a:buSzPct val="25000"/>
              <a:buFont typeface="Arial"/>
              <a:buNone/>
            </a:pPr>
            <a:r>
              <a:rPr b="0" i="0" lang="pt-BR" sz="2400" u="none" cap="none" strike="noStrike">
                <a:solidFill>
                  <a:schemeClr val="dk1"/>
                </a:solidFill>
                <a:latin typeface="Calibri"/>
                <a:ea typeface="Calibri"/>
                <a:cs typeface="Calibri"/>
                <a:sym typeface="Calibri"/>
              </a:rPr>
              <a: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t/>
            </a:r>
            <a:endParaRPr b="0" i="0" sz="3300" u="none" cap="none" strike="noStrike">
              <a:solidFill>
                <a:schemeClr val="dk1"/>
              </a:solidFill>
              <a:latin typeface="Calibri"/>
              <a:ea typeface="Calibri"/>
              <a:cs typeface="Calibri"/>
              <a:sym typeface="Calibri"/>
            </a:endParaRPr>
          </a:p>
        </p:txBody>
      </p:sp>
      <p:pic>
        <p:nvPicPr>
          <p:cNvPr descr="http://1.bp.blogspot.com/-Yx6G_-yeUps/UUuBrdFl_PI/AAAAAAAACVQ/pSlSCT9FiH0/s1600/placa-portugues-2.jpg" id="233" name="Shape 233"/>
          <p:cNvPicPr preferRelativeResize="0"/>
          <p:nvPr>
            <p:ph idx="1" type="body"/>
          </p:nvPr>
        </p:nvPicPr>
        <p:blipFill rotWithShape="1">
          <a:blip r:embed="rId3">
            <a:alphaModFix/>
          </a:blip>
          <a:srcRect b="0" l="0" r="0" t="0"/>
          <a:stretch/>
        </p:blipFill>
        <p:spPr>
          <a:xfrm>
            <a:off x="628650" y="1988841"/>
            <a:ext cx="3583310" cy="4188122"/>
          </a:xfrm>
          <a:prstGeom prst="rect">
            <a:avLst/>
          </a:prstGeom>
          <a:noFill/>
          <a:ln>
            <a:noFill/>
          </a:ln>
        </p:spPr>
      </p:pic>
      <p:pic>
        <p:nvPicPr>
          <p:cNvPr descr="http://1.bp.blogspot.com/-X9Fz9u6EoyA/UUuBn_kniGI/AAAAAAAACTQ/-a4W8-J4XTc/s1600/13231_foto.jpg" id="234" name="Shape 234"/>
          <p:cNvPicPr preferRelativeResize="0"/>
          <p:nvPr/>
        </p:nvPicPr>
        <p:blipFill rotWithShape="1">
          <a:blip r:embed="rId4">
            <a:alphaModFix/>
          </a:blip>
          <a:srcRect b="0" l="0" r="0" t="0"/>
          <a:stretch/>
        </p:blipFill>
        <p:spPr>
          <a:xfrm>
            <a:off x="4572000" y="2007924"/>
            <a:ext cx="4032448" cy="41690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t/>
            </a:r>
            <a:endParaRPr b="0" i="0" sz="3300" u="none" cap="none" strike="noStrike">
              <a:solidFill>
                <a:schemeClr val="dk1"/>
              </a:solidFill>
              <a:latin typeface="Calibri"/>
              <a:ea typeface="Calibri"/>
              <a:cs typeface="Calibri"/>
              <a:sym typeface="Calibri"/>
            </a:endParaRPr>
          </a:p>
        </p:txBody>
      </p:sp>
      <p:pic>
        <p:nvPicPr>
          <p:cNvPr descr="http://2.bp.blogspot.com/-pGkeII_NXz4/UUuBoyXlAYI/AAAAAAAACTw/VFjMrnnE7yo/s1600/9.jpg" id="240" name="Shape 240"/>
          <p:cNvPicPr preferRelativeResize="0"/>
          <p:nvPr>
            <p:ph idx="1" type="body"/>
          </p:nvPr>
        </p:nvPicPr>
        <p:blipFill rotWithShape="1">
          <a:blip r:embed="rId3">
            <a:alphaModFix/>
          </a:blip>
          <a:srcRect b="0" l="0" r="0" t="0"/>
          <a:stretch/>
        </p:blipFill>
        <p:spPr>
          <a:xfrm>
            <a:off x="1115616" y="2124868"/>
            <a:ext cx="7056783" cy="37528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428604"/>
            <a:ext cx="8229600" cy="642941"/>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br>
              <a:rPr b="1" i="0" lang="pt-BR" sz="2970" u="none" cap="none" strike="noStrike">
                <a:solidFill>
                  <a:schemeClr val="dk1"/>
                </a:solidFill>
                <a:latin typeface="Calibri"/>
                <a:ea typeface="Calibri"/>
                <a:cs typeface="Calibri"/>
                <a:sym typeface="Calibri"/>
              </a:rPr>
            </a:br>
            <a:r>
              <a:rPr b="1" i="0" lang="pt-BR" sz="2970" u="none" cap="none" strike="noStrike">
                <a:solidFill>
                  <a:schemeClr val="dk1"/>
                </a:solidFill>
                <a:latin typeface="Calibri"/>
                <a:ea typeface="Calibri"/>
                <a:cs typeface="Calibri"/>
                <a:sym typeface="Calibri"/>
              </a:rPr>
              <a:t>     Referências</a:t>
            </a:r>
            <a:br>
              <a:rPr b="1" i="0" lang="pt-BR" sz="2970" u="none" cap="none" strike="noStrike">
                <a:solidFill>
                  <a:schemeClr val="dk1"/>
                </a:solidFill>
                <a:latin typeface="Calibri"/>
                <a:ea typeface="Calibri"/>
                <a:cs typeface="Calibri"/>
                <a:sym typeface="Calibri"/>
              </a:rPr>
            </a:br>
          </a:p>
        </p:txBody>
      </p:sp>
      <p:sp>
        <p:nvSpPr>
          <p:cNvPr id="246" name="Shape 246"/>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90000"/>
              </a:lnSpc>
              <a:spcBef>
                <a:spcPts val="0"/>
              </a:spcBef>
              <a:spcAft>
                <a:spcPts val="0"/>
              </a:spcAft>
              <a:buClr>
                <a:schemeClr val="dk1"/>
              </a:buClr>
              <a:buSzPct val="100000"/>
              <a:buFont typeface="Arial"/>
              <a:buNone/>
            </a:pPr>
            <a:r>
              <a:t/>
            </a:r>
            <a:endParaRPr b="1" i="0" sz="14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BASTOS,C.L., KELLER, V. </a:t>
            </a:r>
            <a:r>
              <a:rPr b="1" i="0" lang="pt-BR" sz="2800" u="none" cap="none" strike="noStrike">
                <a:solidFill>
                  <a:schemeClr val="dk1"/>
                </a:solidFill>
                <a:latin typeface="Calibri"/>
                <a:ea typeface="Calibri"/>
                <a:cs typeface="Calibri"/>
                <a:sym typeface="Calibri"/>
              </a:rPr>
              <a:t>Aprendendo a aprender</a:t>
            </a:r>
            <a:r>
              <a:rPr b="0" i="0" lang="pt-BR" sz="2800" u="none" cap="none" strike="noStrike">
                <a:solidFill>
                  <a:schemeClr val="dk1"/>
                </a:solidFill>
                <a:latin typeface="Calibri"/>
                <a:ea typeface="Calibri"/>
                <a:cs typeface="Calibri"/>
                <a:sym typeface="Calibri"/>
              </a:rPr>
              <a:t>. 20ª. ed. Petrópolis,RJ: Vozes, 2007.</a:t>
            </a:r>
          </a:p>
          <a:p>
            <a:pPr indent="0" lvl="0" marL="0" marR="0" rtl="0" algn="just">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CERVO, A.L.; BERVIAN, P. A.; Da Silva, R. </a:t>
            </a:r>
            <a:r>
              <a:rPr b="1" i="0" lang="pt-BR" sz="2800" u="none" cap="none" strike="noStrike">
                <a:solidFill>
                  <a:schemeClr val="dk1"/>
                </a:solidFill>
                <a:latin typeface="Calibri"/>
                <a:ea typeface="Calibri"/>
                <a:cs typeface="Calibri"/>
                <a:sym typeface="Calibri"/>
              </a:rPr>
              <a:t>Metodologia Científica</a:t>
            </a:r>
            <a:r>
              <a:rPr b="0" i="0" lang="pt-BR" sz="2800" u="none" cap="none" strike="noStrike">
                <a:solidFill>
                  <a:schemeClr val="dk1"/>
                </a:solidFill>
                <a:latin typeface="Calibri"/>
                <a:ea typeface="Calibri"/>
                <a:cs typeface="Calibri"/>
                <a:sym typeface="Calibri"/>
              </a:rPr>
              <a:t>. 6ª. ed. São Paulo: Pearson Prentice Hall, 2007.</a:t>
            </a:r>
          </a:p>
          <a:p>
            <a:pPr indent="0" lvl="0" marL="0" marR="0" rtl="0" algn="just">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ct val="25000"/>
              <a:buFont typeface="Arial"/>
              <a:buNone/>
            </a:pPr>
            <a:r>
              <a:rPr b="0" i="0" lang="pt-BR" sz="2800" u="none" cap="none" strike="noStrike">
                <a:solidFill>
                  <a:schemeClr val="dk1"/>
                </a:solidFill>
                <a:latin typeface="Calibri"/>
                <a:ea typeface="Calibri"/>
                <a:cs typeface="Calibri"/>
                <a:sym typeface="Calibri"/>
              </a:rPr>
              <a:t>LAKATOS, Eva Maria; MARCONI, Marina de Andrade. </a:t>
            </a:r>
            <a:r>
              <a:rPr b="1" i="0" lang="pt-BR" sz="2800" u="none" cap="none" strike="noStrike">
                <a:solidFill>
                  <a:schemeClr val="dk1"/>
                </a:solidFill>
                <a:latin typeface="Calibri"/>
                <a:ea typeface="Calibri"/>
                <a:cs typeface="Calibri"/>
                <a:sym typeface="Calibri"/>
              </a:rPr>
              <a:t>Fundamentos de metodologia científica</a:t>
            </a:r>
            <a:r>
              <a:rPr b="0" i="0" lang="pt-BR" sz="2800" u="none" cap="none" strike="noStrike">
                <a:solidFill>
                  <a:schemeClr val="dk1"/>
                </a:solidFill>
                <a:latin typeface="Calibri"/>
                <a:ea typeface="Calibri"/>
                <a:cs typeface="Calibri"/>
                <a:sym typeface="Calibri"/>
              </a:rPr>
              <a:t>. 5. ed. São Paulo: Atlas, 2007.</a:t>
            </a:r>
          </a:p>
          <a:p>
            <a:pPr indent="-171450" lvl="0" marL="171450" marR="0" rtl="0" algn="just">
              <a:lnSpc>
                <a:spcPct val="90000"/>
              </a:lnSpc>
              <a:spcBef>
                <a:spcPts val="75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i="0" lang="pt-BR" sz="4400" u="none" cap="none" strike="noStrike">
                <a:solidFill>
                  <a:schemeClr val="dk1"/>
                </a:solidFill>
                <a:latin typeface="Calibri"/>
                <a:ea typeface="Calibri"/>
                <a:cs typeface="Calibri"/>
                <a:sym typeface="Calibri"/>
              </a:rPr>
              <a:t>Atividade</a:t>
            </a:r>
          </a:p>
        </p:txBody>
      </p:sp>
      <p:sp>
        <p:nvSpPr>
          <p:cNvPr id="252" name="Shape 252"/>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ctr">
              <a:lnSpc>
                <a:spcPct val="70000"/>
              </a:lnSpc>
              <a:spcBef>
                <a:spcPts val="0"/>
              </a:spcBef>
              <a:spcAft>
                <a:spcPts val="0"/>
              </a:spcAft>
              <a:buClr>
                <a:schemeClr val="dk1"/>
              </a:buClr>
              <a:buSzPct val="25000"/>
              <a:buFont typeface="Arial"/>
              <a:buNone/>
            </a:pPr>
            <a:r>
              <a:rPr b="1" i="0" lang="pt-BR" sz="1400" u="none" cap="none" strike="noStrike">
                <a:solidFill>
                  <a:schemeClr val="dk1"/>
                </a:solidFill>
                <a:latin typeface="Calibri"/>
                <a:ea typeface="Calibri"/>
                <a:cs typeface="Calibri"/>
                <a:sym typeface="Calibri"/>
              </a:rPr>
              <a:t>Definição de dinheiro</a:t>
            </a:r>
          </a:p>
          <a:p>
            <a:pPr indent="0" lvl="0" marL="0" marR="0" rtl="0" algn="ctr">
              <a:lnSpc>
                <a:spcPct val="70000"/>
              </a:lnSpc>
              <a:spcBef>
                <a:spcPts val="750"/>
              </a:spcBef>
              <a:spcAft>
                <a:spcPts val="0"/>
              </a:spcAft>
              <a:buClr>
                <a:schemeClr val="dk1"/>
              </a:buClr>
              <a:buSzPct val="250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just">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Há algum tempo, um jornal londrino ofereceu um bom prêmio a quem desse a melhor definição de dinheiro.</a:t>
            </a:r>
          </a:p>
          <a:p>
            <a:pPr indent="0" lvl="0" marL="0" marR="0" rtl="0" algn="just">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A definição escolhida como sendo a melhor foi a seguinte: “Dinheiro é um artigo que pode ser usado como passaporte universal, menos para o céu, e como meio de adquirir tudo, menos a felicidade.” É, realmente, dinheiro não traz felicidade – vale acrescentar -, principalmente quando é pouco!</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 Considerando a definição dada para dinheiro, assinale a alternativa INCORRETA.</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a) A definição apresenta uma visão negativa do dinheiro, pois ele só resolve as questões materiais da vida.</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b) O acréscimo que o autor fez à definição desconstrói a ideia colocada inicialmente, pois dela subentende-se que só se pode ser feliz com muito dinheiro.</a:t>
            </a:r>
          </a:p>
          <a:p>
            <a:pPr indent="0" lvl="0" marL="0" marR="0" rtl="0" algn="l">
              <a:lnSpc>
                <a:spcPct val="70000"/>
              </a:lnSpc>
              <a:spcBef>
                <a:spcPts val="750"/>
              </a:spcBef>
              <a:spcAft>
                <a:spcPts val="0"/>
              </a:spcAft>
              <a:buClr>
                <a:schemeClr val="dk1"/>
              </a:buClr>
              <a:buSzPct val="25000"/>
              <a:buFont typeface="Arial"/>
              <a:buNone/>
            </a:pPr>
            <a:br>
              <a:rPr b="0" i="0" lang="pt-BR" sz="1600" u="none" cap="none" strike="noStrike">
                <a:solidFill>
                  <a:schemeClr val="dk1"/>
                </a:solidFill>
                <a:latin typeface="Calibri"/>
                <a:ea typeface="Calibri"/>
                <a:cs typeface="Calibri"/>
                <a:sym typeface="Calibri"/>
              </a:rPr>
            </a:br>
            <a:r>
              <a:rPr b="0" i="0" lang="pt-BR" sz="1600" u="none" cap="none" strike="noStrike">
                <a:solidFill>
                  <a:schemeClr val="dk1"/>
                </a:solidFill>
                <a:latin typeface="Calibri"/>
                <a:ea typeface="Calibri"/>
                <a:cs typeface="Calibri"/>
                <a:sym typeface="Calibri"/>
              </a:rPr>
              <a:t>c) No texto está suposto que o dinheiro pode levar a qualquer lugar do universo.</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 </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d) A palavra “artigo”, na definição de dinheiro, equivale a objeto, mercadoria.</a:t>
            </a:r>
            <a:br>
              <a:rPr b="0" i="0" lang="pt-BR" sz="1600" u="none" cap="none" strike="noStrike">
                <a:solidFill>
                  <a:schemeClr val="dk1"/>
                </a:solidFill>
                <a:latin typeface="Calibri"/>
                <a:ea typeface="Calibri"/>
                <a:cs typeface="Calibri"/>
                <a:sym typeface="Calibri"/>
              </a:rPr>
            </a:br>
            <a:br>
              <a:rPr b="0" i="0" lang="pt-BR" sz="1600" u="none" cap="none" strike="noStrike">
                <a:solidFill>
                  <a:schemeClr val="dk1"/>
                </a:solidFill>
                <a:latin typeface="Calibri"/>
                <a:ea typeface="Calibri"/>
                <a:cs typeface="Calibri"/>
                <a:sym typeface="Calibri"/>
              </a:rPr>
            </a:br>
            <a:r>
              <a:rPr b="0" i="0" lang="pt-BR" sz="1600" u="none" cap="none" strike="noStrike">
                <a:solidFill>
                  <a:schemeClr val="dk1"/>
                </a:solidFill>
                <a:latin typeface="Calibri"/>
                <a:ea typeface="Calibri"/>
                <a:cs typeface="Calibri"/>
                <a:sym typeface="Calibri"/>
              </a:rPr>
              <a:t>e)</a:t>
            </a:r>
            <a:r>
              <a:rPr b="1" i="0" lang="pt-BR" sz="1600" u="none" cap="none" strike="noStrike">
                <a:solidFill>
                  <a:schemeClr val="dk1"/>
                </a:solidFill>
                <a:latin typeface="Calibri"/>
                <a:ea typeface="Calibri"/>
                <a:cs typeface="Calibri"/>
                <a:sym typeface="Calibri"/>
              </a:rPr>
              <a:t> </a:t>
            </a:r>
            <a:r>
              <a:rPr b="0" i="0" lang="pt-BR" sz="1600" u="none" cap="none" strike="noStrike">
                <a:solidFill>
                  <a:schemeClr val="dk1"/>
                </a:solidFill>
                <a:latin typeface="Calibri"/>
                <a:ea typeface="Calibri"/>
                <a:cs typeface="Calibri"/>
                <a:sym typeface="Calibri"/>
              </a:rPr>
              <a:t>Segundo</a:t>
            </a:r>
            <a:r>
              <a:rPr b="1" i="0" lang="pt-BR" sz="1600" u="none" cap="none" strike="noStrike">
                <a:solidFill>
                  <a:schemeClr val="dk1"/>
                </a:solidFill>
                <a:latin typeface="Calibri"/>
                <a:ea typeface="Calibri"/>
                <a:cs typeface="Calibri"/>
                <a:sym typeface="Calibri"/>
              </a:rPr>
              <a:t> </a:t>
            </a:r>
            <a:r>
              <a:rPr b="0" i="0" lang="pt-BR" sz="1600" u="none" cap="none" strike="noStrike">
                <a:solidFill>
                  <a:schemeClr val="dk1"/>
                </a:solidFill>
                <a:latin typeface="Calibri"/>
                <a:ea typeface="Calibri"/>
                <a:cs typeface="Calibri"/>
                <a:sym typeface="Calibri"/>
              </a:rPr>
              <a:t>a definição, apenas duas coisas não são compradas com dinheiro, mas não se mencionam os valores humanos nesse mercado de trocas.</a:t>
            </a:r>
          </a:p>
          <a:p>
            <a:pPr indent="0" lvl="0" marL="0" marR="0" rtl="0" algn="l">
              <a:lnSpc>
                <a:spcPct val="70000"/>
              </a:lnSpc>
              <a:spcBef>
                <a:spcPts val="750"/>
              </a:spcBef>
              <a:spcAft>
                <a:spcPts val="0"/>
              </a:spcAft>
              <a:buClr>
                <a:schemeClr val="dk1"/>
              </a:buClr>
              <a:buSzPct val="25000"/>
              <a:buFont typeface="Arial"/>
              <a:buNone/>
            </a:pPr>
            <a:r>
              <a:rPr b="0" i="0" lang="pt-BR" sz="1600" u="none" cap="none" strike="noStrike">
                <a:solidFill>
                  <a:schemeClr val="dk1"/>
                </a:solidFill>
                <a:latin typeface="Calibri"/>
                <a:ea typeface="Calibri"/>
                <a:cs typeface="Calibri"/>
                <a:sym typeface="Calibri"/>
              </a:rPr>
              <a:t> </a:t>
            </a:r>
          </a:p>
          <a:p>
            <a:pPr indent="0" lvl="0" marL="0" marR="0" rtl="0" algn="l">
              <a:lnSpc>
                <a:spcPct val="70000"/>
              </a:lnSpc>
              <a:spcBef>
                <a:spcPts val="750"/>
              </a:spcBef>
              <a:buClr>
                <a:schemeClr val="dk1"/>
              </a:buClr>
              <a:buSzPct val="25000"/>
              <a:buFont typeface="Arial"/>
              <a:buNone/>
            </a:pPr>
            <a:r>
              <a:t/>
            </a:r>
            <a:endParaRPr b="0" i="0" sz="525"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0" i="0" lang="pt-BR" sz="4000" u="none" cap="none" strike="noStrike">
                <a:solidFill>
                  <a:srgbClr val="002060"/>
                </a:solidFill>
                <a:latin typeface="Calibri"/>
                <a:ea typeface="Calibri"/>
                <a:cs typeface="Calibri"/>
                <a:sym typeface="Calibri"/>
              </a:rPr>
              <a:t>CIRCUITO FECHADO</a:t>
            </a:r>
          </a:p>
        </p:txBody>
      </p:sp>
      <p:sp>
        <p:nvSpPr>
          <p:cNvPr id="258" name="Shape 258"/>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r">
              <a:lnSpc>
                <a:spcPct val="70000"/>
              </a:lnSpc>
              <a:spcBef>
                <a:spcPts val="0"/>
              </a:spcBef>
              <a:spcAft>
                <a:spcPts val="0"/>
              </a:spcAft>
              <a:buClr>
                <a:schemeClr val="dk1"/>
              </a:buClr>
              <a:buSzPct val="101687"/>
              <a:buFont typeface="Arial"/>
              <a:buChar char="•"/>
            </a:pPr>
            <a:br>
              <a:rPr b="0" i="0" lang="pt-BR" sz="1627" u="none" cap="none" strike="noStrike">
                <a:solidFill>
                  <a:schemeClr val="dk1"/>
                </a:solidFill>
                <a:latin typeface="Calibri"/>
                <a:ea typeface="Calibri"/>
                <a:cs typeface="Calibri"/>
                <a:sym typeface="Calibri"/>
              </a:rPr>
            </a:br>
            <a:r>
              <a:rPr b="0" i="0" lang="pt-BR" sz="1627" u="none" cap="none" strike="noStrike">
                <a:solidFill>
                  <a:schemeClr val="dk1"/>
                </a:solidFill>
                <a:latin typeface="Calibri"/>
                <a:ea typeface="Calibri"/>
                <a:cs typeface="Calibri"/>
                <a:sym typeface="Calibri"/>
              </a:rPr>
              <a:t>Ricardo Ramos</a:t>
            </a:r>
          </a:p>
          <a:p>
            <a:pPr indent="-171450" lvl="0" marL="171450" marR="0" rtl="0" algn="l">
              <a:lnSpc>
                <a:spcPct val="70000"/>
              </a:lnSpc>
              <a:spcBef>
                <a:spcPts val="750"/>
              </a:spcBef>
              <a:spcAft>
                <a:spcPts val="0"/>
              </a:spcAft>
              <a:buClr>
                <a:schemeClr val="dk1"/>
              </a:buClr>
              <a:buSzPct val="25000"/>
              <a:buFont typeface="Arial"/>
              <a:buNone/>
            </a:pPr>
            <a:br>
              <a:rPr b="0" i="0" lang="pt-BR" sz="1627" u="none" cap="none" strike="noStrike">
                <a:solidFill>
                  <a:schemeClr val="dk1"/>
                </a:solidFill>
                <a:latin typeface="Calibri"/>
                <a:ea typeface="Calibri"/>
                <a:cs typeface="Calibri"/>
                <a:sym typeface="Calibri"/>
              </a:rPr>
            </a:br>
            <a:r>
              <a:rPr b="0" i="0" lang="pt-BR" sz="1627" u="none" cap="none" strike="noStrike">
                <a:solidFill>
                  <a:schemeClr val="dk1"/>
                </a:solidFill>
                <a:latin typeface="Calibri"/>
                <a:ea typeface="Calibri"/>
                <a:cs typeface="Calibri"/>
                <a:sym typeface="Calibri"/>
              </a:rPr>
              <a:t>     Chinelos, vaso, descarga. Pia, sabonete. Água. Escova, creme dental, água, espuma, creme de barbear, pincel, espuma, gilete, água, cortina, sabonete, água fria, água quente, toalha. Creme para cabelo, pente. Cueca, camisa, abotoaduras, calça, meias, sapatos, telefone, agenda, copo com lápis, caneta, blocos de notas, espátula, pastas, caixa de entrada, de saída, vaso com plantas, quadros, papéis, cigarro, fósforo. Bandeja, xícara pequena. Cigarro e fósforo. Papéis, telefone, relatórios, cartas, notas, vales, cheques, memorandos, bilhetes, telefone, papéis. Relógio. Mesa, cavalete, cinzeiros, cadeiras, esboços de anúncios, fotos, cigarro, fósforo, bloco de papel, caneta, projetos de filmes, xícara, cartaz, lápis, cigarro, fósforo, quadro-negro, giz, papel. Mictório, pia, água. Táxi. Mesa, toalha, cadeiras, copos, pratos, talheres, garrafa, guardanapo. xícara. Maço de cigarros, caixa de fósforos. Escova de dentes, pasta, água. Mesa e poltrona, papéis, telefone, revista, copo de papel, cigarro, fósforo, telefone interno, gravata, paletó. Carteira, níqueis, documentos, caneta, chaves, lenço, relógio, maço de cigarros, caixa de fósforos. Jornal. Mesa, cadeiras, xícara e pires, prato, bule, talheres, guardanapos. Quadros. Pasta, carro. Cigarro, fósforo. Mesa e poltrona, cadeira, cinzeiro, papéis, externo, papéis, prova de anúncio, caneta e papel, relógio, papel, pasta, cigarro, fósforo, papel e caneta, telefone, caneta e papel, telefone, papéis, folheto, xícara, jornal, cigarro, fósforo, papel e caneta. Carro. Maço de cigarros, caixa de fósforos. Paletó, gravata. Poltrona, copo, revista. Quadros. Mesa, cadeiras, pratos, talheres, copos, guardanapos. Xícaras, cigarro e fósforo. Poltrona, livro. Cigarro e fósforo. Televisor, poltrona. Cigarro e fósforo. Abotoaduras, camisa, sapatos, meias, calça, cueca, pijama, espuma, água. Chinelos. Coberta, cama, travesseiro.</a:t>
            </a:r>
          </a:p>
          <a:p>
            <a:pPr indent="-171450" lvl="0" marL="171450" marR="0" rtl="0" algn="l">
              <a:lnSpc>
                <a:spcPct val="70000"/>
              </a:lnSpc>
              <a:spcBef>
                <a:spcPts val="750"/>
              </a:spcBef>
              <a:buClr>
                <a:schemeClr val="dk1"/>
              </a:buClr>
              <a:buSzPct val="101687"/>
              <a:buFont typeface="Arial"/>
              <a:buNone/>
            </a:pPr>
            <a:r>
              <a:t/>
            </a:r>
            <a:endParaRPr b="0" i="0" sz="1627"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2060"/>
              </a:buClr>
              <a:buSzPct val="25000"/>
              <a:buFont typeface="Calibri"/>
              <a:buNone/>
            </a:pPr>
            <a:r>
              <a:rPr b="1" i="0" lang="pt-BR" sz="4000" u="none" cap="none" strike="noStrike">
                <a:solidFill>
                  <a:srgbClr val="002060"/>
                </a:solidFill>
                <a:latin typeface="Calibri"/>
                <a:ea typeface="Calibri"/>
                <a:cs typeface="Calibri"/>
                <a:sym typeface="Calibri"/>
              </a:rPr>
              <a:t>Gêneros Textuais</a:t>
            </a:r>
          </a:p>
        </p:txBody>
      </p:sp>
      <p:sp>
        <p:nvSpPr>
          <p:cNvPr id="98" name="Shape 98"/>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buClr>
                <a:srgbClr val="002060"/>
              </a:buClr>
              <a:buSzPct val="100000"/>
              <a:buFont typeface="Arial"/>
              <a:buChar char="•"/>
            </a:pPr>
            <a:r>
              <a:rPr b="1" i="0" lang="pt-BR" sz="2100" u="none" cap="none" strike="noStrike">
                <a:solidFill>
                  <a:srgbClr val="002060"/>
                </a:solidFill>
                <a:latin typeface="Calibri"/>
                <a:ea typeface="Calibri"/>
                <a:cs typeface="Calibri"/>
                <a:sym typeface="Calibri"/>
              </a:rPr>
              <a:t>Gêneros textuais </a:t>
            </a:r>
            <a:r>
              <a:rPr b="0" i="0" lang="pt-BR" sz="2100" u="none" cap="none" strike="noStrike">
                <a:solidFill>
                  <a:schemeClr val="dk1"/>
                </a:solidFill>
                <a:latin typeface="Calibri"/>
                <a:ea typeface="Calibri"/>
                <a:cs typeface="Calibri"/>
                <a:sym typeface="Calibri"/>
              </a:rPr>
              <a:t>foram historicamente criados a fim de atender a determinadas necessidades de interação. De acordo com o momento histórico, pode nascer um gênero novo, podem desaparecer gêneros de pouco uso ou, ainda, um gênero pode sofrer mudanças até transformar‑se em um novo gênero.</a:t>
            </a:r>
          </a:p>
        </p:txBody>
      </p:sp>
      <p:pic>
        <p:nvPicPr>
          <p:cNvPr descr="Descrição: Descrição: http://4.bp.blogspot.com/-zcIAdUNY8bY/ULqOWK_EJWI/AAAAAAAAIP8/N7n_ufBEuRM/s200/G%C3%8ANEROS+GERAL.bmp" id="99" name="Shape 99"/>
          <p:cNvPicPr preferRelativeResize="0"/>
          <p:nvPr/>
        </p:nvPicPr>
        <p:blipFill rotWithShape="1">
          <a:blip r:embed="rId3">
            <a:alphaModFix/>
          </a:blip>
          <a:srcRect b="0" l="0" r="0" t="0"/>
          <a:stretch/>
        </p:blipFill>
        <p:spPr>
          <a:xfrm>
            <a:off x="1511659" y="3429000"/>
            <a:ext cx="6120680" cy="34563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0" i="0" lang="pt-BR" sz="4400" u="none" cap="none" strike="noStrike">
                <a:solidFill>
                  <a:srgbClr val="0070C0"/>
                </a:solidFill>
                <a:latin typeface="Calibri"/>
                <a:ea typeface="Calibri"/>
                <a:cs typeface="Calibri"/>
                <a:sym typeface="Calibri"/>
              </a:rPr>
              <a:t>Tipos e Gêneros Textuais</a:t>
            </a:r>
          </a:p>
        </p:txBody>
      </p:sp>
      <p:sp>
        <p:nvSpPr>
          <p:cNvPr id="105" name="Shape 105"/>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rgbClr val="0070C0"/>
              </a:buClr>
              <a:buSzPct val="100000"/>
              <a:buFont typeface="Arial"/>
              <a:buChar char="•"/>
            </a:pPr>
            <a:r>
              <a:rPr b="0" i="0" lang="pt-BR" sz="2100" u="none" cap="none" strike="noStrike">
                <a:solidFill>
                  <a:srgbClr val="0070C0"/>
                </a:solidFill>
                <a:latin typeface="Calibri"/>
                <a:ea typeface="Calibri"/>
                <a:cs typeface="Calibri"/>
                <a:sym typeface="Calibri"/>
              </a:rPr>
              <a:t>TEXTO INJUNTIVO </a:t>
            </a:r>
            <a:r>
              <a:rPr b="0" i="0" lang="pt-BR" sz="2100" u="none" cap="none" strike="noStrike">
                <a:solidFill>
                  <a:schemeClr val="dk1"/>
                </a:solidFill>
                <a:latin typeface="Calibri"/>
                <a:ea typeface="Calibri"/>
                <a:cs typeface="Calibri"/>
                <a:sym typeface="Calibri"/>
              </a:rPr>
              <a:t>- </a:t>
            </a:r>
            <a:r>
              <a:rPr b="0" i="0" lang="pt-BR" sz="2000" u="none" cap="none" strike="noStrike">
                <a:solidFill>
                  <a:schemeClr val="dk1"/>
                </a:solidFill>
                <a:latin typeface="Calibri"/>
                <a:ea typeface="Calibri"/>
                <a:cs typeface="Calibri"/>
                <a:sym typeface="Calibri"/>
              </a:rPr>
              <a:t>indicam procedimentos a serem realizados. “Injuntivo” é sinônimo de "obrigatório", "imperativo". Nesses textos, as frases, geralmente, estão no modo imperativo; tenta convencer o enunciatário a atender a vontade do enunciador. Exemplos: receitas culinárias, bulas de remédios, cartilhas, manuais de instrução, algumas propagandas etc. </a:t>
            </a:r>
          </a:p>
          <a:p>
            <a:pPr indent="-171450" lvl="0" marL="171450" marR="0" rtl="0" algn="l">
              <a:lnSpc>
                <a:spcPct val="90000"/>
              </a:lnSpc>
              <a:spcBef>
                <a:spcPts val="750"/>
              </a:spcBef>
              <a:spcAft>
                <a:spcPts val="0"/>
              </a:spcAft>
              <a:buClr>
                <a:schemeClr val="dk1"/>
              </a:buClr>
              <a:buSzPct val="100000"/>
              <a:buFont typeface="Arial"/>
              <a:buChar char="•"/>
            </a:pPr>
            <a:r>
              <a:rPr b="0" i="0" lang="pt-BR" sz="2400" u="none" cap="none" strike="noStrike">
                <a:solidFill>
                  <a:schemeClr val="dk1"/>
                </a:solidFill>
                <a:latin typeface="Calibri"/>
                <a:ea typeface="Calibri"/>
                <a:cs typeface="Calibri"/>
                <a:sym typeface="Calibri"/>
              </a:rPr>
              <a:t>Exemplo: </a:t>
            </a:r>
            <a:r>
              <a:rPr b="1" i="0" lang="pt-BR" sz="2400" u="none" cap="none" strike="noStrike">
                <a:solidFill>
                  <a:schemeClr val="dk1"/>
                </a:solidFill>
                <a:latin typeface="Calibri"/>
                <a:ea typeface="Calibri"/>
                <a:cs typeface="Calibri"/>
                <a:sym typeface="Calibri"/>
              </a:rPr>
              <a:t>Manual de instrução</a:t>
            </a:r>
          </a:p>
          <a:p>
            <a:pPr indent="0" lvl="0" marL="0" marR="0" rtl="0" algn="l">
              <a:lnSpc>
                <a:spcPct val="90000"/>
              </a:lnSpc>
              <a:spcBef>
                <a:spcPts val="750"/>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
        <p:nvSpPr>
          <p:cNvPr id="106" name="Shape 106"/>
          <p:cNvSpPr/>
          <p:nvPr/>
        </p:nvSpPr>
        <p:spPr>
          <a:xfrm>
            <a:off x="756952" y="3933055"/>
            <a:ext cx="7759773" cy="2243906"/>
          </a:xfrm>
          <a:prstGeom prst="rect">
            <a:avLst/>
          </a:prstGeom>
          <a:solidFill>
            <a:schemeClr val="l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just">
              <a:spcBef>
                <a:spcPts val="0"/>
              </a:spcBef>
              <a:buSzPct val="25000"/>
              <a:buNone/>
            </a:pPr>
            <a:r>
              <a:rPr b="1" i="0" lang="pt-BR" sz="1800" u="none" cap="none" strike="noStrike">
                <a:solidFill>
                  <a:schemeClr val="dk1"/>
                </a:solidFill>
                <a:latin typeface="Calibri"/>
                <a:ea typeface="Calibri"/>
                <a:cs typeface="Calibri"/>
                <a:sym typeface="Calibri"/>
              </a:rPr>
              <a:t>Precauções: 1</a:t>
            </a:r>
            <a:r>
              <a:rPr b="0" i="0" lang="pt-BR" sz="1800" u="none" cap="none" strike="noStrike">
                <a:solidFill>
                  <a:schemeClr val="dk1"/>
                </a:solidFill>
                <a:latin typeface="Calibri"/>
                <a:ea typeface="Calibri"/>
                <a:cs typeface="Calibri"/>
                <a:sym typeface="Calibri"/>
              </a:rPr>
              <a:t>. Antes ligar o cabo de força na tomada elétrica, verifique se a tensão corresponde à voltagem indicada no produto. </a:t>
            </a:r>
            <a:r>
              <a:rPr b="1" i="0" lang="pt-BR" sz="1800" u="none" cap="none" strike="noStrike">
                <a:solidFill>
                  <a:schemeClr val="dk1"/>
                </a:solidFill>
                <a:latin typeface="Calibri"/>
                <a:ea typeface="Calibri"/>
                <a:cs typeface="Calibri"/>
                <a:sym typeface="Calibri"/>
              </a:rPr>
              <a:t>2</a:t>
            </a:r>
            <a:r>
              <a:rPr b="0" i="0" lang="pt-BR" sz="1800" u="none" cap="none" strike="noStrike">
                <a:solidFill>
                  <a:schemeClr val="dk1"/>
                </a:solidFill>
                <a:latin typeface="Calibri"/>
                <a:ea typeface="Calibri"/>
                <a:cs typeface="Calibri"/>
                <a:sym typeface="Calibri"/>
              </a:rPr>
              <a:t>. Não pressione o reostato se não estiver costurando, nem coloque nenhum objeto sobre o pedal, caso contrário poderá provocar inadvertidamente a queima deste ou do motor ou ainda colocar a máquina em movimento. </a:t>
            </a:r>
            <a:r>
              <a:rPr b="1" i="0" lang="pt-BR" sz="1800" u="none" cap="none" strike="noStrike">
                <a:solidFill>
                  <a:schemeClr val="dk1"/>
                </a:solidFill>
                <a:latin typeface="Calibri"/>
                <a:ea typeface="Calibri"/>
                <a:cs typeface="Calibri"/>
                <a:sym typeface="Calibri"/>
              </a:rPr>
              <a:t>3</a:t>
            </a:r>
            <a:r>
              <a:rPr b="0" i="0" lang="pt-BR" sz="1800" u="none" cap="none" strike="noStrike">
                <a:solidFill>
                  <a:schemeClr val="dk1"/>
                </a:solidFill>
                <a:latin typeface="Calibri"/>
                <a:ea typeface="Calibri"/>
                <a:cs typeface="Calibri"/>
                <a:sym typeface="Calibri"/>
              </a:rPr>
              <a:t>. Não puxe o tecido com a agulha abaixada (dentro do tecido). </a:t>
            </a:r>
            <a:r>
              <a:rPr b="1" i="0" lang="pt-BR" sz="1800" u="none" cap="none" strike="noStrike">
                <a:solidFill>
                  <a:schemeClr val="dk1"/>
                </a:solidFill>
                <a:latin typeface="Calibri"/>
                <a:ea typeface="Calibri"/>
                <a:cs typeface="Calibri"/>
                <a:sym typeface="Calibri"/>
              </a:rPr>
              <a:t>4</a:t>
            </a:r>
            <a:r>
              <a:rPr b="0" i="0" lang="pt-BR" sz="1800" u="none" cap="none" strike="noStrike">
                <a:solidFill>
                  <a:schemeClr val="dk1"/>
                </a:solidFill>
                <a:latin typeface="Calibri"/>
                <a:ea typeface="Calibri"/>
                <a:cs typeface="Calibri"/>
                <a:sym typeface="Calibri"/>
              </a:rPr>
              <a:t>. Não use agulhas tortas ou sem ponta. </a:t>
            </a:r>
            <a:r>
              <a:rPr b="1" i="0" lang="pt-BR" sz="1800" u="none" cap="none" strike="noStrike">
                <a:solidFill>
                  <a:schemeClr val="dk1"/>
                </a:solidFill>
                <a:latin typeface="Calibri"/>
                <a:ea typeface="Calibri"/>
                <a:cs typeface="Calibri"/>
                <a:sym typeface="Calibri"/>
              </a:rPr>
              <a:t>5</a:t>
            </a:r>
            <a:r>
              <a:rPr b="0" i="0" lang="pt-BR" sz="1800" u="none" cap="none" strike="noStrike">
                <a:solidFill>
                  <a:schemeClr val="dk1"/>
                </a:solidFill>
                <a:latin typeface="Calibri"/>
                <a:ea typeface="Calibri"/>
                <a:cs typeface="Calibri"/>
                <a:sym typeface="Calibri"/>
              </a:rPr>
              <a:t>. Nunca gire o volante para trás. </a:t>
            </a:r>
            <a:r>
              <a:rPr b="1" i="0" lang="pt-BR" sz="1800" u="none" cap="none" strike="noStrike">
                <a:solidFill>
                  <a:schemeClr val="dk1"/>
                </a:solidFill>
                <a:latin typeface="Calibri"/>
                <a:ea typeface="Calibri"/>
                <a:cs typeface="Calibri"/>
                <a:sym typeface="Calibri"/>
              </a:rPr>
              <a:t>6</a:t>
            </a:r>
            <a:r>
              <a:rPr b="0" i="0" lang="pt-BR" sz="1800" u="none" cap="none" strike="noStrike">
                <a:solidFill>
                  <a:schemeClr val="dk1"/>
                </a:solidFill>
                <a:latin typeface="Calibri"/>
                <a:ea typeface="Calibri"/>
                <a:cs typeface="Calibri"/>
                <a:sym typeface="Calibri"/>
              </a:rPr>
              <a:t>. Mantenha a máquina sempre limpa e lubrificada.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Tipos e Gêneros Textuais</a:t>
            </a:r>
          </a:p>
        </p:txBody>
      </p:sp>
      <p:sp>
        <p:nvSpPr>
          <p:cNvPr id="112" name="Shape 112"/>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60000"/>
              </a:lnSpc>
              <a:spcBef>
                <a:spcPts val="0"/>
              </a:spcBef>
              <a:spcAft>
                <a:spcPts val="0"/>
              </a:spcAft>
              <a:buClr>
                <a:schemeClr val="dk1"/>
              </a:buClr>
              <a:buSzPct val="25000"/>
              <a:buFont typeface="Arial"/>
              <a:buNone/>
            </a:pPr>
            <a:r>
              <a:t/>
            </a:r>
            <a:endParaRPr b="0" i="0" sz="1265" u="none" cap="none" strike="noStrike">
              <a:solidFill>
                <a:srgbClr val="0070C0"/>
              </a:solidFill>
              <a:latin typeface="Calibri"/>
              <a:ea typeface="Calibri"/>
              <a:cs typeface="Calibri"/>
              <a:sym typeface="Calibri"/>
            </a:endParaRPr>
          </a:p>
          <a:p>
            <a:pPr indent="-171450" lvl="0" marL="171450" marR="0" rtl="0" algn="l">
              <a:lnSpc>
                <a:spcPct val="100000"/>
              </a:lnSpc>
              <a:spcBef>
                <a:spcPts val="750"/>
              </a:spcBef>
              <a:spcAft>
                <a:spcPts val="0"/>
              </a:spcAft>
              <a:buClr>
                <a:srgbClr val="0070C0"/>
              </a:buClr>
              <a:buSzPct val="25000"/>
              <a:buFont typeface="Arial"/>
              <a:buNone/>
            </a:pPr>
            <a:r>
              <a:rPr b="0" i="0" lang="pt-BR" sz="1430" u="none" cap="none" strike="noStrike">
                <a:solidFill>
                  <a:srgbClr val="0070C0"/>
                </a:solidFill>
                <a:latin typeface="Calibri"/>
                <a:ea typeface="Calibri"/>
                <a:cs typeface="Calibri"/>
                <a:sym typeface="Calibri"/>
              </a:rPr>
              <a:t>NARRAÇÃO: </a:t>
            </a:r>
            <a:r>
              <a:rPr b="0" i="0" lang="pt-BR" sz="1430" u="none" cap="none" strike="noStrike">
                <a:solidFill>
                  <a:schemeClr val="dk1"/>
                </a:solidFill>
                <a:latin typeface="Calibri"/>
                <a:ea typeface="Calibri"/>
                <a:cs typeface="Calibri"/>
                <a:sym typeface="Calibri"/>
              </a:rPr>
              <a:t>É a modalidade de redação na qual contamos um ou mais fatos que ocorreram em determinado tempo e lugar, envolvendo certos personagens. </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Elementos da narrativa</a:t>
            </a:r>
          </a:p>
          <a:p>
            <a:pPr indent="-171450" lvl="0" marL="171450" marR="0" rtl="0" algn="l">
              <a:lnSpc>
                <a:spcPct val="60000"/>
              </a:lnSpc>
              <a:spcBef>
                <a:spcPts val="750"/>
              </a:spcBef>
              <a:spcAft>
                <a:spcPts val="0"/>
              </a:spcAft>
              <a:buClr>
                <a:schemeClr val="dk1"/>
              </a:buClr>
              <a:buSzPct val="25000"/>
              <a:buFont typeface="Arial"/>
              <a:buNone/>
            </a:pPr>
            <a:r>
              <a:t/>
            </a:r>
            <a:endParaRPr b="0" i="0" sz="1430" u="none" cap="none" strike="noStrike">
              <a:solidFill>
                <a:schemeClr val="dk1"/>
              </a:solidFill>
              <a:latin typeface="Calibri"/>
              <a:ea typeface="Calibri"/>
              <a:cs typeface="Calibri"/>
              <a:sym typeface="Calibri"/>
            </a:endParaRP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1. Enredo</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Apresentação e o desenrolar dos fatos.</a:t>
            </a:r>
          </a:p>
          <a:p>
            <a:pPr indent="-171450" lvl="0" marL="171450" marR="0" rtl="0" algn="l">
              <a:lnSpc>
                <a:spcPct val="60000"/>
              </a:lnSpc>
              <a:spcBef>
                <a:spcPts val="750"/>
              </a:spcBef>
              <a:spcAft>
                <a:spcPts val="0"/>
              </a:spcAft>
              <a:buClr>
                <a:schemeClr val="dk1"/>
              </a:buClr>
              <a:buSzPct val="25000"/>
              <a:buFont typeface="Arial"/>
              <a:buNone/>
            </a:pPr>
            <a:r>
              <a:t/>
            </a:r>
            <a:endParaRPr b="0" i="0" sz="1430" u="none" cap="none" strike="noStrike">
              <a:solidFill>
                <a:schemeClr val="dk1"/>
              </a:solidFill>
              <a:latin typeface="Calibri"/>
              <a:ea typeface="Calibri"/>
              <a:cs typeface="Calibri"/>
              <a:sym typeface="Calibri"/>
            </a:endParaRP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2. Narrador</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2.1. Narrador-Personagem</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Emprega a 1ª pessoa.</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Narrador envolvido na história (dentro do fato).</a:t>
            </a:r>
          </a:p>
          <a:p>
            <a:pPr indent="-171450" lvl="0" marL="171450" marR="0" rtl="0" algn="l">
              <a:lnSpc>
                <a:spcPct val="60000"/>
              </a:lnSpc>
              <a:spcBef>
                <a:spcPts val="750"/>
              </a:spcBef>
              <a:spcAft>
                <a:spcPts val="0"/>
              </a:spcAft>
              <a:buClr>
                <a:schemeClr val="dk1"/>
              </a:buClr>
              <a:buSzPct val="25000"/>
              <a:buFont typeface="Arial"/>
              <a:buNone/>
            </a:pPr>
            <a:r>
              <a:t/>
            </a:r>
            <a:endParaRPr b="0" i="0" sz="1430" u="none" cap="none" strike="noStrike">
              <a:solidFill>
                <a:schemeClr val="dk1"/>
              </a:solidFill>
              <a:latin typeface="Calibri"/>
              <a:ea typeface="Calibri"/>
              <a:cs typeface="Calibri"/>
              <a:sym typeface="Calibri"/>
            </a:endParaRP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2.2. Narrador-Observador</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Emprega a 3ª pessoa.</a:t>
            </a:r>
          </a:p>
          <a:p>
            <a:pPr indent="-171450" lvl="0" marL="171450" marR="0" rtl="0" algn="l">
              <a:lnSpc>
                <a:spcPct val="60000"/>
              </a:lnSpc>
              <a:spcBef>
                <a:spcPts val="750"/>
              </a:spcBef>
              <a:spcAft>
                <a:spcPts val="0"/>
              </a:spcAft>
              <a:buClr>
                <a:schemeClr val="dk1"/>
              </a:buClr>
              <a:buSzPct val="25000"/>
              <a:buFont typeface="Arial"/>
              <a:buNone/>
            </a:pPr>
            <a:r>
              <a:t/>
            </a:r>
            <a:endParaRPr b="0" i="0" sz="1430" u="none" cap="none" strike="noStrike">
              <a:solidFill>
                <a:schemeClr val="dk1"/>
              </a:solidFill>
              <a:latin typeface="Calibri"/>
              <a:ea typeface="Calibri"/>
              <a:cs typeface="Calibri"/>
              <a:sym typeface="Calibri"/>
            </a:endParaRP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Narrador não participa dos acontecimentos (fora do fato).</a:t>
            </a:r>
          </a:p>
          <a:p>
            <a:pPr indent="-171450" lvl="0" marL="171450" marR="0" rtl="0" algn="l">
              <a:lnSpc>
                <a:spcPct val="60000"/>
              </a:lnSpc>
              <a:spcBef>
                <a:spcPts val="750"/>
              </a:spcBef>
              <a:spcAft>
                <a:spcPts val="0"/>
              </a:spcAft>
              <a:buClr>
                <a:schemeClr val="dk1"/>
              </a:buClr>
              <a:buSzPct val="25000"/>
              <a:buFont typeface="Arial"/>
              <a:buNone/>
            </a:pPr>
            <a:r>
              <a:rPr b="0" i="0" lang="pt-BR" sz="1430" u="none" cap="none" strike="noStrike">
                <a:solidFill>
                  <a:schemeClr val="dk1"/>
                </a:solidFill>
                <a:latin typeface="Calibri"/>
                <a:ea typeface="Calibri"/>
                <a:cs typeface="Calibri"/>
                <a:sym typeface="Calibri"/>
              </a:rPr>
              <a:t> </a:t>
            </a:r>
          </a:p>
          <a:p>
            <a:pPr indent="-171450" lvl="0" marL="171450" marR="0" rtl="0" algn="l">
              <a:lnSpc>
                <a:spcPct val="70000"/>
              </a:lnSpc>
              <a:spcBef>
                <a:spcPts val="750"/>
              </a:spcBef>
              <a:buClr>
                <a:schemeClr val="dk1"/>
              </a:buClr>
              <a:buSzPct val="96250"/>
              <a:buFont typeface="Arial"/>
              <a:buNone/>
            </a:pPr>
            <a:r>
              <a:t/>
            </a:r>
            <a:endParaRPr b="0" i="0" sz="1155"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NARRAÇÃO</a:t>
            </a:r>
          </a:p>
        </p:txBody>
      </p:sp>
      <p:sp>
        <p:nvSpPr>
          <p:cNvPr id="118" name="Shape 118"/>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90000"/>
              </a:lnSpc>
              <a:spcBef>
                <a:spcPts val="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3. Personagens</a:t>
            </a:r>
          </a:p>
          <a:p>
            <a:pPr indent="-171450" lvl="0" marL="171450" marR="0" rtl="0" algn="l">
              <a:lnSpc>
                <a:spcPct val="90000"/>
              </a:lnSpc>
              <a:spcBef>
                <a:spcPts val="75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    </a:t>
            </a:r>
            <a:r>
              <a:rPr b="0" i="0" lang="pt-BR" sz="2400" u="none" cap="none" strike="noStrike">
                <a:solidFill>
                  <a:schemeClr val="dk1"/>
                </a:solidFill>
                <a:latin typeface="Calibri"/>
                <a:ea typeface="Calibri"/>
                <a:cs typeface="Calibri"/>
                <a:sym typeface="Calibri"/>
              </a:rPr>
              <a:t>Protagonista      Antagonista         Coadjuvantes</a:t>
            </a:r>
          </a:p>
          <a:p>
            <a:pPr indent="-171450" lvl="0" marL="171450" marR="0" rtl="0" algn="l">
              <a:lnSpc>
                <a:spcPct val="9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    (principal)            (adversário)         (secundários)</a:t>
            </a:r>
          </a:p>
          <a:p>
            <a:pPr indent="-171450" lvl="0" marL="171450" marR="0" rtl="0" algn="l">
              <a:lnSpc>
                <a:spcPct val="90000"/>
              </a:lnSpc>
              <a:spcBef>
                <a:spcPts val="75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171450" lvl="0" marL="171450" marR="0" rtl="0" algn="l">
              <a:lnSpc>
                <a:spcPct val="90000"/>
              </a:lnSpc>
              <a:spcBef>
                <a:spcPts val="750"/>
              </a:spcBef>
              <a:spcAft>
                <a:spcPts val="0"/>
              </a:spcAft>
              <a:buClr>
                <a:schemeClr val="dk1"/>
              </a:buClr>
              <a:buSzPct val="25000"/>
              <a:buFont typeface="Arial"/>
              <a:buNone/>
            </a:pPr>
            <a:r>
              <a:rPr b="0" i="0" lang="pt-BR" sz="2100" u="none" cap="none" strike="noStrike">
                <a:solidFill>
                  <a:schemeClr val="dk1"/>
                </a:solidFill>
                <a:latin typeface="Calibri"/>
                <a:ea typeface="Calibri"/>
                <a:cs typeface="Calibri"/>
                <a:sym typeface="Calibri"/>
              </a:rPr>
              <a:t>4. Tempo/Espaço</a:t>
            </a:r>
          </a:p>
          <a:p>
            <a:pPr indent="-171450" lvl="1" marL="514350" marR="0" rtl="0" algn="l">
              <a:lnSpc>
                <a:spcPct val="90000"/>
              </a:lnSpc>
              <a:spcBef>
                <a:spcPts val="375"/>
              </a:spcBef>
              <a:spcAft>
                <a:spcPts val="0"/>
              </a:spcAft>
              <a:buClr>
                <a:schemeClr val="dk1"/>
              </a:buClr>
              <a:buSzPct val="100000"/>
              <a:buFont typeface="Arial"/>
              <a:buChar char="-"/>
            </a:pPr>
            <a:r>
              <a:rPr b="0" i="0" lang="pt-BR" sz="1800" u="none" cap="none" strike="noStrike">
                <a:solidFill>
                  <a:schemeClr val="dk1"/>
                </a:solidFill>
                <a:latin typeface="Calibri"/>
                <a:ea typeface="Calibri"/>
                <a:cs typeface="Calibri"/>
                <a:sym typeface="Calibri"/>
              </a:rPr>
              <a:t>Quando ?</a:t>
            </a:r>
          </a:p>
          <a:p>
            <a:pPr indent="-171450" lvl="1" marL="514350" marR="0" rtl="0" algn="l">
              <a:lnSpc>
                <a:spcPct val="90000"/>
              </a:lnSpc>
              <a:spcBef>
                <a:spcPts val="375"/>
              </a:spcBef>
              <a:spcAft>
                <a:spcPts val="0"/>
              </a:spcAft>
              <a:buClr>
                <a:schemeClr val="dk1"/>
              </a:buClr>
              <a:buSzPct val="100000"/>
              <a:buFont typeface="Arial"/>
              <a:buChar char="-"/>
            </a:pPr>
            <a:r>
              <a:rPr b="0" i="0" lang="pt-BR" sz="1800" u="none" cap="none" strike="noStrike">
                <a:solidFill>
                  <a:schemeClr val="dk1"/>
                </a:solidFill>
                <a:latin typeface="Calibri"/>
                <a:ea typeface="Calibri"/>
                <a:cs typeface="Calibri"/>
                <a:sym typeface="Calibri"/>
              </a:rPr>
              <a:t>Onde?</a:t>
            </a:r>
          </a:p>
          <a:p>
            <a:pPr indent="0" lvl="0" marL="0" marR="0" rtl="0" algn="l">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50"/>
              </a:spcBef>
              <a:buClr>
                <a:schemeClr val="dk1"/>
              </a:buClr>
              <a:buSzPct val="25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Exemplos de textos narrativos</a:t>
            </a:r>
          </a:p>
        </p:txBody>
      </p:sp>
      <p:sp>
        <p:nvSpPr>
          <p:cNvPr id="124" name="Shape 124"/>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just">
              <a:lnSpc>
                <a:spcPct val="90000"/>
              </a:lnSpc>
              <a:spcBef>
                <a:spcPts val="0"/>
              </a:spcBef>
              <a:spcAft>
                <a:spcPts val="0"/>
              </a:spcAft>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O candidato à vaga de administrador entrou no escritório onde iria ser entrevistado. Ele se sentia inseguro, apesar de ter um bom currículo, mas sempre se sentia assim quando estava por ser testado. O dono da firma entrou, sentou-se com ar de extrema seriedade e começou a lhe fazer as perguntas mais variadas. Aquele interrogatório parecia interminável. Porém, toda aquela sensação desagradável dissipou-se quando ele foi informado de que o lugar era seu. </a:t>
            </a:r>
          </a:p>
          <a:p>
            <a:pPr indent="-171450" lvl="0" marL="171450" marR="0" rtl="0" algn="just">
              <a:lnSpc>
                <a:spcPct val="90000"/>
              </a:lnSpc>
              <a:spcBef>
                <a:spcPts val="750"/>
              </a:spcBef>
              <a:spcAft>
                <a:spcPts val="0"/>
              </a:spcAft>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a:p>
            <a:pPr indent="-171450" lvl="0" marL="171450" marR="0" rtl="0" algn="just">
              <a:lnSpc>
                <a:spcPct val="90000"/>
              </a:lnSpc>
              <a:spcBef>
                <a:spcPts val="750"/>
              </a:spcBef>
              <a:buClr>
                <a:schemeClr val="dk1"/>
              </a:buClr>
              <a:buSzPct val="100000"/>
              <a:buFont typeface="Arial"/>
              <a:buChar char="•"/>
            </a:pPr>
            <a:r>
              <a:rPr b="0" i="0" lang="pt-BR" sz="2000" u="none" cap="none" strike="noStrike">
                <a:solidFill>
                  <a:schemeClr val="dk1"/>
                </a:solidFill>
                <a:latin typeface="Calibri"/>
                <a:ea typeface="Calibri"/>
                <a:cs typeface="Calibri"/>
                <a:sym typeface="Calibri"/>
              </a:rPr>
              <a:t>  Contos de fadas</a:t>
            </a:r>
          </a:p>
        </p:txBody>
      </p:sp>
      <p:pic>
        <p:nvPicPr>
          <p:cNvPr descr="Resultado de imagem para branca de neve" id="125" name="Shape 125"/>
          <p:cNvPicPr preferRelativeResize="0"/>
          <p:nvPr/>
        </p:nvPicPr>
        <p:blipFill rotWithShape="1">
          <a:blip r:embed="rId3">
            <a:alphaModFix/>
          </a:blip>
          <a:srcRect b="0" l="0" r="0" t="0"/>
          <a:stretch/>
        </p:blipFill>
        <p:spPr>
          <a:xfrm>
            <a:off x="4572000" y="4437112"/>
            <a:ext cx="3852148" cy="21890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DESCRIÇÃO</a:t>
            </a:r>
          </a:p>
        </p:txBody>
      </p:sp>
      <p:sp>
        <p:nvSpPr>
          <p:cNvPr id="131" name="Shape 131"/>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90000"/>
              </a:lnSpc>
              <a:spcBef>
                <a:spcPts val="0"/>
              </a:spcBef>
              <a:spcAft>
                <a:spcPts val="0"/>
              </a:spcAft>
              <a:buClr>
                <a:schemeClr val="dk1"/>
              </a:buClr>
              <a:buSzPct val="25000"/>
              <a:buFont typeface="Arial"/>
              <a:buNone/>
            </a:pPr>
            <a:r>
              <a:rPr b="0" i="0" lang="pt-BR" sz="2000" u="none" cap="none" strike="noStrike">
                <a:solidFill>
                  <a:schemeClr val="dk1"/>
                </a:solidFill>
                <a:latin typeface="Calibri"/>
                <a:ea typeface="Calibri"/>
                <a:cs typeface="Calibri"/>
                <a:sym typeface="Calibri"/>
              </a:rPr>
              <a:t>   É o tipo de redação na qual se apontam as características que compõem um determinado objeto, pessoa, ambiente ou paisagem.</a:t>
            </a:r>
          </a:p>
          <a:p>
            <a:pPr indent="-171450" lvl="0" marL="171450" marR="0" rtl="0" algn="l">
              <a:lnSpc>
                <a:spcPct val="90000"/>
              </a:lnSpc>
              <a:spcBef>
                <a:spcPts val="750"/>
              </a:spcBef>
              <a:spcAft>
                <a:spcPts val="0"/>
              </a:spcAft>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a:p>
            <a:pPr indent="-171450" lvl="0" marL="171450" marR="0" rtl="0" algn="just">
              <a:lnSpc>
                <a:spcPct val="90000"/>
              </a:lnSpc>
              <a:spcBef>
                <a:spcPts val="750"/>
              </a:spcBef>
              <a:spcAft>
                <a:spcPts val="0"/>
              </a:spcAft>
              <a:buClr>
                <a:schemeClr val="dk1"/>
              </a:buClr>
              <a:buSzPct val="25000"/>
              <a:buFont typeface="Arial"/>
              <a:buNone/>
            </a:pPr>
            <a:r>
              <a:rPr b="0" i="0" lang="pt-BR" sz="2000" u="none" cap="none" strike="noStrike">
                <a:solidFill>
                  <a:schemeClr val="dk1"/>
                </a:solidFill>
                <a:latin typeface="Calibri"/>
                <a:ea typeface="Calibri"/>
                <a:cs typeface="Calibri"/>
                <a:sym typeface="Calibri"/>
              </a:rPr>
              <a:t>	Descrever é um processo no qual se empregam os sentidos para captar uma realidade e reprocessá-la num texto. Para a elaboração do texto final, concorrem a sua habilidade linguística e as finalidades a que ele se propõe: informar o leitor, transmitir-lhe impressões ou comunicar-lhe emoções.</a:t>
            </a:r>
          </a:p>
          <a:p>
            <a:pPr indent="-171450" lvl="0" marL="171450" marR="0" rtl="0" algn="l">
              <a:lnSpc>
                <a:spcPct val="90000"/>
              </a:lnSpc>
              <a:spcBef>
                <a:spcPts val="750"/>
              </a:spcBef>
              <a:spcAft>
                <a:spcPts val="0"/>
              </a:spcAft>
              <a:buClr>
                <a:schemeClr val="dk1"/>
              </a:buClr>
              <a:buSzPct val="25000"/>
              <a:buFont typeface="Arial"/>
              <a:buNone/>
            </a:pPr>
            <a:r>
              <a:t/>
            </a:r>
            <a:endParaRPr b="0" i="0" sz="2000" u="sng" cap="none" strike="noStrike">
              <a:solidFill>
                <a:schemeClr val="dk1"/>
              </a:solidFill>
              <a:latin typeface="Calibri"/>
              <a:ea typeface="Calibri"/>
              <a:cs typeface="Calibri"/>
              <a:sym typeface="Calibri"/>
            </a:endParaRPr>
          </a:p>
          <a:p>
            <a:pPr indent="-171450" lvl="2" marL="857250" marR="0" rtl="0" algn="l">
              <a:lnSpc>
                <a:spcPct val="90000"/>
              </a:lnSpc>
              <a:spcBef>
                <a:spcPts val="375"/>
              </a:spcBef>
              <a:spcAft>
                <a:spcPts val="0"/>
              </a:spcAft>
              <a:buClr>
                <a:schemeClr val="dk1"/>
              </a:buClr>
              <a:buSzPct val="25000"/>
              <a:buFont typeface="Arial"/>
              <a:buNone/>
            </a:pPr>
            <a:r>
              <a:rPr b="0" i="0" lang="pt-BR" sz="1700" u="sng" cap="none" strike="noStrike">
                <a:solidFill>
                  <a:schemeClr val="dk1"/>
                </a:solidFill>
                <a:latin typeface="Calibri"/>
                <a:ea typeface="Calibri"/>
                <a:cs typeface="Calibri"/>
                <a:sym typeface="Calibri"/>
              </a:rPr>
              <a:t>Elementos básicos de uma descrição</a:t>
            </a:r>
          </a:p>
          <a:p>
            <a:pPr indent="-171450" lvl="2" marL="857250" marR="0" rtl="0" algn="l">
              <a:lnSpc>
                <a:spcPct val="90000"/>
              </a:lnSpc>
              <a:spcBef>
                <a:spcPts val="375"/>
              </a:spcBef>
              <a:spcAft>
                <a:spcPts val="0"/>
              </a:spcAft>
              <a:buClr>
                <a:schemeClr val="dk1"/>
              </a:buClr>
              <a:buSzPct val="25000"/>
              <a:buFont typeface="Arial"/>
              <a:buNone/>
            </a:pPr>
            <a:r>
              <a:rPr b="0" i="0" lang="pt-BR" sz="1700" u="none" cap="none" strike="noStrike">
                <a:solidFill>
                  <a:schemeClr val="dk1"/>
                </a:solidFill>
                <a:latin typeface="Calibri"/>
                <a:ea typeface="Calibri"/>
                <a:cs typeface="Calibri"/>
                <a:sym typeface="Calibri"/>
              </a:rPr>
              <a:t>Nomear - identificar</a:t>
            </a:r>
          </a:p>
          <a:p>
            <a:pPr indent="-171450" lvl="2" marL="857250" marR="0" rtl="0" algn="l">
              <a:lnSpc>
                <a:spcPct val="90000"/>
              </a:lnSpc>
              <a:spcBef>
                <a:spcPts val="375"/>
              </a:spcBef>
              <a:spcAft>
                <a:spcPts val="0"/>
              </a:spcAft>
              <a:buClr>
                <a:schemeClr val="dk1"/>
              </a:buClr>
              <a:buSzPct val="25000"/>
              <a:buFont typeface="Arial"/>
              <a:buNone/>
            </a:pPr>
            <a:r>
              <a:rPr b="0" i="0" lang="pt-BR" sz="1700" u="none" cap="none" strike="noStrike">
                <a:solidFill>
                  <a:schemeClr val="dk1"/>
                </a:solidFill>
                <a:latin typeface="Calibri"/>
                <a:ea typeface="Calibri"/>
                <a:cs typeface="Calibri"/>
                <a:sym typeface="Calibri"/>
              </a:rPr>
              <a:t>Localizar / Situar – tempo / espaço</a:t>
            </a:r>
          </a:p>
          <a:p>
            <a:pPr indent="-171450" lvl="2" marL="857250" marR="0" rtl="0" algn="l">
              <a:lnSpc>
                <a:spcPct val="90000"/>
              </a:lnSpc>
              <a:spcBef>
                <a:spcPts val="375"/>
              </a:spcBef>
              <a:spcAft>
                <a:spcPts val="0"/>
              </a:spcAft>
              <a:buClr>
                <a:schemeClr val="dk1"/>
              </a:buClr>
              <a:buSzPct val="25000"/>
              <a:buFont typeface="Arial"/>
              <a:buNone/>
            </a:pPr>
            <a:r>
              <a:rPr b="0" i="0" lang="pt-BR" sz="1700" u="none" cap="none" strike="noStrike">
                <a:solidFill>
                  <a:schemeClr val="dk1"/>
                </a:solidFill>
                <a:latin typeface="Calibri"/>
                <a:ea typeface="Calibri"/>
                <a:cs typeface="Calibri"/>
                <a:sym typeface="Calibri"/>
              </a:rPr>
              <a:t>Qualificar - apresentar características</a:t>
            </a:r>
          </a:p>
          <a:p>
            <a:pPr indent="-171450" lvl="0" marL="171450" marR="0" rtl="0" algn="l">
              <a:lnSpc>
                <a:spcPct val="90000"/>
              </a:lnSpc>
              <a:spcBef>
                <a:spcPts val="750"/>
              </a:spcBef>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628650" y="365126"/>
            <a:ext cx="7886700"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rgbClr val="0070C0"/>
              </a:buClr>
              <a:buSzPct val="25000"/>
              <a:buFont typeface="Calibri"/>
              <a:buNone/>
            </a:pPr>
            <a:r>
              <a:rPr b="1" i="0" lang="pt-BR" sz="4400" u="none" cap="none" strike="noStrike">
                <a:solidFill>
                  <a:srgbClr val="0070C0"/>
                </a:solidFill>
                <a:latin typeface="Calibri"/>
                <a:ea typeface="Calibri"/>
                <a:cs typeface="Calibri"/>
                <a:sym typeface="Calibri"/>
              </a:rPr>
              <a:t>DESCRIÇÃO</a:t>
            </a:r>
          </a:p>
        </p:txBody>
      </p:sp>
      <p:sp>
        <p:nvSpPr>
          <p:cNvPr id="137" name="Shape 137"/>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71450" lvl="0" marL="171450" marR="0" rtl="0" algn="l">
              <a:lnSpc>
                <a:spcPct val="80000"/>
              </a:lnSpc>
              <a:spcBef>
                <a:spcPts val="0"/>
              </a:spcBef>
              <a:spcAft>
                <a:spcPts val="0"/>
              </a:spcAft>
              <a:buClr>
                <a:schemeClr val="dk1"/>
              </a:buClr>
              <a:buSzPct val="25000"/>
              <a:buFont typeface="Arial"/>
              <a:buNone/>
            </a:pPr>
            <a:r>
              <a:rPr b="0" i="0" lang="pt-BR" sz="2400" u="sng" cap="none" strike="noStrike">
                <a:solidFill>
                  <a:schemeClr val="dk1"/>
                </a:solidFill>
                <a:latin typeface="Calibri"/>
                <a:ea typeface="Calibri"/>
                <a:cs typeface="Calibri"/>
                <a:sym typeface="Calibri"/>
              </a:rPr>
              <a:t>Organização do texto descritivo</a:t>
            </a:r>
          </a:p>
          <a:p>
            <a:pPr indent="-171450" lvl="0" marL="171450" marR="0" rtl="0" algn="l">
              <a:lnSpc>
                <a:spcPct val="80000"/>
              </a:lnSpc>
              <a:spcBef>
                <a:spcPts val="75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1. Características                                       2. Ações</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     Físicas</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     Psicológicas</a:t>
            </a:r>
          </a:p>
          <a:p>
            <a:pPr indent="-171450" lvl="0" marL="171450" marR="0" rtl="0" algn="l">
              <a:lnSpc>
                <a:spcPct val="80000"/>
              </a:lnSpc>
              <a:spcBef>
                <a:spcPts val="750"/>
              </a:spcBef>
              <a:spcAft>
                <a:spcPts val="0"/>
              </a:spcAft>
              <a:buClr>
                <a:schemeClr val="dk1"/>
              </a:buClr>
              <a:buSzPct val="25000"/>
              <a:buFont typeface="Arial"/>
              <a:buNone/>
            </a:pPr>
            <a:r>
              <a:t/>
            </a:r>
            <a:endParaRPr b="0" i="0" sz="2400" u="sng" cap="none" strike="noStrike">
              <a:solidFill>
                <a:schemeClr val="dk1"/>
              </a:solidFill>
              <a:latin typeface="Calibri"/>
              <a:ea typeface="Calibri"/>
              <a:cs typeface="Calibri"/>
              <a:sym typeface="Calibri"/>
            </a:endParaRP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2. </a:t>
            </a:r>
            <a:r>
              <a:rPr b="0" i="0" lang="pt-BR" sz="2400" u="sng" cap="none" strike="noStrike">
                <a:solidFill>
                  <a:schemeClr val="dk1"/>
                </a:solidFill>
                <a:latin typeface="Calibri"/>
                <a:ea typeface="Calibri"/>
                <a:cs typeface="Calibri"/>
                <a:sym typeface="Calibri"/>
              </a:rPr>
              <a:t>O que descrever</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Descrição Técnica                    </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Descrição de Ambientes e paisagens</a:t>
            </a:r>
          </a:p>
          <a:p>
            <a:pPr indent="-171450" lvl="0" marL="171450" marR="0" rtl="0" algn="l">
              <a:lnSpc>
                <a:spcPct val="80000"/>
              </a:lnSpc>
              <a:spcBef>
                <a:spcPts val="750"/>
              </a:spcBef>
              <a:spcAft>
                <a:spcPts val="0"/>
              </a:spcAft>
              <a:buClr>
                <a:schemeClr val="dk1"/>
              </a:buClr>
              <a:buSzPct val="25000"/>
              <a:buFont typeface="Arial"/>
              <a:buNone/>
            </a:pPr>
            <a:r>
              <a:rPr b="0" i="0" lang="pt-BR" sz="2400" u="none" cap="none" strike="noStrike">
                <a:solidFill>
                  <a:schemeClr val="dk1"/>
                </a:solidFill>
                <a:latin typeface="Calibri"/>
                <a:ea typeface="Calibri"/>
                <a:cs typeface="Calibri"/>
                <a:sym typeface="Calibri"/>
              </a:rPr>
              <a:t>Descrição de Objetos               </a:t>
            </a:r>
          </a:p>
          <a:p>
            <a:pPr indent="-171450" lvl="0" marL="171450" marR="0" rtl="0" algn="l">
              <a:lnSpc>
                <a:spcPct val="80000"/>
              </a:lnSpc>
              <a:spcBef>
                <a:spcPts val="750"/>
              </a:spcBef>
              <a:buClr>
                <a:schemeClr val="dk1"/>
              </a:buClr>
              <a:buSzPct val="25000"/>
              <a:buFont typeface="Arial"/>
              <a:buNone/>
            </a:pPr>
            <a:r>
              <a:rPr b="0" i="0" lang="pt-BR" sz="2400" u="none" cap="none" strike="noStrike">
                <a:solidFill>
                  <a:schemeClr val="dk1"/>
                </a:solidFill>
                <a:latin typeface="Calibri"/>
                <a:ea typeface="Calibri"/>
                <a:cs typeface="Calibri"/>
                <a:sym typeface="Calibri"/>
              </a:rPr>
              <a:t>Descrição de Pessoas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