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4"/>
  </p:sldMasterIdLst>
  <p:sldIdLst>
    <p:sldId id="281" r:id="rId5"/>
    <p:sldId id="308" r:id="rId6"/>
    <p:sldId id="259" r:id="rId7"/>
    <p:sldId id="260" r:id="rId8"/>
    <p:sldId id="261" r:id="rId9"/>
    <p:sldId id="279" r:id="rId10"/>
    <p:sldId id="264" r:id="rId11"/>
    <p:sldId id="265" r:id="rId12"/>
    <p:sldId id="266" r:id="rId13"/>
    <p:sldId id="267" r:id="rId14"/>
    <p:sldId id="272" r:id="rId15"/>
    <p:sldId id="273" r:id="rId16"/>
    <p:sldId id="274" r:id="rId17"/>
    <p:sldId id="277" r:id="rId18"/>
    <p:sldId id="278" r:id="rId19"/>
    <p:sldId id="282" r:id="rId20"/>
    <p:sldId id="299" r:id="rId21"/>
    <p:sldId id="300" r:id="rId22"/>
    <p:sldId id="309" r:id="rId23"/>
    <p:sldId id="301" r:id="rId24"/>
    <p:sldId id="302" r:id="rId25"/>
    <p:sldId id="303" r:id="rId26"/>
    <p:sldId id="304" r:id="rId27"/>
    <p:sldId id="305" r:id="rId28"/>
    <p:sldId id="291" r:id="rId29"/>
    <p:sldId id="298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2" r:id="rId38"/>
    <p:sldId id="293" r:id="rId39"/>
    <p:sldId id="294" r:id="rId40"/>
    <p:sldId id="295" r:id="rId41"/>
    <p:sldId id="296" r:id="rId42"/>
    <p:sldId id="275" r:id="rId43"/>
    <p:sldId id="276" r:id="rId44"/>
    <p:sldId id="268" r:id="rId45"/>
    <p:sldId id="307" r:id="rId46"/>
    <p:sldId id="306" r:id="rId47"/>
    <p:sldId id="280" r:id="rId4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78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0C39-DCFA-4712-AE1B-C5C0A3369343}" type="datetimeFigureOut">
              <a:rPr lang="pt-BR" smtClean="0"/>
              <a:pPr/>
              <a:t>09/03/2017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8BBA-5929-4AD6-9D05-8424D0D0878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4648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0C39-DCFA-4712-AE1B-C5C0A3369343}" type="datetimeFigureOut">
              <a:rPr lang="pt-BR" smtClean="0"/>
              <a:pPr/>
              <a:t>09/03/2017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8BBA-5929-4AD6-9D05-8424D0D0878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2335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0C39-DCFA-4712-AE1B-C5C0A3369343}" type="datetimeFigureOut">
              <a:rPr lang="pt-BR" smtClean="0"/>
              <a:pPr/>
              <a:t>09/03/2017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8BBA-5929-4AD6-9D05-8424D0D0878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6805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B27013-9044-4659-BFB6-3ADFF95EFF1A}" type="datetimeFigureOut">
              <a:rPr lang="en-US"/>
              <a:pPr>
                <a:defRPr/>
              </a:pPr>
              <a:t>3/9/2017</a:t>
            </a:fld>
            <a:endParaRPr lang="en-US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68481E-6AE9-4EB7-A730-6A596918860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862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0C39-DCFA-4712-AE1B-C5C0A3369343}" type="datetimeFigureOut">
              <a:rPr lang="pt-BR" smtClean="0"/>
              <a:pPr/>
              <a:t>09/03/2017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8BBA-5929-4AD6-9D05-8424D0D0878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7982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0C39-DCFA-4712-AE1B-C5C0A3369343}" type="datetimeFigureOut">
              <a:rPr lang="pt-BR" smtClean="0"/>
              <a:pPr/>
              <a:t>09/03/2017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8BBA-5929-4AD6-9D05-8424D0D0878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7505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0C39-DCFA-4712-AE1B-C5C0A3369343}" type="datetimeFigureOut">
              <a:rPr lang="pt-BR" smtClean="0"/>
              <a:pPr/>
              <a:t>09/03/2017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8BBA-5929-4AD6-9D05-8424D0D0878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5959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0C39-DCFA-4712-AE1B-C5C0A3369343}" type="datetimeFigureOut">
              <a:rPr lang="pt-BR" smtClean="0"/>
              <a:pPr/>
              <a:t>09/03/2017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8BBA-5929-4AD6-9D05-8424D0D0878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0395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0C39-DCFA-4712-AE1B-C5C0A3369343}" type="datetimeFigureOut">
              <a:rPr lang="pt-BR" smtClean="0"/>
              <a:pPr/>
              <a:t>09/03/2017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8BBA-5929-4AD6-9D05-8424D0D0878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4903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0C39-DCFA-4712-AE1B-C5C0A3369343}" type="datetimeFigureOut">
              <a:rPr lang="pt-BR" smtClean="0"/>
              <a:pPr/>
              <a:t>09/03/2017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8BBA-5929-4AD6-9D05-8424D0D0878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4070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0C39-DCFA-4712-AE1B-C5C0A3369343}" type="datetimeFigureOut">
              <a:rPr lang="pt-BR" smtClean="0"/>
              <a:pPr/>
              <a:t>09/03/2017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8BBA-5929-4AD6-9D05-8424D0D0878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4164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0C39-DCFA-4712-AE1B-C5C0A3369343}" type="datetimeFigureOut">
              <a:rPr lang="pt-BR" smtClean="0"/>
              <a:pPr/>
              <a:t>09/03/2017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8BBA-5929-4AD6-9D05-8424D0D0878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16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20C39-DCFA-4712-AE1B-C5C0A3369343}" type="datetimeFigureOut">
              <a:rPr lang="pt-BR" smtClean="0"/>
              <a:pPr/>
              <a:t>09/03/2017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38BBA-5929-4AD6-9D05-8424D0D0878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6901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rasilescola.com/redacao/coesao.ht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474094"/>
            <a:ext cx="7886700" cy="1325563"/>
          </a:xfrm>
        </p:spPr>
        <p:txBody>
          <a:bodyPr>
            <a:normAutofit/>
          </a:bodyPr>
          <a:lstStyle/>
          <a:p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t-BR" dirty="0" smtClean="0"/>
          </a:p>
          <a:p>
            <a:pPr marL="0" indent="0" algn="ctr">
              <a:buNone/>
            </a:pPr>
            <a:endParaRPr lang="pt-BR" dirty="0" smtClean="0">
              <a:solidFill>
                <a:srgbClr val="002060"/>
              </a:solidFill>
            </a:endParaRPr>
          </a:p>
          <a:p>
            <a:pPr marL="0" indent="0" algn="ctr">
              <a:buNone/>
            </a:pPr>
            <a:r>
              <a:rPr lang="pt-BR" sz="4800" dirty="0" smtClean="0">
                <a:solidFill>
                  <a:srgbClr val="002060"/>
                </a:solidFill>
              </a:rPr>
              <a:t>Técnicas de Leitura e Escrita</a:t>
            </a:r>
            <a:endParaRPr lang="pt-BR" sz="4800" dirty="0">
              <a:solidFill>
                <a:srgbClr val="002060"/>
              </a:solidFill>
            </a:endParaRPr>
          </a:p>
          <a:p>
            <a:pPr marL="0" indent="0" algn="r">
              <a:buNone/>
            </a:pPr>
            <a:endParaRPr lang="pt-BR" sz="2000" dirty="0" smtClean="0"/>
          </a:p>
          <a:p>
            <a:pPr marL="0" indent="0" algn="r">
              <a:buNone/>
            </a:pPr>
            <a:endParaRPr lang="pt-BR" sz="2000" dirty="0"/>
          </a:p>
          <a:p>
            <a:pPr marL="0" indent="0" algn="r">
              <a:buNone/>
            </a:pPr>
            <a:r>
              <a:rPr lang="pt-BR" sz="1800" b="1" dirty="0" smtClean="0"/>
              <a:t>Disciplina: Comunicação, Leitura, Escrita e Oratória</a:t>
            </a:r>
          </a:p>
          <a:p>
            <a:pPr marL="0" indent="0" algn="r">
              <a:buNone/>
            </a:pPr>
            <a:r>
              <a:rPr lang="pt-BR" sz="1800" b="1" dirty="0" err="1" smtClean="0"/>
              <a:t>Profª</a:t>
            </a:r>
            <a:r>
              <a:rPr lang="pt-BR" sz="1800" b="1" dirty="0" smtClean="0"/>
              <a:t>: Solange Lara</a:t>
            </a:r>
          </a:p>
        </p:txBody>
      </p:sp>
      <p:pic>
        <p:nvPicPr>
          <p:cNvPr id="5" name="Imagem 4" descr="http://coronelsarmento.xpg.uol.com.br/livr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645024"/>
            <a:ext cx="1944216" cy="25319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23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pt-BR" sz="4000" smtClean="0"/>
              <a:t>	</a:t>
            </a:r>
          </a:p>
        </p:txBody>
      </p:sp>
      <p:sp>
        <p:nvSpPr>
          <p:cNvPr id="11267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7924800" cy="4525963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pt-BR" sz="2800" b="1" dirty="0" smtClean="0"/>
              <a:t>Evitar:</a:t>
            </a:r>
          </a:p>
          <a:p>
            <a:pPr algn="just" eaLnBrk="1" hangingPunct="1"/>
            <a:endParaRPr lang="pt-BR" sz="2800" b="1" dirty="0" smtClean="0"/>
          </a:p>
          <a:p>
            <a:pPr lvl="1" algn="just" eaLnBrk="1" hangingPunct="1"/>
            <a:r>
              <a:rPr lang="pt-BR" sz="2400" b="1" dirty="0" smtClean="0"/>
              <a:t>Dispersão:</a:t>
            </a:r>
            <a:r>
              <a:rPr lang="pt-BR" sz="2400" dirty="0" smtClean="0"/>
              <a:t> falta de concentração.</a:t>
            </a:r>
          </a:p>
          <a:p>
            <a:pPr lvl="1" algn="just" eaLnBrk="1" hangingPunct="1"/>
            <a:r>
              <a:rPr lang="pt-BR" sz="2400" b="1" dirty="0" smtClean="0"/>
              <a:t>Inconstância:</a:t>
            </a:r>
            <a:r>
              <a:rPr lang="pt-BR" sz="2400" dirty="0" smtClean="0"/>
              <a:t> ter perseverança.</a:t>
            </a:r>
          </a:p>
          <a:p>
            <a:pPr lvl="1" algn="just" eaLnBrk="1" hangingPunct="1"/>
            <a:r>
              <a:rPr lang="pt-BR" sz="2400" b="1" dirty="0" smtClean="0"/>
              <a:t>Passividade:</a:t>
            </a:r>
            <a:r>
              <a:rPr lang="pt-BR" sz="2400" dirty="0" smtClean="0"/>
              <a:t> leitura sem raciocínio.</a:t>
            </a:r>
          </a:p>
          <a:p>
            <a:pPr lvl="1" algn="just" eaLnBrk="1" hangingPunct="1"/>
            <a:r>
              <a:rPr lang="pt-BR" sz="2400" b="1" dirty="0" smtClean="0"/>
              <a:t>Excessivo espírito crítico</a:t>
            </a:r>
            <a:r>
              <a:rPr lang="pt-BR" sz="2400" dirty="0" smtClean="0"/>
              <a:t>: preocupação exagerada em censurar, criticar.</a:t>
            </a:r>
          </a:p>
          <a:p>
            <a:pPr lvl="1" algn="just" eaLnBrk="1" hangingPunct="1"/>
            <a:r>
              <a:rPr lang="pt-BR" sz="2400" b="1" dirty="0" smtClean="0"/>
              <a:t>Preguiça:</a:t>
            </a:r>
            <a:r>
              <a:rPr lang="pt-BR" sz="2400" dirty="0" smtClean="0"/>
              <a:t> não procurar os devidos esclarecimentos.</a:t>
            </a:r>
          </a:p>
          <a:p>
            <a:pPr lvl="1" algn="just" eaLnBrk="1" hangingPunct="1"/>
            <a:r>
              <a:rPr lang="pt-BR" sz="2400" b="1" dirty="0" smtClean="0"/>
              <a:t>Deslealdade</a:t>
            </a:r>
            <a:r>
              <a:rPr lang="pt-BR" sz="2400" dirty="0" smtClean="0"/>
              <a:t>: distorção do pensamento do autor.</a:t>
            </a:r>
          </a:p>
        </p:txBody>
      </p:sp>
      <p:sp>
        <p:nvSpPr>
          <p:cNvPr id="11268" name="Rectangle 4"/>
          <p:cNvSpPr>
            <a:spLocks/>
          </p:cNvSpPr>
          <p:nvPr/>
        </p:nvSpPr>
        <p:spPr bwMode="auto">
          <a:xfrm>
            <a:off x="609600" y="4270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pt-BR" sz="4400" b="1">
                <a:latin typeface="Calibri" pitchFamily="34" charset="0"/>
              </a:rPr>
              <a:t>	  Como se deve ler</a:t>
            </a:r>
            <a:endParaRPr lang="pt-BR" sz="4400">
              <a:latin typeface="Calibri" pitchFamily="34" charset="0"/>
            </a:endParaRPr>
          </a:p>
        </p:txBody>
      </p:sp>
      <p:pic>
        <p:nvPicPr>
          <p:cNvPr id="6" name="Picture 5" descr="x1270602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24" y="4572008"/>
            <a:ext cx="8858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pt-BR" dirty="0" smtClean="0"/>
              <a:t>         Leitura Trabalhada</a:t>
            </a:r>
          </a:p>
        </p:txBody>
      </p:sp>
      <p:sp>
        <p:nvSpPr>
          <p:cNvPr id="6147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pt-BR" sz="2800" b="1" dirty="0" smtClean="0"/>
              <a:t>1) Sublinha: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400" dirty="0" smtClean="0"/>
              <a:t>Não sublinhar na primeira leitura;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400" dirty="0" smtClean="0"/>
              <a:t>Marcar somente  o mais importante: ideias centrais, palavras –chave.</a:t>
            </a:r>
          </a:p>
          <a:p>
            <a:pPr eaLnBrk="1" hangingPunct="1">
              <a:lnSpc>
                <a:spcPct val="90000"/>
              </a:lnSpc>
            </a:pPr>
            <a:r>
              <a:rPr lang="pt-BR" sz="2800" dirty="0" smtClean="0"/>
              <a:t>Destacar as partes interessantes ou duvidosas(?).</a:t>
            </a:r>
          </a:p>
          <a:p>
            <a:pPr eaLnBrk="1" hangingPunct="1">
              <a:lnSpc>
                <a:spcPct val="90000"/>
              </a:lnSpc>
            </a:pPr>
            <a:r>
              <a:rPr lang="pt-BR" sz="2800" dirty="0" smtClean="0"/>
              <a:t>Não interromper a leitura por palavras desconhecidas, consulte posteriormente o significado.</a:t>
            </a:r>
          </a:p>
          <a:p>
            <a:pPr eaLnBrk="1" hangingPunct="1">
              <a:lnSpc>
                <a:spcPct val="90000"/>
              </a:lnSpc>
            </a:pPr>
            <a:r>
              <a:rPr lang="pt-BR" sz="2800" dirty="0" smtClean="0"/>
              <a:t>Use como referência substantivos , verbos e os conectivos ( logo, portanto, contudo, ...).</a:t>
            </a:r>
          </a:p>
        </p:txBody>
      </p:sp>
      <p:pic>
        <p:nvPicPr>
          <p:cNvPr id="4" name="Picture 7" descr="u1407488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7950" y="357166"/>
            <a:ext cx="2500330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/>
              <a:t>            Leitura Trabalhada</a:t>
            </a:r>
          </a:p>
        </p:txBody>
      </p:sp>
      <p:sp>
        <p:nvSpPr>
          <p:cNvPr id="7171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None/>
            </a:pPr>
            <a:r>
              <a:rPr lang="pt-BR" sz="2800" b="1" dirty="0" smtClean="0"/>
              <a:t>2) Esquema:</a:t>
            </a:r>
            <a:r>
              <a:rPr lang="pt-BR" sz="2800" dirty="0" smtClean="0"/>
              <a:t> </a:t>
            </a:r>
          </a:p>
          <a:p>
            <a:pPr lvl="1" eaLnBrk="1" hangingPunct="1"/>
            <a:r>
              <a:rPr lang="pt-BR" sz="2400" dirty="0" smtClean="0"/>
              <a:t>palavras ou termos originais podem ser mantidos;</a:t>
            </a:r>
          </a:p>
          <a:p>
            <a:pPr lvl="1" eaLnBrk="1" hangingPunct="1"/>
            <a:r>
              <a:rPr lang="pt-BR" sz="2400" dirty="0" smtClean="0"/>
              <a:t>Hierarquizar as ideias;</a:t>
            </a:r>
          </a:p>
          <a:p>
            <a:pPr lvl="1" eaLnBrk="1" hangingPunct="1"/>
            <a:r>
              <a:rPr lang="pt-BR" sz="2400" dirty="0" smtClean="0"/>
              <a:t>Criar um código uniforme (gráficos, setas, desenhos, parênteses,...)</a:t>
            </a:r>
          </a:p>
          <a:p>
            <a:pPr eaLnBrk="1" hangingPunct="1">
              <a:buNone/>
            </a:pPr>
            <a:r>
              <a:rPr lang="pt-BR" sz="2800" b="1" dirty="0" smtClean="0"/>
              <a:t>3) Resumo:</a:t>
            </a:r>
          </a:p>
          <a:p>
            <a:pPr lvl="1" eaLnBrk="1" hangingPunct="1"/>
            <a:r>
              <a:rPr lang="pt-BR" sz="2400" dirty="0" smtClean="0"/>
              <a:t>Resumir após leitura atenta, sublinha e esquema;usar palavras sublinhadas com linguagem fluente;</a:t>
            </a:r>
          </a:p>
          <a:p>
            <a:pPr lvl="1" eaLnBrk="1" hangingPunct="1"/>
            <a:r>
              <a:rPr lang="pt-BR" sz="2400" dirty="0" smtClean="0"/>
              <a:t>Nas transcrições literais usar aspas e citar a fonte;</a:t>
            </a:r>
          </a:p>
          <a:p>
            <a:pPr lvl="1" eaLnBrk="1" hangingPunct="1"/>
            <a:r>
              <a:rPr lang="pt-BR" sz="2400" dirty="0" smtClean="0"/>
              <a:t>Concluir com apreciações críticas  e referência.</a:t>
            </a:r>
          </a:p>
        </p:txBody>
      </p:sp>
      <p:pic>
        <p:nvPicPr>
          <p:cNvPr id="4" name="Picture 7" descr="u1407488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6578" y="500042"/>
            <a:ext cx="1143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Exemplo de esquema</a:t>
            </a:r>
          </a:p>
        </p:txBody>
      </p:sp>
      <p:sp>
        <p:nvSpPr>
          <p:cNvPr id="8195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pt-BR" sz="2800" smtClean="0"/>
              <a:t>Hábitos do bom leitor</a:t>
            </a:r>
          </a:p>
          <a:p>
            <a:pPr eaLnBrk="1" hangingPunct="1">
              <a:lnSpc>
                <a:spcPct val="90000"/>
              </a:lnSpc>
            </a:pPr>
            <a:endParaRPr lang="pt-BR" sz="2800" smtClean="0"/>
          </a:p>
          <a:p>
            <a:pPr lvl="3" eaLnBrk="1" hangingPunct="1">
              <a:lnSpc>
                <a:spcPct val="90000"/>
              </a:lnSpc>
              <a:buFont typeface="Arial" charset="0"/>
              <a:buNone/>
            </a:pPr>
            <a:r>
              <a:rPr lang="pt-BR" sz="1800" smtClean="0"/>
              <a:t>Objetivo determinado</a:t>
            </a:r>
          </a:p>
          <a:p>
            <a:pPr lvl="3" eaLnBrk="1" hangingPunct="1">
              <a:lnSpc>
                <a:spcPct val="90000"/>
              </a:lnSpc>
              <a:buFont typeface="Arial" charset="0"/>
              <a:buNone/>
            </a:pPr>
            <a:r>
              <a:rPr lang="pt-BR" sz="1800" smtClean="0"/>
              <a:t>Unidades de pensamento</a:t>
            </a:r>
          </a:p>
          <a:p>
            <a:pPr lvl="3" eaLnBrk="1" hangingPunct="1">
              <a:lnSpc>
                <a:spcPct val="90000"/>
              </a:lnSpc>
              <a:buFont typeface="Arial" charset="0"/>
              <a:buNone/>
            </a:pPr>
            <a:r>
              <a:rPr lang="pt-BR" sz="1800" smtClean="0"/>
              <a:t>Vários padrões de velocidade</a:t>
            </a:r>
          </a:p>
          <a:p>
            <a:pPr lvl="3" eaLnBrk="1" hangingPunct="1">
              <a:lnSpc>
                <a:spcPct val="90000"/>
              </a:lnSpc>
              <a:buFont typeface="Arial" charset="0"/>
              <a:buNone/>
            </a:pPr>
            <a:r>
              <a:rPr lang="pt-BR" sz="1800" smtClean="0"/>
              <a:t>Avalia</a:t>
            </a:r>
          </a:p>
          <a:p>
            <a:pPr lvl="3" eaLnBrk="1" hangingPunct="1">
              <a:lnSpc>
                <a:spcPct val="90000"/>
              </a:lnSpc>
              <a:buFont typeface="Arial" charset="0"/>
              <a:buNone/>
            </a:pPr>
            <a:r>
              <a:rPr lang="pt-BR" sz="1800" smtClean="0"/>
              <a:t>Bom vocabulário</a:t>
            </a:r>
          </a:p>
          <a:p>
            <a:pPr lvl="3" eaLnBrk="1" hangingPunct="1">
              <a:lnSpc>
                <a:spcPct val="90000"/>
              </a:lnSpc>
              <a:buFont typeface="Arial" charset="0"/>
              <a:buNone/>
            </a:pPr>
            <a:r>
              <a:rPr lang="pt-BR" sz="1800" smtClean="0"/>
              <a:t>Habilidade para conhecer livros</a:t>
            </a:r>
          </a:p>
          <a:p>
            <a:pPr lvl="3" eaLnBrk="1" hangingPunct="1">
              <a:lnSpc>
                <a:spcPct val="90000"/>
              </a:lnSpc>
              <a:buFont typeface="Arial" charset="0"/>
              <a:buNone/>
            </a:pPr>
            <a:r>
              <a:rPr lang="pt-BR" sz="1800" smtClean="0"/>
              <a:t>Sabe quando interromper a leitura</a:t>
            </a:r>
          </a:p>
          <a:p>
            <a:pPr lvl="3" eaLnBrk="1" hangingPunct="1">
              <a:lnSpc>
                <a:spcPct val="90000"/>
              </a:lnSpc>
              <a:buFont typeface="Arial" charset="0"/>
              <a:buNone/>
            </a:pPr>
            <a:r>
              <a:rPr lang="pt-BR" sz="1800" smtClean="0"/>
              <a:t>Discute o que lê</a:t>
            </a:r>
          </a:p>
          <a:p>
            <a:pPr lvl="3" eaLnBrk="1" hangingPunct="1">
              <a:lnSpc>
                <a:spcPct val="90000"/>
              </a:lnSpc>
              <a:buFont typeface="Arial" charset="0"/>
              <a:buNone/>
            </a:pPr>
            <a:r>
              <a:rPr lang="pt-BR" sz="1800" smtClean="0"/>
              <a:t>Forma sua biblioteca particular</a:t>
            </a:r>
          </a:p>
          <a:p>
            <a:pPr lvl="3" eaLnBrk="1" hangingPunct="1">
              <a:lnSpc>
                <a:spcPct val="90000"/>
              </a:lnSpc>
              <a:buFont typeface="Arial" charset="0"/>
              <a:buNone/>
            </a:pPr>
            <a:r>
              <a:rPr lang="pt-BR" sz="1800" smtClean="0"/>
              <a:t>Lê vários assuntos</a:t>
            </a:r>
          </a:p>
          <a:p>
            <a:pPr lvl="3" eaLnBrk="1" hangingPunct="1">
              <a:lnSpc>
                <a:spcPct val="90000"/>
              </a:lnSpc>
              <a:buFont typeface="Arial" charset="0"/>
              <a:buNone/>
            </a:pPr>
            <a:r>
              <a:rPr lang="pt-BR" sz="1800" smtClean="0"/>
              <a:t>Sabe e gosta de ler</a:t>
            </a:r>
          </a:p>
          <a:p>
            <a:pPr eaLnBrk="1" hangingPunct="1">
              <a:lnSpc>
                <a:spcPct val="90000"/>
              </a:lnSpc>
            </a:pPr>
            <a:endParaRPr lang="pt-BR" sz="2800" smtClean="0"/>
          </a:p>
        </p:txBody>
      </p:sp>
      <p:sp>
        <p:nvSpPr>
          <p:cNvPr id="8196" name="AutoShape 5"/>
          <p:cNvSpPr>
            <a:spLocks/>
          </p:cNvSpPr>
          <p:nvPr/>
        </p:nvSpPr>
        <p:spPr bwMode="auto">
          <a:xfrm>
            <a:off x="1295400" y="2438400"/>
            <a:ext cx="457200" cy="3429000"/>
          </a:xfrm>
          <a:prstGeom prst="leftBrace">
            <a:avLst>
              <a:gd name="adj1" fmla="val 62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pic>
        <p:nvPicPr>
          <p:cNvPr id="6" name="Imagem 5" descr="http://maisbahia.com.br/wp-content/uploads/2015/09/LEIT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628800"/>
            <a:ext cx="3008630" cy="1485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000" b="1" dirty="0" smtClean="0"/>
              <a:t>	  Superando as deficiências</a:t>
            </a:r>
            <a:endParaRPr lang="pt-BR" sz="4000" dirty="0" smtClean="0"/>
          </a:p>
        </p:txBody>
      </p:sp>
      <p:sp>
        <p:nvSpPr>
          <p:cNvPr id="4099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 eaLnBrk="1" hangingPunct="1">
              <a:lnSpc>
                <a:spcPct val="80000"/>
              </a:lnSpc>
            </a:pPr>
            <a:r>
              <a:rPr lang="pt-BR" sz="2000" b="1" dirty="0" smtClean="0"/>
              <a:t>Preparação: 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pt-BR" sz="2000" dirty="0" smtClean="0"/>
              <a:t>Estado emocional e psíquico próprio (obrigação, cria perspectiva negativa);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pt-BR" sz="2000" dirty="0" smtClean="0"/>
              <a:t>Ambiente;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pt-BR" sz="2000" dirty="0" smtClean="0"/>
              <a:t>Nível de conhecimento do leitor (assunto / faixa etária);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pt-BR" sz="2000" dirty="0" smtClean="0"/>
              <a:t>Seleção de assuntos (dados do autor, sumário, introdução, ...)</a:t>
            </a:r>
          </a:p>
          <a:p>
            <a:pPr lvl="1" algn="just" eaLnBrk="1" hangingPunct="1">
              <a:lnSpc>
                <a:spcPct val="80000"/>
              </a:lnSpc>
            </a:pPr>
            <a:endParaRPr lang="pt-BR" sz="2000" dirty="0" smtClean="0"/>
          </a:p>
          <a:p>
            <a:pPr lvl="1" algn="just" eaLnBrk="1" hangingPunct="1">
              <a:lnSpc>
                <a:spcPct val="80000"/>
              </a:lnSpc>
            </a:pPr>
            <a:r>
              <a:rPr lang="pt-BR" sz="2000" b="1" dirty="0" smtClean="0"/>
              <a:t>Velocidade:</a:t>
            </a:r>
            <a:r>
              <a:rPr lang="pt-BR" sz="2000" dirty="0" smtClean="0"/>
              <a:t> 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pt-BR" sz="2000" dirty="0" smtClean="0"/>
              <a:t>livros técnicos, revistas, jornais, novelas exigem padrões distintos de velocidade;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pt-BR" sz="2000" dirty="0" smtClean="0"/>
              <a:t>Cérebro não lê palavras, mas unidades de pensamento;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pt-BR" sz="2000" dirty="0" smtClean="0"/>
              <a:t>Velocidade satisfatória: 400 palavras por minuto.</a:t>
            </a:r>
          </a:p>
          <a:p>
            <a:pPr marL="342900" lvl="1" indent="0" algn="just" eaLnBrk="1" hangingPunct="1">
              <a:lnSpc>
                <a:spcPct val="80000"/>
              </a:lnSpc>
              <a:buNone/>
            </a:pPr>
            <a:endParaRPr lang="pt-BR" sz="2000" dirty="0" smtClean="0"/>
          </a:p>
        </p:txBody>
      </p:sp>
      <p:pic>
        <p:nvPicPr>
          <p:cNvPr id="4100" name="Picture 5" descr="u1869313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9586" y="214290"/>
            <a:ext cx="1000132" cy="928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pt-BR" b="1" smtClean="0"/>
              <a:t>         </a:t>
            </a:r>
          </a:p>
        </p:txBody>
      </p:sp>
      <p:sp>
        <p:nvSpPr>
          <p:cNvPr id="5123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>
              <a:lnSpc>
                <a:spcPct val="80000"/>
              </a:lnSpc>
            </a:pPr>
            <a:r>
              <a:rPr lang="pt-BR" sz="2000" b="1" dirty="0" smtClean="0"/>
              <a:t>Listas de palavras ou frases de difícil pronúncia:</a:t>
            </a:r>
          </a:p>
          <a:p>
            <a:pPr algn="just" eaLnBrk="1" hangingPunct="1">
              <a:lnSpc>
                <a:spcPct val="80000"/>
              </a:lnSpc>
            </a:pPr>
            <a:endParaRPr lang="pt-BR" sz="900" b="1" dirty="0" smtClean="0"/>
          </a:p>
          <a:p>
            <a:pPr lvl="1" algn="just" eaLnBrk="1" hangingPunct="1">
              <a:lnSpc>
                <a:spcPct val="80000"/>
              </a:lnSpc>
            </a:pPr>
            <a:r>
              <a:rPr lang="pt-BR" sz="1800" dirty="0" smtClean="0"/>
              <a:t>Toco preto, porco crespo.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pt-BR" sz="1800" dirty="0" smtClean="0"/>
              <a:t>Pia o pinto, a pipa pinga.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pt-BR" sz="1800" dirty="0" smtClean="0"/>
              <a:t>Três tristes tigres comiam trigo no trigal.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pt-BR" sz="1800" dirty="0" smtClean="0"/>
              <a:t>A pipa pinga e o pinto pia. Quanto mais o pinto pia mais a pipa pinga.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pt-BR" sz="1800" dirty="0" smtClean="0"/>
              <a:t>O rato roeu a roupa do rei Ricardo da Rússia.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pt-BR" sz="1800" dirty="0" smtClean="0"/>
              <a:t>O tempo perguntou ao tempo: quanto tempo o tempo tem. O tempo respondeu ao tempo que o tempo tem tanto tempo quanto o tempo tem.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pt-BR" sz="1800" dirty="0" smtClean="0"/>
              <a:t>O papo do pato está no prato de prata do padre.</a:t>
            </a:r>
          </a:p>
          <a:p>
            <a:pPr algn="just" eaLnBrk="1" hangingPunct="1">
              <a:lnSpc>
                <a:spcPct val="80000"/>
              </a:lnSpc>
            </a:pPr>
            <a:endParaRPr lang="pt-BR" sz="2000" dirty="0" smtClean="0"/>
          </a:p>
          <a:p>
            <a:pPr lvl="1" algn="just" eaLnBrk="1" hangingPunct="1">
              <a:lnSpc>
                <a:spcPct val="80000"/>
              </a:lnSpc>
              <a:buFont typeface="Arial" charset="0"/>
              <a:buNone/>
            </a:pPr>
            <a:r>
              <a:rPr lang="pt-BR" sz="1800" dirty="0" smtClean="0"/>
              <a:t>Com pena peguei na pena</a:t>
            </a:r>
          </a:p>
          <a:p>
            <a:pPr lvl="1" algn="just" eaLnBrk="1" hangingPunct="1">
              <a:lnSpc>
                <a:spcPct val="80000"/>
              </a:lnSpc>
              <a:buFont typeface="Arial" charset="0"/>
              <a:buNone/>
            </a:pPr>
            <a:r>
              <a:rPr lang="pt-BR" sz="1800" dirty="0" smtClean="0"/>
              <a:t>Com pena pra te escrever</a:t>
            </a:r>
          </a:p>
          <a:p>
            <a:pPr lvl="1" algn="just" eaLnBrk="1" hangingPunct="1">
              <a:lnSpc>
                <a:spcPct val="80000"/>
              </a:lnSpc>
              <a:buFont typeface="Arial" charset="0"/>
              <a:buNone/>
            </a:pPr>
            <a:r>
              <a:rPr lang="pt-BR" sz="1800" dirty="0" smtClean="0"/>
              <a:t>A pena caiu da mão</a:t>
            </a:r>
          </a:p>
          <a:p>
            <a:pPr lvl="1" algn="just" eaLnBrk="1" hangingPunct="1">
              <a:lnSpc>
                <a:spcPct val="80000"/>
              </a:lnSpc>
              <a:buFont typeface="Arial" charset="0"/>
              <a:buNone/>
            </a:pPr>
            <a:r>
              <a:rPr lang="pt-BR" sz="1800" dirty="0" smtClean="0"/>
              <a:t>Com pena de não te ver.</a:t>
            </a:r>
          </a:p>
        </p:txBody>
      </p:sp>
      <p:sp>
        <p:nvSpPr>
          <p:cNvPr id="5124" name="Rectangle 6"/>
          <p:cNvSpPr>
            <a:spLocks/>
          </p:cNvSpPr>
          <p:nvPr/>
        </p:nvSpPr>
        <p:spPr bwMode="auto">
          <a:xfrm>
            <a:off x="609600" y="4270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pt-BR" sz="4000" b="1">
                <a:latin typeface="Calibri" pitchFamily="34" charset="0"/>
              </a:rPr>
              <a:t>	  </a:t>
            </a:r>
            <a:r>
              <a:rPr lang="pt-BR" sz="2800" b="1">
                <a:latin typeface="Calibri" pitchFamily="34" charset="0"/>
              </a:rPr>
              <a:t>Superando as deficiências: subvocalização</a:t>
            </a:r>
            <a:endParaRPr lang="pt-BR" sz="28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 voce conseguir ler as primeiras palavras, o cérebro decifrará automaticamente, as outras...</a:t>
            </a:r>
            <a:endParaRPr lang="pt-BR" sz="2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b="1" dirty="0"/>
              <a:t>D14 D3 V3R40; 3574V4 N4 PR414, 0853RV4ND0 DU45 CR14NC45 8R1NC4ND0 N4 4R314. 3L45 7R484LH4V4M MU170 C0N57RU1ND0 UM C4573L0 D3 4R314, C0M 70RR35, P4554R3L45 3 P4554G3NS 1N73RN45. QU4ND0 3575V4M QU453 4C484ND0, V310 UM4 0ND4 3 D357RU1U 7UD0, R3DU21ND0 0 C4573L0 4 UM M0N73 D3 4R314 3 35PUM4. </a:t>
            </a:r>
            <a:br>
              <a:rPr lang="pt-BR" b="1" dirty="0"/>
            </a:br>
            <a:r>
              <a:rPr lang="pt-BR" b="1" dirty="0"/>
              <a:t>4CH31 QU3, D3P015 D3 74N70 35F0RC0 3 CU1D4D0, 45 CR14NC45 C41R14M N0 CH0R0, C0RR3R4M P3L4 PR414, FUG1ND0 D4 4GU4, R1ND0 D3 M405 D4D45 3 C0M3C4R4M 4 C0N57RU1R 0U7R0 C4573L0. C0MPR33ND1 QU3 H4V14 4PR3ND1D0 UM4 GR4ND3 L1C40; G4574M05 MU170 73MP0 D4 N0554 V1D4 C0N57RU1ND0 4LGUM4 C0154 3 M415 C3D0 0U M415 74RD3, UM4 0ND4 P0D3R4 V1R 3 D357RU1R 7UD0 0 QU3 L3V4M05 74N70 73MP0 P4R4 C0N57RU1R. M45 QU4ND0 1550 4C0N73C3R 50M3N73 4QU3L3 QU3 73M 45 M405 D3 4LGU3M P4R4 53GUR4R, 53R4 C4P42 D3 50RR1R! S0 0 QU3 P3RM4N3C3 3 4 4M124D3, 0 4M0R 3 C4R1NH0. </a:t>
            </a:r>
            <a:r>
              <a:rPr lang="pt-BR" dirty="0"/>
              <a:t/>
            </a:r>
            <a:br>
              <a:rPr lang="pt-BR" dirty="0"/>
            </a:br>
            <a:r>
              <a:rPr lang="pt-BR" b="1" dirty="0"/>
              <a:t>0 R3570 3 F3170 D3 4R314...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128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400" dirty="0" smtClean="0">
                <a:solidFill>
                  <a:srgbClr val="0070C0"/>
                </a:solidFill>
                <a:latin typeface="+mn-lt"/>
              </a:rPr>
              <a:t>Tipos e Gêneros Textuais</a:t>
            </a:r>
            <a:endParaRPr lang="pt-BR" sz="44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rgbClr val="0070C0"/>
                </a:solidFill>
              </a:rPr>
              <a:t>TEXTO INJUNTIVO </a:t>
            </a:r>
            <a:r>
              <a:rPr lang="en-US" dirty="0"/>
              <a:t>- </a:t>
            </a:r>
            <a:r>
              <a:rPr lang="en-US" sz="2000" dirty="0" err="1"/>
              <a:t>indicam</a:t>
            </a:r>
            <a:r>
              <a:rPr lang="en-US" sz="2000" dirty="0"/>
              <a:t> </a:t>
            </a:r>
            <a:r>
              <a:rPr lang="en-US" sz="2000" dirty="0" err="1"/>
              <a:t>procedimentos</a:t>
            </a:r>
            <a:r>
              <a:rPr lang="en-US" sz="2000" dirty="0"/>
              <a:t> a </a:t>
            </a:r>
            <a:r>
              <a:rPr lang="en-US" sz="2000" dirty="0" err="1"/>
              <a:t>serem</a:t>
            </a:r>
            <a:r>
              <a:rPr lang="en-US" sz="2000" dirty="0"/>
              <a:t> </a:t>
            </a:r>
            <a:r>
              <a:rPr lang="en-US" sz="2000" dirty="0" err="1"/>
              <a:t>realizados</a:t>
            </a:r>
            <a:r>
              <a:rPr lang="en-US" sz="2000" dirty="0"/>
              <a:t>. “</a:t>
            </a:r>
            <a:r>
              <a:rPr lang="en-US" sz="2000" dirty="0" err="1"/>
              <a:t>Injuntivo</a:t>
            </a:r>
            <a:r>
              <a:rPr lang="en-US" sz="2000" dirty="0"/>
              <a:t>” é </a:t>
            </a:r>
            <a:r>
              <a:rPr lang="en-US" sz="2000" dirty="0" err="1"/>
              <a:t>sinônimo</a:t>
            </a:r>
            <a:r>
              <a:rPr lang="en-US" sz="2000" dirty="0"/>
              <a:t> de "</a:t>
            </a:r>
            <a:r>
              <a:rPr lang="en-US" sz="2000" dirty="0" err="1"/>
              <a:t>obrigatório</a:t>
            </a:r>
            <a:r>
              <a:rPr lang="en-US" sz="2000" dirty="0"/>
              <a:t>", "</a:t>
            </a:r>
            <a:r>
              <a:rPr lang="en-US" sz="2000" dirty="0" err="1"/>
              <a:t>imperativo</a:t>
            </a:r>
            <a:r>
              <a:rPr lang="en-US" sz="2000" dirty="0"/>
              <a:t>". Nesses </a:t>
            </a:r>
            <a:r>
              <a:rPr lang="en-US" sz="2000" dirty="0" err="1"/>
              <a:t>textos</a:t>
            </a:r>
            <a:r>
              <a:rPr lang="en-US" sz="2000" dirty="0"/>
              <a:t>, as </a:t>
            </a:r>
            <a:r>
              <a:rPr lang="en-US" sz="2000" dirty="0" err="1"/>
              <a:t>frases</a:t>
            </a:r>
            <a:r>
              <a:rPr lang="en-US" sz="2000" dirty="0"/>
              <a:t>, </a:t>
            </a:r>
            <a:r>
              <a:rPr lang="en-US" sz="2000" dirty="0" err="1"/>
              <a:t>geralmente</a:t>
            </a:r>
            <a:r>
              <a:rPr lang="en-US" sz="2000" dirty="0"/>
              <a:t>, </a:t>
            </a:r>
            <a:r>
              <a:rPr lang="en-US" sz="2000" dirty="0" err="1"/>
              <a:t>estão</a:t>
            </a:r>
            <a:r>
              <a:rPr lang="en-US" sz="2000" dirty="0"/>
              <a:t> no </a:t>
            </a:r>
            <a:r>
              <a:rPr lang="en-US" sz="2000" dirty="0" err="1"/>
              <a:t>modo</a:t>
            </a:r>
            <a:r>
              <a:rPr lang="en-US" sz="2000" dirty="0"/>
              <a:t> </a:t>
            </a:r>
            <a:r>
              <a:rPr lang="en-US" sz="2000" dirty="0" err="1"/>
              <a:t>imperativo</a:t>
            </a:r>
            <a:r>
              <a:rPr lang="en-US" sz="2000" dirty="0"/>
              <a:t>; </a:t>
            </a:r>
            <a:r>
              <a:rPr lang="en-US" sz="2000" dirty="0" err="1"/>
              <a:t>tenta</a:t>
            </a:r>
            <a:r>
              <a:rPr lang="en-US" sz="2000" dirty="0"/>
              <a:t> </a:t>
            </a:r>
            <a:r>
              <a:rPr lang="en-US" sz="2000" dirty="0" err="1"/>
              <a:t>convencer</a:t>
            </a:r>
            <a:r>
              <a:rPr lang="en-US" sz="2000" dirty="0"/>
              <a:t> o </a:t>
            </a:r>
            <a:r>
              <a:rPr lang="en-US" sz="2000" dirty="0" err="1"/>
              <a:t>enunciatário</a:t>
            </a:r>
            <a:r>
              <a:rPr lang="en-US" sz="2000" dirty="0"/>
              <a:t> a </a:t>
            </a:r>
            <a:r>
              <a:rPr lang="en-US" sz="2000" dirty="0" err="1"/>
              <a:t>atender</a:t>
            </a:r>
            <a:r>
              <a:rPr lang="en-US" sz="2000" dirty="0"/>
              <a:t> a </a:t>
            </a:r>
            <a:r>
              <a:rPr lang="en-US" sz="2000" dirty="0" err="1"/>
              <a:t>vontade</a:t>
            </a:r>
            <a:r>
              <a:rPr lang="en-US" sz="2000" dirty="0"/>
              <a:t> do </a:t>
            </a:r>
            <a:r>
              <a:rPr lang="en-US" sz="2000" dirty="0" err="1"/>
              <a:t>enunciador</a:t>
            </a:r>
            <a:r>
              <a:rPr lang="en-US" sz="2000" dirty="0"/>
              <a:t>. </a:t>
            </a:r>
            <a:r>
              <a:rPr lang="en-US" sz="2000" dirty="0" err="1"/>
              <a:t>Exemplos</a:t>
            </a:r>
            <a:r>
              <a:rPr lang="en-US" sz="2000" dirty="0"/>
              <a:t> </a:t>
            </a:r>
            <a:r>
              <a:rPr lang="en-US" sz="2000" dirty="0" err="1"/>
              <a:t>são</a:t>
            </a:r>
            <a:r>
              <a:rPr lang="en-US" sz="2000" dirty="0"/>
              <a:t>: </a:t>
            </a:r>
            <a:r>
              <a:rPr lang="en-US" sz="2000" dirty="0" err="1"/>
              <a:t>receitas</a:t>
            </a:r>
            <a:r>
              <a:rPr lang="en-US" sz="2000" dirty="0"/>
              <a:t> </a:t>
            </a:r>
            <a:r>
              <a:rPr lang="en-US" sz="2000" dirty="0" err="1"/>
              <a:t>culinárias</a:t>
            </a:r>
            <a:r>
              <a:rPr lang="en-US" sz="2000" dirty="0"/>
              <a:t>, </a:t>
            </a:r>
            <a:r>
              <a:rPr lang="en-US" sz="2000" dirty="0" err="1"/>
              <a:t>bulas</a:t>
            </a:r>
            <a:r>
              <a:rPr lang="en-US" sz="2000" dirty="0"/>
              <a:t> de </a:t>
            </a:r>
            <a:r>
              <a:rPr lang="en-US" sz="2000" dirty="0" err="1"/>
              <a:t>remédios</a:t>
            </a:r>
            <a:r>
              <a:rPr lang="en-US" sz="2000" dirty="0"/>
              <a:t>, </a:t>
            </a:r>
            <a:r>
              <a:rPr lang="en-US" sz="2000" dirty="0" err="1"/>
              <a:t>cartilhas</a:t>
            </a:r>
            <a:r>
              <a:rPr lang="en-US" sz="2000" dirty="0"/>
              <a:t>, </a:t>
            </a:r>
            <a:r>
              <a:rPr lang="en-US" sz="2000" dirty="0" err="1"/>
              <a:t>manuais</a:t>
            </a:r>
            <a:r>
              <a:rPr lang="en-US" sz="2000" dirty="0"/>
              <a:t> de </a:t>
            </a:r>
            <a:r>
              <a:rPr lang="en-US" sz="2000" dirty="0" err="1"/>
              <a:t>instrução</a:t>
            </a:r>
            <a:r>
              <a:rPr lang="en-US" sz="2000" dirty="0"/>
              <a:t>, </a:t>
            </a:r>
            <a:r>
              <a:rPr lang="en-US" sz="2000" dirty="0" err="1"/>
              <a:t>algumas</a:t>
            </a:r>
            <a:r>
              <a:rPr lang="en-US" sz="2000" dirty="0"/>
              <a:t> propagandas etc. </a:t>
            </a:r>
            <a:endParaRPr lang="en-US" sz="2000" dirty="0" smtClean="0"/>
          </a:p>
          <a:p>
            <a:r>
              <a:rPr lang="en-US" sz="2400" dirty="0" err="1" smtClean="0"/>
              <a:t>Exemplo</a:t>
            </a:r>
            <a:r>
              <a:rPr lang="en-US" sz="2400" dirty="0" smtClean="0"/>
              <a:t>: </a:t>
            </a:r>
            <a:r>
              <a:rPr lang="pt-BR" sz="2400" b="1" dirty="0" smtClean="0"/>
              <a:t>Manual </a:t>
            </a:r>
            <a:r>
              <a:rPr lang="pt-BR" sz="2400" b="1" dirty="0"/>
              <a:t>de instrução</a:t>
            </a:r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6" name="Retângulo 5"/>
          <p:cNvSpPr/>
          <p:nvPr/>
        </p:nvSpPr>
        <p:spPr>
          <a:xfrm>
            <a:off x="756952" y="3933056"/>
            <a:ext cx="7759774" cy="22439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b="1" dirty="0">
                <a:solidFill>
                  <a:schemeClr val="tx1"/>
                </a:solidFill>
              </a:rPr>
              <a:t>Precauções: 1</a:t>
            </a:r>
            <a:r>
              <a:rPr lang="pt-BR" dirty="0">
                <a:solidFill>
                  <a:schemeClr val="tx1"/>
                </a:solidFill>
              </a:rPr>
              <a:t>. Antes ligar o cabo de força na tomada elétrica, verifique se a tensão corresponde à voltagem indicada no produto. </a:t>
            </a:r>
            <a:r>
              <a:rPr lang="pt-BR" b="1" dirty="0">
                <a:solidFill>
                  <a:schemeClr val="tx1"/>
                </a:solidFill>
              </a:rPr>
              <a:t>2</a:t>
            </a:r>
            <a:r>
              <a:rPr lang="pt-BR" dirty="0">
                <a:solidFill>
                  <a:schemeClr val="tx1"/>
                </a:solidFill>
              </a:rPr>
              <a:t>. Não pressione o reostato se não estiver costurando, nem coloque nenhum objeto sobre o pedal, caso contrário poderá provocar inadvertidamente a queima deste ou do motor ou ainda colocar a máquina em movimento. </a:t>
            </a:r>
            <a:r>
              <a:rPr lang="pt-BR" b="1" dirty="0">
                <a:solidFill>
                  <a:schemeClr val="tx1"/>
                </a:solidFill>
              </a:rPr>
              <a:t>3</a:t>
            </a:r>
            <a:r>
              <a:rPr lang="pt-BR" dirty="0">
                <a:solidFill>
                  <a:schemeClr val="tx1"/>
                </a:solidFill>
              </a:rPr>
              <a:t>. Não puxe o tecido com a agulha abaixada (dentro do tecido). </a:t>
            </a:r>
            <a:r>
              <a:rPr lang="pt-BR" b="1" dirty="0">
                <a:solidFill>
                  <a:schemeClr val="tx1"/>
                </a:solidFill>
              </a:rPr>
              <a:t>4</a:t>
            </a:r>
            <a:r>
              <a:rPr lang="pt-BR" dirty="0">
                <a:solidFill>
                  <a:schemeClr val="tx1"/>
                </a:solidFill>
              </a:rPr>
              <a:t>. Não use agulhas tortas ou sem ponta. </a:t>
            </a:r>
            <a:r>
              <a:rPr lang="pt-BR" b="1" dirty="0">
                <a:solidFill>
                  <a:schemeClr val="tx1"/>
                </a:solidFill>
              </a:rPr>
              <a:t>5</a:t>
            </a:r>
            <a:r>
              <a:rPr lang="pt-BR" dirty="0">
                <a:solidFill>
                  <a:schemeClr val="tx1"/>
                </a:solidFill>
              </a:rPr>
              <a:t>. Nunca gire o volante para trás. </a:t>
            </a:r>
            <a:r>
              <a:rPr lang="en-US" b="1" dirty="0">
                <a:solidFill>
                  <a:schemeClr val="tx1"/>
                </a:solidFill>
              </a:rPr>
              <a:t>6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Mantenha</a:t>
            </a:r>
            <a:r>
              <a:rPr lang="en-US" dirty="0">
                <a:solidFill>
                  <a:schemeClr val="tx1"/>
                </a:solidFill>
              </a:rPr>
              <a:t> a </a:t>
            </a:r>
            <a:r>
              <a:rPr lang="en-US" dirty="0" err="1">
                <a:solidFill>
                  <a:schemeClr val="tx1"/>
                </a:solidFill>
              </a:rPr>
              <a:t>máquina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sempre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limpa</a:t>
            </a:r>
            <a:r>
              <a:rPr lang="en-US" dirty="0">
                <a:solidFill>
                  <a:schemeClr val="tx1"/>
                </a:solidFill>
              </a:rPr>
              <a:t> e </a:t>
            </a:r>
            <a:r>
              <a:rPr lang="en-US" dirty="0" err="1">
                <a:solidFill>
                  <a:schemeClr val="tx1"/>
                </a:solidFill>
              </a:rPr>
              <a:t>lubrificada</a:t>
            </a:r>
            <a:r>
              <a:rPr lang="en-US" dirty="0">
                <a:solidFill>
                  <a:schemeClr val="tx1"/>
                </a:solidFill>
              </a:rPr>
              <a:t>. 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44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400" b="1" dirty="0">
                <a:solidFill>
                  <a:srgbClr val="0070C0"/>
                </a:solidFill>
              </a:rPr>
              <a:t>Tipos e Gêneros Textuais</a:t>
            </a:r>
            <a:endParaRPr lang="pt-BR" sz="44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80000"/>
              </a:lnSpc>
              <a:buNone/>
            </a:pPr>
            <a:endParaRPr lang="pt-BR" sz="2300" dirty="0" smtClean="0">
              <a:solidFill>
                <a:srgbClr val="0070C0"/>
              </a:solidFill>
            </a:endParaRPr>
          </a:p>
          <a:p>
            <a:pPr algn="just">
              <a:lnSpc>
                <a:spcPct val="120000"/>
              </a:lnSpc>
              <a:buNone/>
            </a:pPr>
            <a:r>
              <a:rPr lang="pt-BR" sz="2600" dirty="0" smtClean="0">
                <a:solidFill>
                  <a:srgbClr val="0070C0"/>
                </a:solidFill>
              </a:rPr>
              <a:t>NARRAÇÃO: </a:t>
            </a:r>
            <a:r>
              <a:rPr lang="pt-BR" sz="2600" dirty="0" smtClean="0"/>
              <a:t>É </a:t>
            </a:r>
            <a:r>
              <a:rPr lang="pt-BR" sz="2600" dirty="0"/>
              <a:t>a modalidade de redação na qual contamos um ou mais fatos que ocorreram em determinado tempo e lugar, envolvendo certos personagens. </a:t>
            </a:r>
            <a:endParaRPr lang="pt-BR" sz="2600" dirty="0" smtClean="0"/>
          </a:p>
          <a:p>
            <a:pPr algn="just">
              <a:lnSpc>
                <a:spcPct val="120000"/>
              </a:lnSpc>
              <a:buNone/>
            </a:pPr>
            <a:endParaRPr lang="pt-BR" sz="2600" dirty="0"/>
          </a:p>
          <a:p>
            <a:pPr>
              <a:lnSpc>
                <a:spcPct val="80000"/>
              </a:lnSpc>
              <a:buNone/>
            </a:pPr>
            <a:r>
              <a:rPr lang="pt-BR" sz="2600" b="1" dirty="0"/>
              <a:t>Elementos da narrativa</a:t>
            </a:r>
          </a:p>
          <a:p>
            <a:pPr>
              <a:lnSpc>
                <a:spcPct val="80000"/>
              </a:lnSpc>
              <a:buNone/>
            </a:pPr>
            <a:endParaRPr lang="pt-BR" sz="2600" dirty="0"/>
          </a:p>
          <a:p>
            <a:pPr>
              <a:lnSpc>
                <a:spcPct val="80000"/>
              </a:lnSpc>
              <a:buNone/>
            </a:pPr>
            <a:r>
              <a:rPr lang="pt-BR" sz="2600" dirty="0"/>
              <a:t>1. </a:t>
            </a:r>
            <a:r>
              <a:rPr lang="pt-BR" sz="2600" b="1" dirty="0"/>
              <a:t>Enredo</a:t>
            </a:r>
          </a:p>
          <a:p>
            <a:pPr>
              <a:lnSpc>
                <a:spcPct val="80000"/>
              </a:lnSpc>
              <a:buNone/>
            </a:pPr>
            <a:r>
              <a:rPr lang="pt-BR" sz="2600" dirty="0"/>
              <a:t>     Apresentação e o desenrolar dos fatos.</a:t>
            </a:r>
          </a:p>
          <a:p>
            <a:pPr>
              <a:lnSpc>
                <a:spcPct val="80000"/>
              </a:lnSpc>
              <a:buNone/>
            </a:pPr>
            <a:endParaRPr lang="pt-BR" sz="2600" dirty="0"/>
          </a:p>
          <a:p>
            <a:pPr>
              <a:lnSpc>
                <a:spcPct val="80000"/>
              </a:lnSpc>
              <a:buNone/>
            </a:pPr>
            <a:r>
              <a:rPr lang="pt-BR" sz="2600" dirty="0"/>
              <a:t>2. </a:t>
            </a:r>
            <a:r>
              <a:rPr lang="pt-BR" sz="2600" b="1" dirty="0"/>
              <a:t>Narrador</a:t>
            </a:r>
          </a:p>
          <a:p>
            <a:pPr>
              <a:lnSpc>
                <a:spcPct val="80000"/>
              </a:lnSpc>
              <a:buNone/>
            </a:pPr>
            <a:r>
              <a:rPr lang="pt-BR" sz="2600" dirty="0"/>
              <a:t>     2.1. Narrador-Personagem</a:t>
            </a:r>
          </a:p>
          <a:p>
            <a:pPr>
              <a:lnSpc>
                <a:spcPct val="80000"/>
              </a:lnSpc>
              <a:buNone/>
            </a:pPr>
            <a:r>
              <a:rPr lang="pt-BR" sz="2600" dirty="0"/>
              <a:t>            Emprega a 1ª pessoa.</a:t>
            </a:r>
          </a:p>
          <a:p>
            <a:pPr>
              <a:lnSpc>
                <a:spcPct val="80000"/>
              </a:lnSpc>
              <a:buNone/>
            </a:pPr>
            <a:r>
              <a:rPr lang="pt-BR" sz="2600" dirty="0"/>
              <a:t>            Narrador envolvido na história (dentro do fato).</a:t>
            </a:r>
          </a:p>
          <a:p>
            <a:pPr>
              <a:lnSpc>
                <a:spcPct val="80000"/>
              </a:lnSpc>
              <a:buNone/>
            </a:pPr>
            <a:endParaRPr lang="pt-BR" sz="26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829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400" b="1" dirty="0" smtClean="0">
                <a:solidFill>
                  <a:srgbClr val="0070C0"/>
                </a:solidFill>
              </a:rPr>
              <a:t>NARRAÇÃO</a:t>
            </a:r>
            <a:endParaRPr lang="pt-BR" sz="4400" b="1" dirty="0">
              <a:solidFill>
                <a:srgbClr val="0070C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pt-BR" sz="2400" dirty="0"/>
              <a:t>2.2. </a:t>
            </a:r>
            <a:r>
              <a:rPr lang="pt-BR" sz="2400" b="1" dirty="0"/>
              <a:t>Narrador-Observador</a:t>
            </a:r>
          </a:p>
          <a:p>
            <a:pPr>
              <a:lnSpc>
                <a:spcPct val="80000"/>
              </a:lnSpc>
              <a:buNone/>
            </a:pPr>
            <a:r>
              <a:rPr lang="pt-BR" sz="2400" dirty="0"/>
              <a:t>           Emprega a 3ª pessoa.</a:t>
            </a:r>
          </a:p>
          <a:p>
            <a:pPr>
              <a:lnSpc>
                <a:spcPct val="80000"/>
              </a:lnSpc>
              <a:buNone/>
            </a:pPr>
            <a:endParaRPr lang="pt-BR" sz="2400" dirty="0"/>
          </a:p>
          <a:p>
            <a:pPr>
              <a:lnSpc>
                <a:spcPct val="80000"/>
              </a:lnSpc>
              <a:buNone/>
            </a:pPr>
            <a:r>
              <a:rPr lang="pt-BR" sz="2400" dirty="0"/>
              <a:t>           Narrador não participa dos acontecimentos (fora do fato).</a:t>
            </a:r>
          </a:p>
          <a:p>
            <a:pPr>
              <a:lnSpc>
                <a:spcPct val="80000"/>
              </a:lnSpc>
              <a:buNone/>
            </a:pPr>
            <a:r>
              <a:rPr lang="pt-BR" sz="2400" dirty="0"/>
              <a:t> 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 descr="Imagem relacionada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980" y="4509120"/>
            <a:ext cx="6732468" cy="15633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8062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Elementos que devem ser considerados para a produção de textos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pt-BR" b="1" dirty="0" smtClean="0"/>
              <a:t>ENUNCIADOR</a:t>
            </a:r>
            <a:r>
              <a:rPr lang="pt-BR" dirty="0"/>
              <a:t>: sujeito que produz o texto (</a:t>
            </a:r>
            <a:r>
              <a:rPr lang="pt-BR" b="1" dirty="0"/>
              <a:t>QUEM</a:t>
            </a:r>
            <a:r>
              <a:rPr lang="pt-BR" dirty="0"/>
              <a:t> produz o texto</a:t>
            </a:r>
            <a:r>
              <a:rPr lang="pt-BR" dirty="0" smtClean="0"/>
              <a:t>).</a:t>
            </a:r>
          </a:p>
          <a:p>
            <a:pPr lvl="0"/>
            <a:endParaRPr lang="pt-BR" dirty="0"/>
          </a:p>
          <a:p>
            <a:pPr lvl="0"/>
            <a:r>
              <a:rPr lang="pt-BR" b="1" dirty="0"/>
              <a:t>ENUNCIATÁRIO</a:t>
            </a:r>
            <a:r>
              <a:rPr lang="pt-BR" dirty="0"/>
              <a:t>: sujeito para o qual o texto foi produzido (</a:t>
            </a:r>
            <a:r>
              <a:rPr lang="pt-BR" b="1" dirty="0"/>
              <a:t>PARA QUEM</a:t>
            </a:r>
            <a:r>
              <a:rPr lang="pt-BR" dirty="0"/>
              <a:t> o texto é produzido</a:t>
            </a:r>
            <a:r>
              <a:rPr lang="pt-BR" dirty="0" smtClean="0"/>
              <a:t>).</a:t>
            </a:r>
          </a:p>
          <a:p>
            <a:pPr lvl="0"/>
            <a:endParaRPr lang="pt-BR" dirty="0"/>
          </a:p>
          <a:p>
            <a:pPr lvl="0"/>
            <a:r>
              <a:rPr lang="pt-BR" b="1" dirty="0"/>
              <a:t>ASSUNTO: </a:t>
            </a:r>
            <a:r>
              <a:rPr lang="pt-BR" dirty="0"/>
              <a:t>sobre o que se vai falar (</a:t>
            </a:r>
            <a:r>
              <a:rPr lang="pt-BR" b="1" dirty="0"/>
              <a:t>DE QUE</a:t>
            </a:r>
            <a:r>
              <a:rPr lang="pt-BR" dirty="0"/>
              <a:t> trata o texto</a:t>
            </a:r>
            <a:r>
              <a:rPr lang="pt-BR" dirty="0" smtClean="0"/>
              <a:t>).</a:t>
            </a:r>
          </a:p>
          <a:p>
            <a:pPr lvl="0"/>
            <a:endParaRPr lang="pt-BR" dirty="0"/>
          </a:p>
          <a:p>
            <a:pPr lvl="0"/>
            <a:r>
              <a:rPr lang="pt-BR" b="1" dirty="0"/>
              <a:t>OBJETIVOS</a:t>
            </a:r>
            <a:r>
              <a:rPr lang="pt-BR" dirty="0"/>
              <a:t>: propósitos do texto (</a:t>
            </a:r>
            <a:r>
              <a:rPr lang="pt-BR" b="1" dirty="0"/>
              <a:t>PARA QUE</a:t>
            </a:r>
            <a:r>
              <a:rPr lang="pt-BR" dirty="0"/>
              <a:t> o texto é produzido</a:t>
            </a:r>
            <a:r>
              <a:rPr lang="pt-BR" dirty="0" smtClean="0"/>
              <a:t>).</a:t>
            </a:r>
          </a:p>
          <a:p>
            <a:pPr lvl="0"/>
            <a:endParaRPr lang="pt-BR" dirty="0"/>
          </a:p>
          <a:p>
            <a:pPr lvl="0"/>
            <a:r>
              <a:rPr lang="pt-BR" b="1" dirty="0"/>
              <a:t>SUPORTE TEXTUAL: </a:t>
            </a:r>
            <a:r>
              <a:rPr lang="pt-BR" dirty="0"/>
              <a:t>em que veículo de comunicação o texto é divulgado (</a:t>
            </a:r>
            <a:r>
              <a:rPr lang="pt-BR" b="1" dirty="0"/>
              <a:t>ONDE </a:t>
            </a:r>
            <a:r>
              <a:rPr lang="pt-BR" dirty="0"/>
              <a:t>o texto é veiculado</a:t>
            </a:r>
            <a:r>
              <a:rPr lang="pt-BR" dirty="0" smtClean="0"/>
              <a:t>).</a:t>
            </a:r>
          </a:p>
          <a:p>
            <a:pPr marL="0" lvl="0" indent="0">
              <a:buNone/>
            </a:pPr>
            <a:endParaRPr lang="pt-BR" dirty="0"/>
          </a:p>
          <a:p>
            <a:pPr lvl="0"/>
            <a:r>
              <a:rPr lang="pt-BR" b="1" dirty="0"/>
              <a:t>ESTRATÉGIAS</a:t>
            </a:r>
            <a:r>
              <a:rPr lang="pt-BR" dirty="0"/>
              <a:t>: recursos linguístico-textuais utilizados. (</a:t>
            </a:r>
            <a:r>
              <a:rPr lang="pt-BR" b="1" dirty="0"/>
              <a:t>COMO</a:t>
            </a:r>
            <a:r>
              <a:rPr lang="pt-BR" dirty="0"/>
              <a:t> o texto é produzido). </a:t>
            </a:r>
          </a:p>
        </p:txBody>
      </p:sp>
    </p:spTree>
    <p:extLst>
      <p:ext uri="{BB962C8B-B14F-4D97-AF65-F5344CB8AC3E}">
        <p14:creationId xmlns:p14="http://schemas.microsoft.com/office/powerpoint/2010/main" val="6912355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400" b="1" dirty="0" smtClean="0">
                <a:solidFill>
                  <a:srgbClr val="0070C0"/>
                </a:solidFill>
              </a:rPr>
              <a:t>NARRAÇÃO</a:t>
            </a:r>
            <a:endParaRPr lang="pt-BR" sz="44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/>
              <a:t>3. Personagens</a:t>
            </a:r>
          </a:p>
          <a:p>
            <a:pPr>
              <a:buNone/>
            </a:pPr>
            <a:r>
              <a:rPr lang="pt-BR" dirty="0"/>
              <a:t>    </a:t>
            </a:r>
            <a:r>
              <a:rPr lang="pt-BR" sz="2400" dirty="0"/>
              <a:t>Protagonista      Antagonista         Coadjuvantes</a:t>
            </a:r>
          </a:p>
          <a:p>
            <a:pPr>
              <a:buNone/>
            </a:pPr>
            <a:r>
              <a:rPr lang="pt-BR" sz="2400" dirty="0"/>
              <a:t>    (principal)            (adversário)         (secundários)</a:t>
            </a:r>
          </a:p>
          <a:p>
            <a:pPr>
              <a:buNone/>
            </a:pPr>
            <a:endParaRPr lang="pt-BR" sz="2400" dirty="0"/>
          </a:p>
          <a:p>
            <a:pPr>
              <a:buNone/>
            </a:pPr>
            <a:r>
              <a:rPr lang="pt-BR" dirty="0"/>
              <a:t>4. Tempo/Espaço</a:t>
            </a:r>
          </a:p>
          <a:p>
            <a:pPr lvl="1">
              <a:buFontTx/>
              <a:buChar char="-"/>
            </a:pPr>
            <a:r>
              <a:rPr lang="pt-BR" dirty="0"/>
              <a:t>Quando ?</a:t>
            </a:r>
          </a:p>
          <a:p>
            <a:pPr lvl="1">
              <a:buFontTx/>
              <a:buChar char="-"/>
            </a:pPr>
            <a:r>
              <a:rPr lang="pt-BR" dirty="0"/>
              <a:t>Onde?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78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400" b="1" dirty="0">
                <a:solidFill>
                  <a:srgbClr val="0070C0"/>
                </a:solidFill>
              </a:rPr>
              <a:t>Exemplos de textos narrativos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000" dirty="0" smtClean="0"/>
              <a:t>O </a:t>
            </a:r>
            <a:r>
              <a:rPr lang="pt-BR" sz="2000" dirty="0"/>
              <a:t>candidato à vaga de administrador entrou no escritório onde iria ser entrevistado. Ele se sentia inseguro, apesar de ter um bom currículo, mas sempre se sentia assim quando estava por ser testado. O dono da firma entrou, sentou-se com ar de extrema seriedade e começou a lhe fazer as perguntas mais variadas. Aquele interrogatório parecia interminável. Porém, toda aquela sensação desagradável dissipou-se quando ele foi informado de que o lugar era seu. </a:t>
            </a:r>
            <a:endParaRPr lang="pt-BR" sz="2000" dirty="0" smtClean="0"/>
          </a:p>
          <a:p>
            <a:pPr algn="just">
              <a:buNone/>
            </a:pPr>
            <a:endParaRPr lang="pt-BR" sz="2000" dirty="0"/>
          </a:p>
          <a:p>
            <a:pPr algn="just"/>
            <a:r>
              <a:rPr lang="pt-BR" sz="2000" dirty="0" smtClean="0"/>
              <a:t>  Contos de fadas</a:t>
            </a:r>
            <a:endParaRPr lang="pt-BR" sz="2000" dirty="0"/>
          </a:p>
        </p:txBody>
      </p:sp>
      <p:pic>
        <p:nvPicPr>
          <p:cNvPr id="4" name="Imagem 3" descr="Resultado de imagem para branca de nev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437112"/>
            <a:ext cx="3852148" cy="21890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343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400" b="1" dirty="0" smtClean="0">
                <a:solidFill>
                  <a:srgbClr val="0070C0"/>
                </a:solidFill>
              </a:rPr>
              <a:t>DESCRIÇÃO</a:t>
            </a:r>
            <a:endParaRPr lang="pt-BR" sz="4400" b="1" dirty="0">
              <a:solidFill>
                <a:srgbClr val="0070C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sz="2000" dirty="0" smtClean="0"/>
              <a:t>   É </a:t>
            </a:r>
            <a:r>
              <a:rPr lang="pt-BR" sz="2000" dirty="0"/>
              <a:t>o tipo de redação na qual se apontam as características que compõem um determinado objeto, pessoa, ambiente ou paisagem.</a:t>
            </a:r>
          </a:p>
          <a:p>
            <a:pPr>
              <a:buNone/>
            </a:pPr>
            <a:endParaRPr lang="pt-BR" sz="2000" dirty="0"/>
          </a:p>
          <a:p>
            <a:pPr algn="just">
              <a:buNone/>
            </a:pPr>
            <a:r>
              <a:rPr lang="pt-BR" sz="2000" dirty="0"/>
              <a:t>	</a:t>
            </a:r>
            <a:r>
              <a:rPr lang="pt-BR" sz="2000" dirty="0" smtClean="0"/>
              <a:t>Descrever </a:t>
            </a:r>
            <a:r>
              <a:rPr lang="pt-BR" sz="2000" dirty="0"/>
              <a:t>é um processo no qual se empregam os sentidos para captar uma realidade e reprocessá-la num texto. Para a elaboração do texto final, concorrem a sua habilidade </a:t>
            </a:r>
            <a:r>
              <a:rPr lang="pt-BR" sz="2000" dirty="0" smtClean="0"/>
              <a:t>linguística </a:t>
            </a:r>
            <a:r>
              <a:rPr lang="pt-BR" sz="2000" dirty="0"/>
              <a:t>e as finalidades a que ele se propõe: informar o leitor, transmitir-lhe impressões ou comunicar-lhe emoções.</a:t>
            </a:r>
          </a:p>
          <a:p>
            <a:pPr>
              <a:buNone/>
            </a:pPr>
            <a:endParaRPr lang="pt-BR" sz="2000" u="sng" dirty="0"/>
          </a:p>
          <a:p>
            <a:pPr lvl="2">
              <a:buNone/>
            </a:pPr>
            <a:r>
              <a:rPr lang="pt-BR" sz="1700" u="sng" dirty="0"/>
              <a:t>Elementos básicos de uma descrição</a:t>
            </a:r>
            <a:endParaRPr lang="pt-BR" sz="1700" dirty="0"/>
          </a:p>
          <a:p>
            <a:pPr lvl="2">
              <a:buNone/>
            </a:pPr>
            <a:r>
              <a:rPr lang="pt-BR" sz="1700" dirty="0"/>
              <a:t>Nomear - identificar</a:t>
            </a:r>
          </a:p>
          <a:p>
            <a:pPr lvl="2">
              <a:buNone/>
            </a:pPr>
            <a:r>
              <a:rPr lang="pt-BR" sz="1700" dirty="0"/>
              <a:t>Localizar / Situar – tempo / espaço</a:t>
            </a:r>
          </a:p>
          <a:p>
            <a:pPr lvl="2">
              <a:buNone/>
            </a:pPr>
            <a:r>
              <a:rPr lang="pt-BR" sz="1700" dirty="0"/>
              <a:t>Qualificar - apresentar características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813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400" b="1" dirty="0" smtClean="0">
                <a:solidFill>
                  <a:srgbClr val="0070C0"/>
                </a:solidFill>
              </a:rPr>
              <a:t>DESCRIÇÃO</a:t>
            </a:r>
            <a:endParaRPr lang="pt-BR" sz="4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pt-BR" sz="2400" u="sng" dirty="0"/>
              <a:t>Organização do texto descritivo</a:t>
            </a:r>
          </a:p>
          <a:p>
            <a:pPr>
              <a:buNone/>
            </a:pPr>
            <a:endParaRPr lang="pt-BR" sz="2400" dirty="0"/>
          </a:p>
          <a:p>
            <a:pPr>
              <a:buNone/>
            </a:pPr>
            <a:r>
              <a:rPr lang="pt-BR" sz="2400" dirty="0"/>
              <a:t>1. Características                                       2. Ações</a:t>
            </a:r>
          </a:p>
          <a:p>
            <a:pPr>
              <a:buNone/>
            </a:pPr>
            <a:r>
              <a:rPr lang="pt-BR" sz="2400" dirty="0"/>
              <a:t>     Físicas</a:t>
            </a:r>
          </a:p>
          <a:p>
            <a:pPr>
              <a:buNone/>
            </a:pPr>
            <a:r>
              <a:rPr lang="pt-BR" sz="2400" dirty="0"/>
              <a:t>     Psicológicas</a:t>
            </a:r>
          </a:p>
          <a:p>
            <a:pPr>
              <a:buNone/>
            </a:pPr>
            <a:endParaRPr lang="pt-BR" sz="2400" u="sng" dirty="0"/>
          </a:p>
          <a:p>
            <a:pPr>
              <a:buNone/>
            </a:pPr>
            <a:r>
              <a:rPr lang="pt-BR" sz="2400" dirty="0"/>
              <a:t>2. </a:t>
            </a:r>
            <a:r>
              <a:rPr lang="pt-BR" sz="2400" u="sng" dirty="0"/>
              <a:t>O que descrever</a:t>
            </a:r>
          </a:p>
          <a:p>
            <a:pPr>
              <a:buNone/>
            </a:pPr>
            <a:r>
              <a:rPr lang="pt-BR" sz="2400" dirty="0"/>
              <a:t>Descrição Técnica                    </a:t>
            </a:r>
          </a:p>
          <a:p>
            <a:pPr>
              <a:buNone/>
            </a:pPr>
            <a:r>
              <a:rPr lang="pt-BR" sz="2400" dirty="0"/>
              <a:t>Descrição de Ambientes e paisagens</a:t>
            </a:r>
          </a:p>
          <a:p>
            <a:pPr>
              <a:buNone/>
            </a:pPr>
            <a:r>
              <a:rPr lang="pt-BR" sz="2400" dirty="0"/>
              <a:t>Descrição de Objetos               </a:t>
            </a:r>
          </a:p>
          <a:p>
            <a:pPr>
              <a:buNone/>
            </a:pPr>
            <a:r>
              <a:rPr lang="pt-BR" sz="2400" dirty="0"/>
              <a:t>Descrição de Pessoas</a:t>
            </a:r>
          </a:p>
        </p:txBody>
      </p:sp>
    </p:spTree>
    <p:extLst>
      <p:ext uri="{BB962C8B-B14F-4D97-AF65-F5344CB8AC3E}">
        <p14:creationId xmlns:p14="http://schemas.microsoft.com/office/powerpoint/2010/main" val="422961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400" b="1" dirty="0" smtClean="0">
                <a:solidFill>
                  <a:srgbClr val="0070C0"/>
                </a:solidFill>
              </a:rPr>
              <a:t>EXEMPLO DE TEXTO DESCRITIVO</a:t>
            </a:r>
            <a:endParaRPr lang="pt-BR" sz="4400" b="1" dirty="0">
              <a:solidFill>
                <a:srgbClr val="0070C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400" dirty="0"/>
              <a:t>Joaquim trabalhava em um escritório que ficava no 12º andar da Avenida Paulista. De lá avistava todos os dias a movimentação incessante dos pedestres, os </a:t>
            </a:r>
            <a:r>
              <a:rPr lang="pt-BR" sz="2400" dirty="0" smtClean="0"/>
              <a:t>frequentes </a:t>
            </a:r>
            <a:r>
              <a:rPr lang="pt-BR" sz="2400" dirty="0"/>
              <a:t>congestionamentos dos automóveis e a beleza das arrojadas construções que se sucediam do outro lado da avenida. Estes prédios moderníssimos, alternavam-se com majestosas mansões antigas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063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b="1" dirty="0" smtClean="0">
                <a:solidFill>
                  <a:srgbClr val="0070C0"/>
                </a:solidFill>
              </a:rPr>
              <a:t>TEXTO DISSERTATIVO</a:t>
            </a:r>
            <a:endParaRPr lang="pt-BR" sz="4800" b="1" dirty="0">
              <a:solidFill>
                <a:srgbClr val="0070C0"/>
              </a:solidFill>
            </a:endParaRPr>
          </a:p>
        </p:txBody>
      </p:sp>
      <p:pic>
        <p:nvPicPr>
          <p:cNvPr id="11" name="Espaço Reservado para Conteúdo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910" y="1500174"/>
            <a:ext cx="7745513" cy="466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00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p:blipFill>
        <p:spPr bwMode="auto">
          <a:xfrm>
            <a:off x="628650" y="1643051"/>
            <a:ext cx="7886700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dirty="0" smtClean="0">
                <a:solidFill>
                  <a:srgbClr val="0070C0"/>
                </a:solidFill>
              </a:rPr>
              <a:t>QUALIDADES DO TEXTO</a:t>
            </a:r>
            <a:endParaRPr lang="pt-BR" sz="4800" dirty="0">
              <a:solidFill>
                <a:srgbClr val="0070C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dirty="0"/>
              <a:t>A </a:t>
            </a:r>
            <a:r>
              <a:rPr lang="pt-BR" sz="2800" dirty="0">
                <a:solidFill>
                  <a:srgbClr val="0070C0"/>
                </a:solidFill>
              </a:rPr>
              <a:t>coerência</a:t>
            </a:r>
            <a:r>
              <a:rPr lang="pt-BR" sz="2800" dirty="0"/>
              <a:t> está ligada à compreensão, à possibilidade de interpretação daquilo que se diz ou escreve. Diz respeito ao sentido produzido pelo texto. </a:t>
            </a:r>
          </a:p>
          <a:p>
            <a:pPr>
              <a:buNone/>
            </a:pPr>
            <a:r>
              <a:rPr lang="pt-BR" sz="2800" dirty="0"/>
              <a:t> </a:t>
            </a:r>
          </a:p>
          <a:p>
            <a:pPr algn="just"/>
            <a:r>
              <a:rPr lang="pt-BR" sz="2800" dirty="0"/>
              <a:t> </a:t>
            </a:r>
            <a:r>
              <a:rPr lang="pt-BR" sz="2800" dirty="0" smtClean="0"/>
              <a:t>O </a:t>
            </a:r>
            <a:r>
              <a:rPr lang="pt-BR" sz="2800" dirty="0"/>
              <a:t>texto não é um aglomerado de frases ou palavras. O texto, para ser coerente, deve ser uma “unidade de sentido”, deve possibilitar ao leitor produzir sentido.</a:t>
            </a:r>
          </a:p>
          <a:p>
            <a:pPr marL="0" indent="0">
              <a:buNone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18365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3600" dirty="0">
                <a:solidFill>
                  <a:srgbClr val="0070C0"/>
                </a:solidFill>
              </a:rPr>
              <a:t>QUALIDADES DO TEXTO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400" dirty="0">
                <a:solidFill>
                  <a:srgbClr val="0070C0"/>
                </a:solidFill>
              </a:rPr>
              <a:t>Coesão: </a:t>
            </a:r>
            <a:r>
              <a:rPr lang="pt-BR" sz="2400" dirty="0"/>
              <a:t>conexão interna entre os vários enunciados presentes no texto. Um texto tem </a:t>
            </a:r>
            <a:r>
              <a:rPr lang="pt-BR" sz="2400" b="1" dirty="0"/>
              <a:t>coesão</a:t>
            </a:r>
            <a:r>
              <a:rPr lang="pt-BR" sz="2400" dirty="0"/>
              <a:t> quando seus vários enunciados estão organicamente articulados entre si, quando há concatenação entre eles.</a:t>
            </a:r>
          </a:p>
          <a:p>
            <a:pPr algn="just"/>
            <a:r>
              <a:rPr lang="pt-BR" sz="2400" dirty="0"/>
              <a:t>A coesão de um texto é fruto das relações de sentido que existem entre as partes. Essas relações de sentido são manifestadas por vários mecanismos linguísticos, entre eles os </a:t>
            </a:r>
            <a:r>
              <a:rPr lang="pt-BR" sz="2400" b="1" dirty="0"/>
              <a:t>conectivos</a:t>
            </a:r>
            <a:r>
              <a:rPr lang="pt-BR" sz="2400" dirty="0"/>
              <a:t> ou </a:t>
            </a:r>
            <a:r>
              <a:rPr lang="pt-BR" sz="2400" b="1" dirty="0"/>
              <a:t>conjunções</a:t>
            </a:r>
            <a:r>
              <a:rPr lang="pt-BR" sz="2400" dirty="0"/>
              <a:t>, as </a:t>
            </a:r>
            <a:r>
              <a:rPr lang="pt-BR" sz="2400" b="1" dirty="0"/>
              <a:t>preposições</a:t>
            </a:r>
            <a:r>
              <a:rPr lang="pt-BR" sz="2400" dirty="0"/>
              <a:t>, os </a:t>
            </a:r>
            <a:r>
              <a:rPr lang="pt-BR" sz="2400" b="1" dirty="0"/>
              <a:t>pronomes</a:t>
            </a:r>
            <a:r>
              <a:rPr lang="pt-BR" sz="2400" dirty="0"/>
              <a:t>, entre outros. Sua função no texto é exatamente a de pôr em evidência as várias relações de sentido que existem entre os enunciados</a:t>
            </a:r>
            <a:r>
              <a:rPr lang="pt-BR" sz="2400" dirty="0" smtClean="0"/>
              <a:t>.</a:t>
            </a:r>
          </a:p>
          <a:p>
            <a:pPr marL="0" indent="0" algn="just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110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solidFill>
                  <a:srgbClr val="0070C0"/>
                </a:solidFill>
              </a:rPr>
              <a:t>EXEMPLO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sz="2400" dirty="0"/>
              <a:t>“Os sem-terra fizeram um protesto em Brasília contra a política agrária do país, </a:t>
            </a:r>
            <a:r>
              <a:rPr lang="pt-BR" sz="2400" b="1" dirty="0"/>
              <a:t>porque</a:t>
            </a:r>
            <a:r>
              <a:rPr lang="pt-BR" sz="2400" dirty="0"/>
              <a:t> consideram injusta a atual distribuição de terras. </a:t>
            </a:r>
            <a:r>
              <a:rPr lang="pt-BR" sz="2400" b="1" dirty="0"/>
              <a:t>Porém,</a:t>
            </a:r>
            <a:r>
              <a:rPr lang="pt-BR" sz="2400" dirty="0"/>
              <a:t> o ministro da Agricultura considerou a manifestação um ato de rebeldia, </a:t>
            </a:r>
            <a:r>
              <a:rPr lang="pt-BR" sz="2400" b="1" dirty="0"/>
              <a:t>uma vez</a:t>
            </a:r>
            <a:r>
              <a:rPr lang="pt-BR" sz="2400" dirty="0"/>
              <a:t> que o projeto de Reforma Agrária pretende assentar milhares de sem-terra.”(JORDÃO, R., BELLEZI C. Linguagens. São Paulo: Escala Educacional, 2007, 566 p.)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As </a:t>
            </a:r>
            <a:r>
              <a:rPr lang="pt-BR" sz="2400" dirty="0">
                <a:hlinkClick r:id="rId2"/>
              </a:rPr>
              <a:t>palavras</a:t>
            </a:r>
            <a:r>
              <a:rPr lang="pt-BR" sz="2400" dirty="0"/>
              <a:t> destacadas no texto têm o </a:t>
            </a:r>
            <a:r>
              <a:rPr lang="pt-BR" sz="2400" dirty="0">
                <a:hlinkClick r:id="rId2"/>
              </a:rPr>
              <a:t>papel</a:t>
            </a:r>
            <a:r>
              <a:rPr lang="pt-BR" sz="2400" dirty="0"/>
              <a:t> de ligar as partes do texto. Podemos dizer, portanto, que elas são responsáveis pela coesão do texto. </a:t>
            </a:r>
          </a:p>
          <a:p>
            <a:pPr algn="just"/>
            <a:endParaRPr lang="pt-BR" sz="2400" dirty="0"/>
          </a:p>
          <a:p>
            <a:pPr>
              <a:buNone/>
            </a:pPr>
            <a:r>
              <a:rPr lang="pt-BR" sz="24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65537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000" dirty="0" smtClean="0"/>
              <a:t>	</a:t>
            </a:r>
          </a:p>
        </p:txBody>
      </p:sp>
      <p:sp>
        <p:nvSpPr>
          <p:cNvPr id="3075" name="Rectangle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 eaLnBrk="1" hangingPunct="1">
              <a:lnSpc>
                <a:spcPct val="90000"/>
              </a:lnSpc>
              <a:buNone/>
            </a:pPr>
            <a:r>
              <a:rPr lang="pt-BR" sz="2800" b="1" dirty="0" smtClean="0"/>
              <a:t>Segundo Marconi e </a:t>
            </a:r>
            <a:r>
              <a:rPr lang="pt-BR" sz="2800" b="1" dirty="0" err="1" smtClean="0"/>
              <a:t>Lakatos</a:t>
            </a:r>
            <a:r>
              <a:rPr lang="pt-BR" sz="2800" b="1" dirty="0" smtClean="0"/>
              <a:t> (2007),</a:t>
            </a:r>
          </a:p>
          <a:p>
            <a:pPr algn="just" eaLnBrk="1" hangingPunct="1">
              <a:lnSpc>
                <a:spcPct val="90000"/>
              </a:lnSpc>
            </a:pPr>
            <a:endParaRPr lang="pt-BR" sz="1800" b="1" dirty="0" smtClean="0"/>
          </a:p>
          <a:p>
            <a:pPr algn="just" eaLnBrk="1" hangingPunct="1">
              <a:lnSpc>
                <a:spcPct val="90000"/>
              </a:lnSpc>
            </a:pPr>
            <a:r>
              <a:rPr lang="pt-BR" sz="2400" b="1" dirty="0" smtClean="0"/>
              <a:t>Ler significa: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pt-BR" sz="2000" dirty="0" smtClean="0"/>
              <a:t>Conhecer, interpretar, decifrar: conhecimento e aprofundamento cultural ou científico;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pt-BR" sz="2000" dirty="0" smtClean="0"/>
              <a:t>Eleger, escolher: distinguir elementos mais ou menos importantes, optar pelos mais representativos.</a:t>
            </a:r>
          </a:p>
          <a:p>
            <a:pPr algn="just" eaLnBrk="1" hangingPunct="1">
              <a:lnSpc>
                <a:spcPct val="90000"/>
              </a:lnSpc>
            </a:pPr>
            <a:endParaRPr lang="pt-BR" sz="1000" dirty="0" smtClean="0"/>
          </a:p>
          <a:p>
            <a:pPr algn="just" eaLnBrk="1" hangingPunct="1">
              <a:lnSpc>
                <a:spcPct val="90000"/>
              </a:lnSpc>
              <a:buFontTx/>
              <a:buChar char="•"/>
            </a:pPr>
            <a:r>
              <a:rPr lang="pt-BR" sz="2400" b="1" dirty="0" smtClean="0"/>
              <a:t>Importância</a:t>
            </a:r>
          </a:p>
          <a:p>
            <a:pPr lvl="1" algn="just" eaLnBrk="1" hangingPunct="1">
              <a:lnSpc>
                <a:spcPct val="90000"/>
              </a:lnSpc>
              <a:buFont typeface="Arial" charset="0"/>
              <a:buChar char="−"/>
            </a:pPr>
            <a:r>
              <a:rPr lang="pt-BR" sz="2000" dirty="0" smtClean="0"/>
              <a:t>Fator decisivo do estudo e imprescindível à pesquisa científica;</a:t>
            </a:r>
          </a:p>
          <a:p>
            <a:pPr lvl="1" algn="just" eaLnBrk="1" hangingPunct="1">
              <a:lnSpc>
                <a:spcPct val="90000"/>
              </a:lnSpc>
              <a:buFont typeface="Arial" charset="0"/>
              <a:buChar char="−"/>
            </a:pPr>
            <a:r>
              <a:rPr lang="pt-BR" sz="2000" dirty="0" smtClean="0"/>
              <a:t>Favorece a obtenção de informações básicas ou específicas;</a:t>
            </a:r>
          </a:p>
          <a:p>
            <a:pPr lvl="1" algn="just" eaLnBrk="1" hangingPunct="1">
              <a:lnSpc>
                <a:spcPct val="90000"/>
              </a:lnSpc>
              <a:buFont typeface="Arial" charset="0"/>
              <a:buChar char="−"/>
            </a:pPr>
            <a:r>
              <a:rPr lang="pt-BR" sz="2000" dirty="0" smtClean="0"/>
              <a:t>Amplia conhecimentos, aumenta o vocabulário e favorece o entendimento.</a:t>
            </a:r>
          </a:p>
          <a:p>
            <a:pPr lvl="1" algn="just" eaLnBrk="1" hangingPunct="1">
              <a:lnSpc>
                <a:spcPct val="90000"/>
              </a:lnSpc>
              <a:buFont typeface="Arial" charset="0"/>
              <a:buNone/>
            </a:pPr>
            <a:endParaRPr lang="pt-BR" sz="2000" dirty="0" smtClean="0"/>
          </a:p>
        </p:txBody>
      </p:sp>
      <p:pic>
        <p:nvPicPr>
          <p:cNvPr id="5" name="Picture 2" descr="http://jornalggn.com.br/sites/default/files/admin/mafalda-viver_sem_le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00760" y="214290"/>
            <a:ext cx="2928958" cy="2714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http://1.bp.blogspot.com/-Yx6G_-yeUps/UUuBrdFl_PI/AAAAAAAACVQ/pSlSCT9FiH0/s1600/placa-portugues-2.jp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28651" y="1988841"/>
            <a:ext cx="3583310" cy="418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Espaço Reservado para Conteúdo 3" descr="http://1.bp.blogspot.com/-X9Fz9u6EoyA/UUuBn_kniGI/AAAAAAAACTQ/-a4W8-J4XTc/s1600/13231_foto.jpg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2007924"/>
            <a:ext cx="4032448" cy="4169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0855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http://2.bp.blogspot.com/-pGkeII_NXz4/UUuBoyXlAYI/AAAAAAAACTw/VFjMrnnE7yo/s1600/9.jp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15616" y="2124869"/>
            <a:ext cx="7056784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6073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200" dirty="0" smtClean="0">
                <a:solidFill>
                  <a:srgbClr val="0070C0"/>
                </a:solidFill>
              </a:rPr>
              <a:t>COMPREENSÃO E INTERPRETAÇÃO DE TEXTOS</a:t>
            </a:r>
            <a:endParaRPr lang="pt-BR" sz="3200" dirty="0">
              <a:solidFill>
                <a:srgbClr val="0070C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A </a:t>
            </a:r>
            <a:r>
              <a:rPr lang="pt-BR" sz="4000" dirty="0" smtClean="0">
                <a:solidFill>
                  <a:srgbClr val="0070C0"/>
                </a:solidFill>
              </a:rPr>
              <a:t>compreensão</a:t>
            </a:r>
            <a:r>
              <a:rPr lang="pt-BR" sz="4000" dirty="0" smtClean="0"/>
              <a:t> está ligada ao que está explícito no texto, ao assunto sobre o qual o autor trata.</a:t>
            </a:r>
          </a:p>
          <a:p>
            <a:r>
              <a:rPr lang="pt-BR" sz="4000" dirty="0" smtClean="0"/>
              <a:t> Na </a:t>
            </a:r>
            <a:r>
              <a:rPr lang="pt-BR" sz="4000" dirty="0" smtClean="0">
                <a:solidFill>
                  <a:srgbClr val="0070C0"/>
                </a:solidFill>
              </a:rPr>
              <a:t>interpretação,</a:t>
            </a:r>
            <a:r>
              <a:rPr lang="pt-BR" sz="4000" dirty="0" smtClean="0"/>
              <a:t> o entendimento extrapola o texto, inserimos a nossa reflexão, a nossa vivência.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41533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600" dirty="0" smtClean="0">
                <a:solidFill>
                  <a:srgbClr val="0070C0"/>
                </a:solidFill>
              </a:rPr>
              <a:t>Comandos Compreensão e Interpretação</a:t>
            </a:r>
            <a:endParaRPr lang="pt-BR" sz="3600" dirty="0">
              <a:solidFill>
                <a:srgbClr val="0070C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Segundo o texto... De acordo com o texto... No texto o autor afirma que...</a:t>
            </a:r>
          </a:p>
          <a:p>
            <a:r>
              <a:rPr lang="pt-BR" sz="4000" dirty="0" smtClean="0"/>
              <a:t>Infere-se... Pode-se deduzir... Pode-se pressupor... Pode subentender que... Pelas entrelinhas...</a:t>
            </a:r>
          </a:p>
          <a:p>
            <a:pPr marL="0" indent="0">
              <a:buNone/>
            </a:pPr>
            <a:endParaRPr lang="pt-BR" sz="4000" dirty="0"/>
          </a:p>
        </p:txBody>
      </p:sp>
      <p:pic>
        <p:nvPicPr>
          <p:cNvPr id="4" name="Imagem 3" descr="http://s3-sa-east-1.amazonaws.com/descomplica-blog/wp-content/uploads/2015/08/livros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770457"/>
            <a:ext cx="2067560" cy="20815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924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rgbClr val="000099"/>
                </a:solidFill>
              </a:rPr>
              <a:t>ASSUNTO, TEMA E TÍTULO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400" dirty="0">
                <a:solidFill>
                  <a:srgbClr val="0070C0"/>
                </a:solidFill>
              </a:rPr>
              <a:t>Assunto: </a:t>
            </a:r>
            <a:r>
              <a:rPr lang="pt-BR" sz="2400" dirty="0"/>
              <a:t>visão global sobre aquilo que se conversa ou se escreve. É generalizado.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>
                <a:solidFill>
                  <a:srgbClr val="0070C0"/>
                </a:solidFill>
              </a:rPr>
              <a:t>Tema: </a:t>
            </a:r>
            <a:r>
              <a:rPr lang="pt-BR" sz="2400" dirty="0"/>
              <a:t>afirmação sobre um assunto, em que se percebe uma tomada de posição (tese). Apresenta verbos. É particularizado.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>
                <a:solidFill>
                  <a:srgbClr val="0070C0"/>
                </a:solidFill>
              </a:rPr>
              <a:t>Título: </a:t>
            </a:r>
            <a:r>
              <a:rPr lang="pt-BR" sz="2400" dirty="0"/>
              <a:t>curta referência ao assunto que será abordado. Geralmente não apresenta verbos. (Títulos com originalidade chamam atenção do leitor.)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252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3600" dirty="0">
                <a:solidFill>
                  <a:srgbClr val="000099"/>
                </a:solidFill>
              </a:rPr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pt-PT" sz="2800" dirty="0">
                <a:solidFill>
                  <a:srgbClr val="0070C0"/>
                </a:solidFill>
              </a:rPr>
              <a:t>Assunto</a:t>
            </a:r>
          </a:p>
          <a:p>
            <a:pPr>
              <a:buNone/>
            </a:pPr>
            <a:r>
              <a:rPr lang="pt-PT" sz="2800" dirty="0"/>
              <a:t>A publicidade</a:t>
            </a:r>
          </a:p>
          <a:p>
            <a:pPr>
              <a:buNone/>
            </a:pPr>
            <a:endParaRPr lang="pt-PT" sz="2800" dirty="0"/>
          </a:p>
          <a:p>
            <a:pPr>
              <a:buNone/>
            </a:pPr>
            <a:r>
              <a:rPr lang="pt-PT" sz="2800" dirty="0">
                <a:solidFill>
                  <a:srgbClr val="0070C0"/>
                </a:solidFill>
              </a:rPr>
              <a:t>Tema</a:t>
            </a:r>
          </a:p>
          <a:p>
            <a:pPr algn="just">
              <a:buNone/>
            </a:pPr>
            <a:r>
              <a:rPr lang="pt-BR" sz="2800" dirty="0"/>
              <a:t>   Muito se tem discutido nos dias atuais a questão da publicidade, das inúmeras trapaças publicitárias de que as pessoas têm sido vítimas no dia a dia.</a:t>
            </a:r>
          </a:p>
          <a:p>
            <a:pPr>
              <a:buNone/>
            </a:pPr>
            <a:endParaRPr lang="pt-BR" sz="2800" dirty="0"/>
          </a:p>
          <a:p>
            <a:pPr>
              <a:buNone/>
            </a:pPr>
            <a:r>
              <a:rPr lang="pt-BR" sz="2800" dirty="0">
                <a:solidFill>
                  <a:srgbClr val="0070C0"/>
                </a:solidFill>
              </a:rPr>
              <a:t>Título</a:t>
            </a:r>
          </a:p>
          <a:p>
            <a:pPr>
              <a:buNone/>
            </a:pPr>
            <a:r>
              <a:rPr lang="pt-BR" sz="2800" dirty="0"/>
              <a:t>    Olho vivo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070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  <a:defRPr/>
            </a:pPr>
            <a:r>
              <a:rPr lang="pt-BR" sz="4000" b="1" dirty="0" smtClean="0"/>
              <a:t>Texto figurativo </a:t>
            </a:r>
          </a:p>
          <a:p>
            <a:pPr algn="ctr">
              <a:buNone/>
              <a:defRPr/>
            </a:pPr>
            <a:r>
              <a:rPr lang="pt-BR" sz="4000" dirty="0" smtClean="0"/>
              <a:t>(imagens mentais)</a:t>
            </a:r>
            <a:r>
              <a:rPr lang="pt-BR" sz="4000" b="1" dirty="0" smtClean="0"/>
              <a:t> </a:t>
            </a:r>
          </a:p>
          <a:p>
            <a:pPr algn="ctr">
              <a:buNone/>
              <a:defRPr/>
            </a:pPr>
            <a:r>
              <a:rPr lang="pt-BR" sz="4000" b="1" dirty="0" smtClean="0"/>
              <a:t>X </a:t>
            </a:r>
          </a:p>
          <a:p>
            <a:pPr algn="ctr">
              <a:buNone/>
              <a:defRPr/>
            </a:pPr>
            <a:r>
              <a:rPr lang="pt-BR" sz="4000" b="1" dirty="0" smtClean="0"/>
              <a:t>Texto temático </a:t>
            </a:r>
          </a:p>
          <a:p>
            <a:pPr algn="ctr">
              <a:buNone/>
              <a:defRPr/>
            </a:pPr>
            <a:r>
              <a:rPr lang="pt-BR" sz="4000" dirty="0" smtClean="0"/>
              <a:t>(tópicos frasais)</a:t>
            </a:r>
          </a:p>
          <a:p>
            <a:endParaRPr lang="pt-BR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3600" dirty="0" smtClean="0">
                <a:solidFill>
                  <a:srgbClr val="002060"/>
                </a:solidFill>
              </a:rPr>
              <a:t>Exemplos</a:t>
            </a:r>
            <a:endParaRPr lang="pt-BR" dirty="0"/>
          </a:p>
        </p:txBody>
      </p:sp>
      <p:pic>
        <p:nvPicPr>
          <p:cNvPr id="4" name="Picture 4" descr="https://www.logismarket.ind.br/ip/franmetal-sinart-placas-de-sinalizacao-placas-de-sinalizacao-625685-FGR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1714488"/>
            <a:ext cx="4351338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http://4.bp.blogspot.com/-VNPqn0otQLI/TflKo7hy-NI/AAAAAAAAABQ/yXM4R6dQInM/s1600/xixi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90" y="1500174"/>
            <a:ext cx="3902073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solidFill>
                  <a:srgbClr val="002060"/>
                </a:solidFill>
                <a:latin typeface="Calibri" pitchFamily="34" charset="0"/>
              </a:rPr>
              <a:t>Parque Nacional Serra da Capivara</a:t>
            </a:r>
            <a:r>
              <a:rPr lang="pt-BR" b="1" dirty="0" smtClean="0">
                <a:latin typeface="Calibri" pitchFamily="34" charset="0"/>
              </a:rPr>
              <a:t/>
            </a:r>
            <a:br>
              <a:rPr lang="pt-BR" b="1" dirty="0" smtClean="0">
                <a:latin typeface="Calibri" pitchFamily="34" charset="0"/>
              </a:rPr>
            </a:br>
            <a:endParaRPr lang="pt-BR" dirty="0"/>
          </a:p>
        </p:txBody>
      </p:sp>
      <p:pic>
        <p:nvPicPr>
          <p:cNvPr id="4" name="Picture 2" descr="http://ciclovivo.com.br/wp-content/uploads/2016/05/MCJR_Parque-Nacional-Serra-da-Capivara-Piaui_05022003010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1571612"/>
            <a:ext cx="8215370" cy="4366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pt-BR" sz="4000" b="1" dirty="0" smtClean="0"/>
              <a:t>         Velocidade de Leitura - Exercícios</a:t>
            </a:r>
          </a:p>
        </p:txBody>
      </p:sp>
      <p:sp>
        <p:nvSpPr>
          <p:cNvPr id="921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None/>
            </a:pPr>
            <a:r>
              <a:rPr lang="pt-BR" b="1" dirty="0" smtClean="0"/>
              <a:t>1) Escolha</a:t>
            </a:r>
            <a:r>
              <a:rPr lang="pt-BR" dirty="0" smtClean="0"/>
              <a:t> um artigo em jornal ou revista, em coluna de 5cm. </a:t>
            </a:r>
            <a:r>
              <a:rPr lang="pt-BR" b="1" dirty="0" smtClean="0"/>
              <a:t>Leia</a:t>
            </a:r>
            <a:r>
              <a:rPr lang="pt-BR" dirty="0" smtClean="0"/>
              <a:t> a primeira e a última palavra de cada linha, tentando captar o sentido.</a:t>
            </a:r>
          </a:p>
          <a:p>
            <a:pPr algn="just" eaLnBrk="1" hangingPunct="1">
              <a:lnSpc>
                <a:spcPct val="90000"/>
              </a:lnSpc>
            </a:pPr>
            <a:endParaRPr lang="pt-BR" sz="2000" dirty="0" smtClean="0"/>
          </a:p>
          <a:p>
            <a:pPr algn="just" eaLnBrk="1" hangingPunct="1">
              <a:lnSpc>
                <a:spcPct val="90000"/>
              </a:lnSpc>
              <a:buNone/>
            </a:pPr>
            <a:r>
              <a:rPr lang="pt-BR" dirty="0" smtClean="0"/>
              <a:t>2) Em um livro (não técnico) </a:t>
            </a:r>
            <a:r>
              <a:rPr lang="pt-BR" b="1" dirty="0" smtClean="0"/>
              <a:t>leia em cada linha</a:t>
            </a:r>
            <a:r>
              <a:rPr lang="pt-BR" dirty="0" smtClean="0"/>
              <a:t> somente a </a:t>
            </a:r>
            <a:r>
              <a:rPr lang="pt-BR" b="1" dirty="0" smtClean="0"/>
              <a:t>palavra inicial</a:t>
            </a:r>
            <a:r>
              <a:rPr lang="pt-BR" dirty="0" smtClean="0"/>
              <a:t>, a do </a:t>
            </a:r>
            <a:r>
              <a:rPr lang="pt-BR" b="1" dirty="0" smtClean="0"/>
              <a:t>meio</a:t>
            </a:r>
            <a:r>
              <a:rPr lang="pt-BR" dirty="0" smtClean="0"/>
              <a:t> e a </a:t>
            </a:r>
            <a:r>
              <a:rPr lang="pt-BR" b="1" dirty="0" smtClean="0"/>
              <a:t>final</a:t>
            </a:r>
            <a:r>
              <a:rPr lang="pt-BR" dirty="0" smtClean="0"/>
              <a:t>, estabelecendo 3 pontos de fixação e capte o sentido do texto.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pt-BR" sz="4000" b="1" smtClean="0"/>
              <a:t>	  Tipos de Leitura</a:t>
            </a:r>
            <a:endParaRPr lang="pt-BR" sz="4000" smtClean="0"/>
          </a:p>
        </p:txBody>
      </p:sp>
      <p:sp>
        <p:nvSpPr>
          <p:cNvPr id="4099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 eaLnBrk="1" hangingPunct="1"/>
            <a:r>
              <a:rPr lang="pt-BR" sz="2500" b="1" smtClean="0"/>
              <a:t>Entretenimento ou distração:</a:t>
            </a:r>
            <a:r>
              <a:rPr lang="pt-BR" sz="2500" smtClean="0"/>
              <a:t> visa o divertimento, lazer; formação do hábito da leitura (periódicos e obras literárias).</a:t>
            </a:r>
          </a:p>
          <a:p>
            <a:pPr lvl="1" algn="just" eaLnBrk="1" hangingPunct="1"/>
            <a:endParaRPr lang="pt-BR" sz="2500" smtClean="0"/>
          </a:p>
          <a:p>
            <a:pPr lvl="1" algn="just" eaLnBrk="1" hangingPunct="1"/>
            <a:r>
              <a:rPr lang="pt-BR" sz="2500" b="1" smtClean="0"/>
              <a:t>Cultura Geral ou Informativa:</a:t>
            </a:r>
            <a:r>
              <a:rPr lang="pt-BR" sz="2500" smtClean="0"/>
              <a:t> conhecer o que ocorre no mundo (livros, revistas, jornais – situam uma época).</a:t>
            </a:r>
          </a:p>
          <a:p>
            <a:pPr lvl="1" algn="just" eaLnBrk="1" hangingPunct="1"/>
            <a:endParaRPr lang="pt-BR" sz="2500" smtClean="0"/>
          </a:p>
          <a:p>
            <a:pPr lvl="1" algn="just" eaLnBrk="1" hangingPunct="1"/>
            <a:r>
              <a:rPr lang="pt-BR" sz="2500" b="1" smtClean="0"/>
              <a:t>Aproveitamento ou formativa:</a:t>
            </a:r>
            <a:r>
              <a:rPr lang="pt-BR" sz="2500" smtClean="0"/>
              <a:t> aprender algo novo ou aprofundar conhecimentos. Exige atenção e concentração (livros e revistas especializados).</a:t>
            </a:r>
          </a:p>
        </p:txBody>
      </p:sp>
      <p:pic>
        <p:nvPicPr>
          <p:cNvPr id="4100" name="Picture 5" descr="u1869313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0" y="381000"/>
            <a:ext cx="1143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pt-BR" sz="4000" b="1" dirty="0" smtClean="0"/>
              <a:t>         Velocidade de Leitura - Exercícios</a:t>
            </a:r>
          </a:p>
        </p:txBody>
      </p:sp>
      <p:sp>
        <p:nvSpPr>
          <p:cNvPr id="10243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None/>
            </a:pPr>
            <a:r>
              <a:rPr lang="pt-BR" b="1" dirty="0" smtClean="0"/>
              <a:t>3) </a:t>
            </a:r>
            <a:r>
              <a:rPr lang="pt-BR" dirty="0" smtClean="0"/>
              <a:t>Livro de assunto desconhecido: leia rapidamente, capte apenas o sentido dos parágrafos. Releia e verifique se fixou a ideia principal.  Anote o tempo inicial e final.</a:t>
            </a:r>
          </a:p>
          <a:p>
            <a:pPr algn="just" eaLnBrk="1" hangingPunct="1"/>
            <a:endParaRPr lang="pt-BR" dirty="0" smtClean="0"/>
          </a:p>
          <a:p>
            <a:pPr algn="just" eaLnBrk="1" hangingPunct="1">
              <a:buNone/>
            </a:pPr>
            <a:r>
              <a:rPr lang="pt-BR" dirty="0" smtClean="0"/>
              <a:t>4) Com o auxílio de uma régua branca, leia o texto empurrando-a para baixo.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642942"/>
          </a:xfrm>
        </p:spPr>
        <p:txBody>
          <a:bodyPr>
            <a:normAutofit fontScale="90000"/>
          </a:bodyPr>
          <a:lstStyle/>
          <a:p>
            <a:pPr algn="l"/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 smtClean="0"/>
              <a:t>     Referências</a:t>
            </a:r>
            <a:br>
              <a:rPr lang="pt-BR" b="1" dirty="0" smtClean="0"/>
            </a:br>
            <a:endParaRPr lang="pt-BR" dirty="0" smtClean="0"/>
          </a:p>
        </p:txBody>
      </p:sp>
      <p:sp>
        <p:nvSpPr>
          <p:cNvPr id="12291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pt-BR" sz="1400" b="1" dirty="0" smtClean="0"/>
          </a:p>
          <a:p>
            <a:pPr marL="0" indent="0" algn="just">
              <a:spcBef>
                <a:spcPts val="0"/>
              </a:spcBef>
              <a:buNone/>
            </a:pPr>
            <a:r>
              <a:rPr lang="pt-BR" sz="2800" dirty="0" smtClean="0"/>
              <a:t>BASTOS,</a:t>
            </a:r>
            <a:r>
              <a:rPr lang="pt-BR" sz="2800" dirty="0" err="1" smtClean="0"/>
              <a:t>C.L.</a:t>
            </a:r>
            <a:r>
              <a:rPr lang="pt-BR" sz="2800" dirty="0" smtClean="0"/>
              <a:t>, KELLER, V. </a:t>
            </a:r>
            <a:r>
              <a:rPr lang="pt-BR" sz="2800" b="1" dirty="0" smtClean="0"/>
              <a:t>Aprendendo a aprender</a:t>
            </a:r>
            <a:r>
              <a:rPr lang="pt-BR" sz="2800" dirty="0" smtClean="0"/>
              <a:t>. 20ª. ed. Petrópolis,RJ: Vozes, 2007.</a:t>
            </a:r>
          </a:p>
          <a:p>
            <a:pPr marL="0" indent="0" algn="just" eaLnBrk="1" hangingPunct="1">
              <a:spcBef>
                <a:spcPts val="0"/>
              </a:spcBef>
            </a:pPr>
            <a:endParaRPr lang="pt-BR" sz="2800" dirty="0" smtClean="0"/>
          </a:p>
          <a:p>
            <a:pPr marL="0" indent="0" algn="just" eaLnBrk="1" hangingPunct="1">
              <a:spcBef>
                <a:spcPts val="0"/>
              </a:spcBef>
              <a:buNone/>
            </a:pPr>
            <a:r>
              <a:rPr lang="pt-BR" sz="2800" dirty="0" smtClean="0"/>
              <a:t>CERVO, </a:t>
            </a:r>
            <a:r>
              <a:rPr lang="pt-BR" sz="2800" dirty="0" err="1" smtClean="0"/>
              <a:t>A.L.</a:t>
            </a:r>
            <a:r>
              <a:rPr lang="pt-BR" sz="2800" dirty="0" smtClean="0"/>
              <a:t>; BERVIAN, P. A.; Da Silva, R. </a:t>
            </a:r>
            <a:r>
              <a:rPr lang="pt-BR" sz="2800" b="1" dirty="0" smtClean="0"/>
              <a:t>Metodologia Científica</a:t>
            </a:r>
            <a:r>
              <a:rPr lang="pt-BR" sz="2800" dirty="0" smtClean="0"/>
              <a:t>. 6ª. ed. São Paulo: Pearson Prentice Hall, 2007.</a:t>
            </a:r>
          </a:p>
          <a:p>
            <a:pPr marL="0" indent="0" algn="just" eaLnBrk="1" hangingPunct="1">
              <a:spcBef>
                <a:spcPts val="0"/>
              </a:spcBef>
            </a:pPr>
            <a:endParaRPr lang="pt-BR" sz="2800" dirty="0" smtClean="0"/>
          </a:p>
          <a:p>
            <a:pPr marL="0" indent="0" algn="just" eaLnBrk="1" hangingPunct="1">
              <a:spcBef>
                <a:spcPts val="0"/>
              </a:spcBef>
              <a:buNone/>
            </a:pPr>
            <a:r>
              <a:rPr lang="pt-BR" sz="2800" dirty="0" smtClean="0"/>
              <a:t>LAKATOS, Eva Maria; MARCONI, Marina de Andrade. </a:t>
            </a:r>
            <a:r>
              <a:rPr lang="pt-BR" sz="2800" b="1" dirty="0" smtClean="0"/>
              <a:t>Fundamentos de metodologia científica</a:t>
            </a:r>
            <a:r>
              <a:rPr lang="pt-BR" sz="2800" dirty="0" smtClean="0"/>
              <a:t>. 5. ed. São Paulo: Atlas, 2007.</a:t>
            </a:r>
          </a:p>
          <a:p>
            <a:pPr algn="just" eaLnBrk="1" hangingPunct="1">
              <a:buFont typeface="Arial" charset="0"/>
              <a:buNone/>
            </a:pPr>
            <a:endParaRPr lang="pt-BR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b="1" dirty="0" smtClean="0"/>
              <a:t>A partir da leitura do texto de </a:t>
            </a:r>
            <a:r>
              <a:rPr lang="pt-BR" sz="2800" b="1" dirty="0" err="1" smtClean="0"/>
              <a:t>Millôr</a:t>
            </a:r>
            <a:r>
              <a:rPr lang="pt-BR" sz="2800" b="1" dirty="0" smtClean="0"/>
              <a:t> Fernandes, responda às seguintes questões:</a:t>
            </a:r>
            <a:br>
              <a:rPr lang="pt-BR" sz="2800" b="1" dirty="0" smtClean="0"/>
            </a:b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None/>
            </a:pPr>
            <a:r>
              <a:rPr lang="pt-BR" b="1" dirty="0" smtClean="0"/>
              <a:t>1</a:t>
            </a:r>
            <a:r>
              <a:rPr lang="pt-BR" b="1" dirty="0" smtClean="0"/>
              <a:t>)  </a:t>
            </a:r>
            <a:r>
              <a:rPr lang="pt-BR" b="1" dirty="0" smtClean="0"/>
              <a:t> </a:t>
            </a:r>
            <a:r>
              <a:rPr lang="pt-BR" sz="1800" dirty="0" smtClean="0"/>
              <a:t>Alguns conceitos utilizados no universo da informática são tratados no texto de modo particular, em função dos objetivos do autor. A seguir, encontram-se alguns deles. Explique-os de acordo com a provável intenção do texto.</a:t>
            </a:r>
          </a:p>
          <a:p>
            <a:pPr marL="457200" indent="-457200">
              <a:buFont typeface="+mj-lt"/>
              <a:buAutoNum type="alphaLcParenR"/>
            </a:pPr>
            <a:r>
              <a:rPr lang="pt-BR" sz="1800" dirty="0" smtClean="0"/>
              <a:t> Portabilidade do sistema:</a:t>
            </a:r>
          </a:p>
          <a:p>
            <a:pPr marL="457200" indent="-457200">
              <a:buFont typeface="+mj-lt"/>
              <a:buAutoNum type="alphaLcParenR"/>
            </a:pPr>
            <a:r>
              <a:rPr lang="pt-BR" sz="1800" dirty="0" smtClean="0"/>
              <a:t>Processamento:</a:t>
            </a:r>
          </a:p>
          <a:p>
            <a:pPr marL="457200" indent="-457200">
              <a:buFont typeface="+mj-lt"/>
              <a:buAutoNum type="alphaLcParenR"/>
            </a:pPr>
            <a:r>
              <a:rPr lang="pt-BR" sz="1800" dirty="0" smtClean="0"/>
              <a:t> Usuário:</a:t>
            </a:r>
          </a:p>
          <a:p>
            <a:pPr marL="457200" indent="-457200">
              <a:buFont typeface="+mj-lt"/>
              <a:buAutoNum type="alphaLcParenR"/>
            </a:pPr>
            <a:r>
              <a:rPr lang="pt-BR" sz="1800" dirty="0" smtClean="0"/>
              <a:t>Plataforma</a:t>
            </a:r>
            <a:r>
              <a:rPr lang="pt-BR" sz="1800" dirty="0" smtClean="0"/>
              <a:t>:</a:t>
            </a:r>
            <a:endParaRPr lang="pt-BR" sz="1800" dirty="0" smtClean="0"/>
          </a:p>
          <a:p>
            <a:pPr marL="457200" indent="-457200">
              <a:buNone/>
            </a:pPr>
            <a:r>
              <a:rPr lang="pt-BR" sz="1800" b="1" dirty="0" smtClean="0"/>
              <a:t>2</a:t>
            </a:r>
            <a:r>
              <a:rPr lang="pt-BR" sz="1800" b="1" dirty="0" smtClean="0"/>
              <a:t>)    </a:t>
            </a:r>
            <a:r>
              <a:rPr lang="pt-BR" sz="1800" dirty="0" smtClean="0"/>
              <a:t>Outras tantas expressões relacionadas ao campo da tecnologia são utilizadas no texto. Localize-as</a:t>
            </a:r>
            <a:r>
              <a:rPr lang="pt-BR" sz="1800" dirty="0" smtClean="0"/>
              <a:t>.</a:t>
            </a:r>
          </a:p>
          <a:p>
            <a:pPr marL="457200" indent="-457200" algn="just">
              <a:buNone/>
            </a:pPr>
            <a:r>
              <a:rPr lang="pt-BR" sz="1800" b="1" dirty="0" smtClean="0"/>
              <a:t>3)</a:t>
            </a:r>
            <a:r>
              <a:rPr lang="pt-BR" sz="1800" dirty="0" smtClean="0"/>
              <a:t>   O autor apresenta diversos argumentos que sustentam a ideia de que o “L.I.V.R.O” apresenta um considerável avanço tecnológico, “sendo um revolucionário conceito de tecnologia da informação”. Localize no texto ao menos dois deles.</a:t>
            </a:r>
            <a:endParaRPr lang="pt-BR" sz="1800" dirty="0" smtClean="0"/>
          </a:p>
          <a:p>
            <a:pPr marL="457200" indent="-457200">
              <a:buNone/>
            </a:pPr>
            <a:endParaRPr lang="pt-BR" sz="1800" dirty="0" smtClean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400" b="1" dirty="0" smtClean="0"/>
              <a:t>Atividade</a:t>
            </a:r>
            <a:endParaRPr lang="pt-BR" sz="44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 algn="ctr">
              <a:buNone/>
            </a:pPr>
            <a:r>
              <a:rPr lang="pt-BR" sz="5600" b="1" dirty="0"/>
              <a:t>Definição de </a:t>
            </a:r>
            <a:r>
              <a:rPr lang="pt-BR" sz="5600" b="1" dirty="0" smtClean="0"/>
              <a:t>dinheiro</a:t>
            </a:r>
          </a:p>
          <a:p>
            <a:pPr marL="0" indent="0" algn="ctr">
              <a:buNone/>
            </a:pPr>
            <a:endParaRPr lang="pt-BR" sz="5600" dirty="0"/>
          </a:p>
          <a:p>
            <a:pPr marL="0" indent="0" algn="just">
              <a:buNone/>
            </a:pPr>
            <a:r>
              <a:rPr lang="pt-BR" sz="6400" dirty="0"/>
              <a:t>Há algum tempo, um jornal londrino ofereceu um bom prêmio a quem desse a melhor definição de dinheiro.</a:t>
            </a:r>
          </a:p>
          <a:p>
            <a:pPr marL="0" indent="0" algn="just">
              <a:buNone/>
            </a:pPr>
            <a:r>
              <a:rPr lang="pt-BR" sz="6400" dirty="0"/>
              <a:t>A definição escolhida como sendo a melhor foi a seguinte: “Dinheiro é um artigo que pode ser usado como passaporte universal, menos para o céu, e como meio de adquirir tudo, menos a felicidade.” É, realmente, dinheiro não traz felicidade – vale acrescentar -, principalmente quando é pouco</a:t>
            </a:r>
            <a:r>
              <a:rPr lang="pt-BR" sz="6400" dirty="0" smtClean="0"/>
              <a:t>!”</a:t>
            </a:r>
            <a:endParaRPr lang="pt-BR" sz="6400" dirty="0"/>
          </a:p>
          <a:p>
            <a:pPr marL="0" indent="0">
              <a:buNone/>
            </a:pPr>
            <a:r>
              <a:rPr lang="pt-BR" sz="6400" dirty="0"/>
              <a:t> Considerando a definição dada para dinheiro, assinale a alternativa INCORRETA.</a:t>
            </a:r>
          </a:p>
          <a:p>
            <a:pPr marL="0" lvl="0" indent="0">
              <a:buNone/>
            </a:pPr>
            <a:r>
              <a:rPr lang="pt-BR" sz="6400" dirty="0" smtClean="0"/>
              <a:t>a) A </a:t>
            </a:r>
            <a:r>
              <a:rPr lang="pt-BR" sz="6400" dirty="0"/>
              <a:t>definição apresenta uma visão negativa do dinheiro, pois ele só resolve as questões materiais da vida</a:t>
            </a:r>
            <a:r>
              <a:rPr lang="pt-BR" sz="6400" dirty="0" smtClean="0"/>
              <a:t>.</a:t>
            </a:r>
            <a:endParaRPr lang="pt-BR" sz="6400" dirty="0"/>
          </a:p>
          <a:p>
            <a:pPr marL="0" lvl="0" indent="0">
              <a:buNone/>
            </a:pPr>
            <a:r>
              <a:rPr lang="pt-BR" sz="6400" dirty="0" smtClean="0"/>
              <a:t>b) O </a:t>
            </a:r>
            <a:r>
              <a:rPr lang="pt-BR" sz="6400" dirty="0"/>
              <a:t>acréscimo que o autor fez à definição desconstrói a ideia colocada inicialmente, pois dela subentende-se que só se pode ser feliz com muito dinheiro</a:t>
            </a:r>
            <a:r>
              <a:rPr lang="pt-BR" sz="6400" dirty="0" smtClean="0"/>
              <a:t>.</a:t>
            </a:r>
          </a:p>
          <a:p>
            <a:pPr marL="0" lvl="0" indent="0">
              <a:buNone/>
            </a:pPr>
            <a:r>
              <a:rPr lang="pt-BR" sz="6400" dirty="0"/>
              <a:t/>
            </a:r>
            <a:br>
              <a:rPr lang="pt-BR" sz="6400" dirty="0"/>
            </a:br>
            <a:r>
              <a:rPr lang="pt-BR" sz="6400" dirty="0"/>
              <a:t>c) No texto está suposto que o dinheiro pode levar a qualquer lugar do universo.</a:t>
            </a:r>
          </a:p>
          <a:p>
            <a:pPr marL="0" indent="0">
              <a:buNone/>
            </a:pPr>
            <a:r>
              <a:rPr lang="pt-BR" sz="6400" dirty="0"/>
              <a:t> </a:t>
            </a:r>
          </a:p>
          <a:p>
            <a:pPr marL="0" indent="0">
              <a:buNone/>
            </a:pPr>
            <a:r>
              <a:rPr lang="pt-BR" sz="6400" dirty="0"/>
              <a:t>d) A palavra “artigo”, na definição de dinheiro, equivale a objeto, mercadoria.</a:t>
            </a:r>
            <a:br>
              <a:rPr lang="pt-BR" sz="6400" dirty="0"/>
            </a:br>
            <a:r>
              <a:rPr lang="pt-BR" sz="6400" dirty="0"/>
              <a:t/>
            </a:r>
            <a:br>
              <a:rPr lang="pt-BR" sz="6400" dirty="0"/>
            </a:br>
            <a:r>
              <a:rPr lang="pt-BR" sz="6400" dirty="0"/>
              <a:t>e)</a:t>
            </a:r>
            <a:r>
              <a:rPr lang="pt-BR" sz="6400" b="1" dirty="0"/>
              <a:t> </a:t>
            </a:r>
            <a:r>
              <a:rPr lang="pt-BR" sz="6400" dirty="0"/>
              <a:t>Segundo</a:t>
            </a:r>
            <a:r>
              <a:rPr lang="pt-BR" sz="6400" b="1" dirty="0"/>
              <a:t> </a:t>
            </a:r>
            <a:r>
              <a:rPr lang="pt-BR" sz="6400" dirty="0"/>
              <a:t>a definição, apenas duas coisas não são compradas com dinheiro, mas não se mencionam os valores humanos nesse mercado de trocas.</a:t>
            </a:r>
          </a:p>
          <a:p>
            <a:pPr marL="0" indent="0">
              <a:buNone/>
            </a:pPr>
            <a:r>
              <a:rPr lang="pt-BR" sz="6400" dirty="0"/>
              <a:t> 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20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917596"/>
          </a:xfrm>
        </p:spPr>
        <p:txBody>
          <a:bodyPr>
            <a:normAutofit fontScale="90000"/>
          </a:bodyPr>
          <a:lstStyle/>
          <a:p>
            <a:pPr algn="l"/>
            <a:r>
              <a:rPr lang="pt-BR" b="1" dirty="0" smtClean="0"/>
              <a:t>          </a:t>
            </a:r>
            <a:br>
              <a:rPr lang="pt-BR" b="1" dirty="0" smtClean="0"/>
            </a:br>
            <a:r>
              <a:rPr lang="pt-BR" b="1" dirty="0" smtClean="0"/>
              <a:t>      Atividade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0034" y="1500174"/>
            <a:ext cx="8229600" cy="4525963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pt-BR" dirty="0" smtClean="0"/>
              <a:t>Faça uma </a:t>
            </a:r>
            <a:r>
              <a:rPr lang="pt-BR" b="1" dirty="0" smtClean="0"/>
              <a:t>Leitura Trabalhada </a:t>
            </a:r>
            <a:r>
              <a:rPr lang="pt-BR" dirty="0" smtClean="0"/>
              <a:t>do texto “Leitura: do conceito às orientações” considerando as seguintes etapas:</a:t>
            </a:r>
            <a:r>
              <a:rPr lang="pt-BR" b="1" dirty="0" smtClean="0"/>
              <a:t> </a:t>
            </a:r>
            <a:endParaRPr lang="pt-BR" dirty="0" smtClean="0"/>
          </a:p>
          <a:p>
            <a:pPr marL="0" lvl="0" indent="0" algn="just">
              <a:spcBef>
                <a:spcPts val="0"/>
              </a:spcBef>
              <a:buNone/>
            </a:pPr>
            <a:endParaRPr lang="pt-BR" dirty="0" smtClean="0"/>
          </a:p>
          <a:p>
            <a:pPr marL="0" lvl="0" indent="0" algn="just">
              <a:spcBef>
                <a:spcPts val="0"/>
              </a:spcBef>
              <a:buNone/>
            </a:pPr>
            <a:r>
              <a:rPr lang="pt-BR" dirty="0" smtClean="0"/>
              <a:t>1) Sublinhe, no texto, as ideias centrais;</a:t>
            </a:r>
          </a:p>
          <a:p>
            <a:pPr marL="0" lvl="0" indent="0" algn="just">
              <a:spcBef>
                <a:spcPts val="0"/>
              </a:spcBef>
              <a:buNone/>
            </a:pPr>
            <a:r>
              <a:rPr lang="pt-BR" dirty="0" smtClean="0"/>
              <a:t>2) Faça um esquema com essas ideias, de forma ordenada; </a:t>
            </a:r>
          </a:p>
          <a:p>
            <a:pPr marL="0" lvl="0" indent="0" algn="just">
              <a:spcBef>
                <a:spcPts val="0"/>
              </a:spcBef>
              <a:buNone/>
            </a:pPr>
            <a:r>
              <a:rPr lang="pt-BR" dirty="0" smtClean="0"/>
              <a:t>3) Redija um resumo informativo. 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pt-BR" b="1" smtClean="0"/>
              <a:t>	 Fases da Leitura</a:t>
            </a:r>
          </a:p>
        </p:txBody>
      </p:sp>
      <p:sp>
        <p:nvSpPr>
          <p:cNvPr id="5123" name="Rectangle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 eaLnBrk="1" hangingPunct="1">
              <a:lnSpc>
                <a:spcPct val="80000"/>
              </a:lnSpc>
              <a:buNone/>
            </a:pPr>
            <a:r>
              <a:rPr lang="pt-BR" sz="2400" dirty="0" smtClean="0"/>
              <a:t>Segundo Cervo </a:t>
            </a:r>
            <a:r>
              <a:rPr lang="pt-BR" sz="2400" i="1" dirty="0" err="1" smtClean="0"/>
              <a:t>et</a:t>
            </a:r>
            <a:r>
              <a:rPr lang="pt-BR" sz="2400" i="1" dirty="0" smtClean="0"/>
              <a:t> </a:t>
            </a:r>
            <a:r>
              <a:rPr lang="pt-BR" sz="2400" i="1" dirty="0" err="1" smtClean="0"/>
              <a:t>al</a:t>
            </a:r>
            <a:r>
              <a:rPr lang="pt-BR" sz="2400" dirty="0" smtClean="0"/>
              <a:t> (2007) há três modalidades de leitura:</a:t>
            </a:r>
          </a:p>
          <a:p>
            <a:pPr algn="just" eaLnBrk="1" hangingPunct="1">
              <a:lnSpc>
                <a:spcPct val="80000"/>
              </a:lnSpc>
              <a:buNone/>
            </a:pPr>
            <a:r>
              <a:rPr lang="pt-BR" sz="2400" dirty="0" smtClean="0"/>
              <a:t>formativa, de distração e informativa. </a:t>
            </a:r>
          </a:p>
          <a:p>
            <a:pPr algn="just" eaLnBrk="1" hangingPunct="1">
              <a:lnSpc>
                <a:spcPct val="80000"/>
              </a:lnSpc>
            </a:pPr>
            <a:endParaRPr lang="pt-BR" sz="1000" dirty="0" smtClean="0"/>
          </a:p>
          <a:p>
            <a:pPr algn="just" eaLnBrk="1" hangingPunct="1">
              <a:lnSpc>
                <a:spcPct val="80000"/>
              </a:lnSpc>
            </a:pPr>
            <a:r>
              <a:rPr lang="pt-BR" sz="2400" b="1" dirty="0" smtClean="0"/>
              <a:t>Fases da Leitura Informativa:</a:t>
            </a:r>
          </a:p>
          <a:p>
            <a:pPr algn="just" eaLnBrk="1" hangingPunct="1">
              <a:lnSpc>
                <a:spcPct val="80000"/>
              </a:lnSpc>
            </a:pPr>
            <a:endParaRPr lang="pt-BR" sz="1000" b="1" dirty="0" smtClean="0"/>
          </a:p>
          <a:p>
            <a:pPr lvl="1" algn="just" eaLnBrk="1" hangingPunct="1">
              <a:lnSpc>
                <a:spcPct val="80000"/>
              </a:lnSpc>
            </a:pPr>
            <a:r>
              <a:rPr lang="pt-BR" sz="2000" dirty="0" smtClean="0">
                <a:solidFill>
                  <a:schemeClr val="accent1"/>
                </a:solidFill>
              </a:rPr>
              <a:t>Reconhecimento ou pré-leitura (rápida):</a:t>
            </a:r>
            <a:r>
              <a:rPr lang="pt-BR" sz="2000" dirty="0" smtClean="0"/>
              <a:t> verificar a existência das informações de que precisa, visão global do assunto.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pt-BR" sz="2000" dirty="0" smtClean="0">
                <a:solidFill>
                  <a:schemeClr val="accent1"/>
                </a:solidFill>
              </a:rPr>
              <a:t>Seletiva (sondagem):</a:t>
            </a:r>
            <a:r>
              <a:rPr lang="pt-BR" sz="2000" dirty="0" smtClean="0"/>
              <a:t> seleção das informações de interesse, após sua localização (a partir do problema, hipóteses, objetivos,...).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pt-BR" sz="2000" dirty="0" smtClean="0">
                <a:solidFill>
                  <a:schemeClr val="accent1"/>
                </a:solidFill>
              </a:rPr>
              <a:t>Crítica ou reflexiva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chemeClr val="accent1"/>
                </a:solidFill>
              </a:rPr>
              <a:t>(profunda):</a:t>
            </a:r>
            <a:r>
              <a:rPr lang="pt-BR" sz="2000" dirty="0" smtClean="0"/>
              <a:t> implica estudo, reflexão (análise, comparação, diferenciação, síntese e julgamento), entendimento dos significados.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pt-BR" sz="2000" dirty="0" smtClean="0">
                <a:solidFill>
                  <a:schemeClr val="accent1"/>
                </a:solidFill>
              </a:rPr>
              <a:t>Interpretativa (verificação):</a:t>
            </a:r>
            <a:r>
              <a:rPr lang="pt-BR" sz="2000" dirty="0" smtClean="0"/>
              <a:t> entender a intenção do autor ( suas afirmações, correlacionar afirmações ao problema para o qual se busca uma solução, julgar o material observando critério de verdade e comprovação).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000" smtClean="0"/>
              <a:t>	</a:t>
            </a:r>
          </a:p>
        </p:txBody>
      </p:sp>
      <p:sp>
        <p:nvSpPr>
          <p:cNvPr id="3075" name="Rectangle 3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ct val="80000"/>
              </a:lnSpc>
              <a:spcBef>
                <a:spcPts val="0"/>
              </a:spcBef>
              <a:buNone/>
            </a:pPr>
            <a:r>
              <a:rPr lang="pt-BR" sz="2800" b="1" dirty="0" smtClean="0"/>
              <a:t>Segundo Bastos e </a:t>
            </a:r>
            <a:r>
              <a:rPr lang="pt-BR" sz="2800" b="1" dirty="0" err="1" smtClean="0"/>
              <a:t>Keller</a:t>
            </a:r>
            <a:r>
              <a:rPr lang="pt-BR" sz="2800" b="1" dirty="0" smtClean="0"/>
              <a:t> (2007), o bom leitor se faz</a:t>
            </a:r>
          </a:p>
          <a:p>
            <a:pPr marL="0" indent="0" algn="just" eaLnBrk="1" hangingPunct="1">
              <a:lnSpc>
                <a:spcPct val="80000"/>
              </a:lnSpc>
              <a:spcBef>
                <a:spcPts val="0"/>
              </a:spcBef>
              <a:buNone/>
            </a:pPr>
            <a:r>
              <a:rPr lang="pt-BR" sz="2800" b="1" dirty="0" smtClean="0"/>
              <a:t>superando deficiências:</a:t>
            </a:r>
          </a:p>
          <a:p>
            <a:pPr algn="just" eaLnBrk="1" hangingPunct="1">
              <a:lnSpc>
                <a:spcPct val="80000"/>
              </a:lnSpc>
            </a:pPr>
            <a:endParaRPr lang="pt-BR" sz="1800" b="1" dirty="0" smtClean="0"/>
          </a:p>
          <a:p>
            <a:pPr algn="just" eaLnBrk="1" hangingPunct="1">
              <a:lnSpc>
                <a:spcPct val="80000"/>
              </a:lnSpc>
            </a:pPr>
            <a:r>
              <a:rPr lang="pt-BR" sz="2400" b="1" dirty="0" smtClean="0"/>
              <a:t>Mecanismo </a:t>
            </a:r>
            <a:r>
              <a:rPr lang="pt-BR" sz="2400" b="1" dirty="0" smtClean="0">
                <a:solidFill>
                  <a:schemeClr val="accent1"/>
                </a:solidFill>
              </a:rPr>
              <a:t>ocular</a:t>
            </a:r>
            <a:r>
              <a:rPr lang="pt-BR" sz="2400" b="1" dirty="0" smtClean="0"/>
              <a:t>: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pt-BR" sz="2000" dirty="0" smtClean="0"/>
              <a:t>Ler com movimentos de cabeça, muito próximas ou afastadas do objeto de leitura.</a:t>
            </a:r>
          </a:p>
          <a:p>
            <a:pPr algn="just" eaLnBrk="1" hangingPunct="1">
              <a:lnSpc>
                <a:spcPct val="80000"/>
              </a:lnSpc>
            </a:pPr>
            <a:endParaRPr lang="pt-BR" sz="1000" dirty="0" smtClean="0"/>
          </a:p>
          <a:p>
            <a:pPr algn="just" eaLnBrk="1" hangingPunct="1">
              <a:lnSpc>
                <a:spcPct val="80000"/>
              </a:lnSpc>
              <a:buFontTx/>
              <a:buChar char="•"/>
            </a:pPr>
            <a:r>
              <a:rPr lang="pt-BR" sz="2400" b="1" dirty="0" smtClean="0"/>
              <a:t>Sentido </a:t>
            </a:r>
            <a:r>
              <a:rPr lang="pt-BR" sz="2400" b="1" dirty="0" smtClean="0">
                <a:solidFill>
                  <a:schemeClr val="accent1"/>
                </a:solidFill>
              </a:rPr>
              <a:t>truncado</a:t>
            </a:r>
            <a:r>
              <a:rPr lang="pt-BR" sz="2400" b="1" dirty="0" smtClean="0"/>
              <a:t>:</a:t>
            </a:r>
          </a:p>
          <a:p>
            <a:pPr lvl="1" algn="just" eaLnBrk="1" hangingPunct="1">
              <a:lnSpc>
                <a:spcPct val="80000"/>
              </a:lnSpc>
              <a:buFont typeface="Arial" charset="0"/>
              <a:buChar char="−"/>
            </a:pPr>
            <a:r>
              <a:rPr lang="pt-BR" sz="2000" dirty="0" smtClean="0"/>
              <a:t>Ler aos pedaços, não apreende significados ou ideias, força o retorno constante para fixar o sentido.</a:t>
            </a:r>
          </a:p>
          <a:p>
            <a:pPr lvl="1" algn="just" eaLnBrk="1" hangingPunct="1">
              <a:lnSpc>
                <a:spcPct val="80000"/>
              </a:lnSpc>
              <a:buFont typeface="Arial" charset="0"/>
              <a:buChar char="−"/>
            </a:pPr>
            <a:endParaRPr lang="pt-BR" sz="2000" dirty="0" smtClean="0"/>
          </a:p>
          <a:p>
            <a:pPr algn="just" eaLnBrk="1" hangingPunct="1">
              <a:lnSpc>
                <a:spcPct val="80000"/>
              </a:lnSpc>
              <a:buFontTx/>
              <a:buChar char="•"/>
            </a:pPr>
            <a:r>
              <a:rPr lang="pt-BR" sz="2400" b="1" dirty="0" smtClean="0"/>
              <a:t>Mecanismo </a:t>
            </a:r>
            <a:r>
              <a:rPr lang="pt-BR" sz="2400" b="1" dirty="0" smtClean="0">
                <a:solidFill>
                  <a:schemeClr val="accent1"/>
                </a:solidFill>
              </a:rPr>
              <a:t>fonador</a:t>
            </a:r>
            <a:r>
              <a:rPr lang="pt-BR" sz="2400" b="1" dirty="0" smtClean="0"/>
              <a:t>:</a:t>
            </a:r>
          </a:p>
          <a:p>
            <a:pPr lvl="1" algn="just" eaLnBrk="1" hangingPunct="1">
              <a:lnSpc>
                <a:spcPct val="80000"/>
              </a:lnSpc>
              <a:buFontTx/>
              <a:buChar char="•"/>
            </a:pPr>
            <a:r>
              <a:rPr lang="pt-BR" sz="2000" dirty="0" smtClean="0"/>
              <a:t>Acompanha os olhos com movimentos labiais, ou articulando a língua, ou leitura em voz baixa / </a:t>
            </a:r>
            <a:r>
              <a:rPr lang="pt-BR" sz="2000" b="1" dirty="0" err="1" smtClean="0"/>
              <a:t>subvocalizar</a:t>
            </a:r>
            <a:r>
              <a:rPr lang="pt-BR" sz="2000" b="1" dirty="0" smtClean="0"/>
              <a:t>.</a:t>
            </a:r>
          </a:p>
        </p:txBody>
      </p:sp>
      <p:pic>
        <p:nvPicPr>
          <p:cNvPr id="4" name="Imagem 3" descr="http://www.imaginie.com/wp-content/uploads/2015/09/como-estudar-para-o-enem-2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943" y="5437505"/>
            <a:ext cx="3291840" cy="1420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pt-BR" sz="4000" smtClean="0"/>
              <a:t>	</a:t>
            </a:r>
          </a:p>
        </p:txBody>
      </p:sp>
      <p:sp>
        <p:nvSpPr>
          <p:cNvPr id="8195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7924800" cy="4525963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pt-BR" sz="2800" b="1" smtClean="0"/>
              <a:t>“Quem estuda um texto tem por objetivo aprender algo, rever detalhes ou buscar respostas para certas indagações”</a:t>
            </a:r>
            <a:r>
              <a:rPr lang="pt-BR" sz="2000" b="1" smtClean="0"/>
              <a:t>(GALLIANO,1979, p.73).</a:t>
            </a:r>
          </a:p>
          <a:p>
            <a:pPr algn="just" eaLnBrk="1" hangingPunct="1"/>
            <a:endParaRPr lang="pt-BR" sz="2000" b="1" smtClean="0"/>
          </a:p>
          <a:p>
            <a:pPr lvl="1" algn="just" eaLnBrk="1" hangingPunct="1"/>
            <a:r>
              <a:rPr lang="pt-BR" sz="2600" smtClean="0"/>
              <a:t>Orientação do professor;</a:t>
            </a:r>
          </a:p>
          <a:p>
            <a:pPr lvl="1" algn="just" eaLnBrk="1" hangingPunct="1"/>
            <a:r>
              <a:rPr lang="pt-BR" sz="2600" smtClean="0"/>
              <a:t>Livro ou artigo pelo título, autor e edição (melhor edição crítica, bem conceituada);</a:t>
            </a:r>
          </a:p>
          <a:p>
            <a:pPr lvl="1" algn="just" eaLnBrk="1" hangingPunct="1"/>
            <a:r>
              <a:rPr lang="pt-BR" sz="2600" smtClean="0"/>
              <a:t>Obras originais (outras línguas buscar traduções fiéis).</a:t>
            </a:r>
            <a:endParaRPr lang="pt-BR" sz="2200" smtClean="0"/>
          </a:p>
          <a:p>
            <a:pPr algn="just" eaLnBrk="1" hangingPunct="1"/>
            <a:endParaRPr lang="pt-BR" sz="2600" smtClean="0"/>
          </a:p>
        </p:txBody>
      </p:sp>
      <p:sp>
        <p:nvSpPr>
          <p:cNvPr id="8196" name="Rectangle 9"/>
          <p:cNvSpPr>
            <a:spLocks/>
          </p:cNvSpPr>
          <p:nvPr/>
        </p:nvSpPr>
        <p:spPr bwMode="auto">
          <a:xfrm>
            <a:off x="609600" y="4270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pt-BR" sz="4400" b="1">
                <a:latin typeface="Calibri" pitchFamily="34" charset="0"/>
              </a:rPr>
              <a:t>	  O que se deve ler</a:t>
            </a:r>
            <a:endParaRPr lang="pt-BR" sz="44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pt-BR" sz="4000" smtClean="0"/>
              <a:t>	</a:t>
            </a:r>
          </a:p>
        </p:txBody>
      </p:sp>
      <p:sp>
        <p:nvSpPr>
          <p:cNvPr id="9219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7924800" cy="4525963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pt-BR" sz="2400" b="1" dirty="0" smtClean="0"/>
              <a:t>Identificar: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pt-BR" sz="2000" dirty="0" smtClean="0"/>
              <a:t>Título: assunto, intenção do autor.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pt-BR" sz="2000" dirty="0" smtClean="0"/>
              <a:t>Data publicação: certificar-se de atualizações ou aceitação (nº de edições).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pt-BR" sz="2000" dirty="0" smtClean="0"/>
              <a:t>Ficha </a:t>
            </a:r>
            <a:r>
              <a:rPr lang="pt-BR" sz="2000" dirty="0" err="1" smtClean="0"/>
              <a:t>Catalográfica</a:t>
            </a:r>
            <a:r>
              <a:rPr lang="pt-BR" sz="2000" dirty="0" smtClean="0"/>
              <a:t>: credenciais e qualificações do autor.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pt-BR" sz="2000" dirty="0" smtClean="0"/>
              <a:t>“Orelha”: apreciação da obra.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pt-BR" sz="2000" dirty="0" smtClean="0"/>
              <a:t>Índice ou Sumário: divisão dos tópicos tratados.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pt-BR" sz="2000" dirty="0" smtClean="0"/>
              <a:t>Introdução ou Prefácio: indícios da metodologia e objetivos do autor.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pt-BR" sz="2000" dirty="0" smtClean="0"/>
              <a:t>Bibliografia: final e citações de rodapé – obras consultadas.</a:t>
            </a:r>
          </a:p>
          <a:p>
            <a:pPr lvl="1" algn="just" eaLnBrk="1" hangingPunct="1">
              <a:lnSpc>
                <a:spcPct val="90000"/>
              </a:lnSpc>
            </a:pPr>
            <a:endParaRPr lang="pt-BR" sz="2000" dirty="0" smtClean="0"/>
          </a:p>
          <a:p>
            <a:pPr algn="just" eaLnBrk="1" hangingPunct="1">
              <a:lnSpc>
                <a:spcPct val="90000"/>
              </a:lnSpc>
            </a:pPr>
            <a:r>
              <a:rPr lang="pt-BR" sz="2400" b="1" dirty="0" smtClean="0"/>
              <a:t>Selecionar: </a:t>
            </a:r>
            <a:r>
              <a:rPr lang="pt-BR" sz="2400" dirty="0" smtClean="0"/>
              <a:t>conhecimentos técnicos ou que forneçam subsídios para elaboração de trabalhos científicos.</a:t>
            </a:r>
            <a:endParaRPr lang="pt-BR" sz="2200" dirty="0" smtClean="0"/>
          </a:p>
        </p:txBody>
      </p:sp>
      <p:sp>
        <p:nvSpPr>
          <p:cNvPr id="9220" name="Rectangle 4"/>
          <p:cNvSpPr>
            <a:spLocks/>
          </p:cNvSpPr>
          <p:nvPr/>
        </p:nvSpPr>
        <p:spPr bwMode="auto">
          <a:xfrm>
            <a:off x="609600" y="4270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pt-BR" sz="4400" b="1" dirty="0">
                <a:latin typeface="Calibri" pitchFamily="34" charset="0"/>
              </a:rPr>
              <a:t>	  </a:t>
            </a:r>
            <a:r>
              <a:rPr lang="pt-BR" sz="4400" b="1" dirty="0" smtClean="0">
                <a:latin typeface="Calibri" pitchFamily="34" charset="0"/>
              </a:rPr>
              <a:t>Como se </a:t>
            </a:r>
            <a:r>
              <a:rPr lang="pt-BR" sz="4400" b="1" dirty="0">
                <a:latin typeface="Calibri" pitchFamily="34" charset="0"/>
              </a:rPr>
              <a:t>deve ler</a:t>
            </a:r>
            <a:endParaRPr lang="pt-BR" sz="4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pt-BR" sz="4000" smtClean="0"/>
              <a:t>	</a:t>
            </a:r>
          </a:p>
        </p:txBody>
      </p:sp>
      <p:sp>
        <p:nvSpPr>
          <p:cNvPr id="10243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7924800" cy="4525963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pt-BR" sz="2400" b="1" smtClean="0"/>
              <a:t>Leitura proveitosa: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pt-BR" sz="2000" b="1" smtClean="0"/>
              <a:t>Atenção:</a:t>
            </a:r>
            <a:r>
              <a:rPr lang="pt-BR" sz="2000" smtClean="0"/>
              <a:t> aplicação cuidadosa da mente ou espírito em determinado objeto (entendimento, assimilação e apreensão dos conteúdos básicos encontrados no texto);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pt-BR" sz="2000" b="1" smtClean="0"/>
              <a:t>Intenção:</a:t>
            </a:r>
            <a:r>
              <a:rPr lang="pt-BR" sz="2000" smtClean="0"/>
              <a:t> interesse ou propósito intelectual;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pt-BR" sz="2000" b="1" smtClean="0"/>
              <a:t>Reflexão:</a:t>
            </a:r>
            <a:r>
              <a:rPr lang="pt-BR" sz="2000" smtClean="0"/>
              <a:t> considerar, ponderar, observar todos os aspectos (pontos de vista, relações);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pt-BR" sz="2000" b="1" smtClean="0"/>
              <a:t>Espírito crítico</a:t>
            </a:r>
            <a:r>
              <a:rPr lang="pt-BR" sz="2000" smtClean="0"/>
              <a:t>: avaliar um texto implica em julgamento, comparação, aprovação, refutamento;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pt-BR" sz="2000" b="1" smtClean="0"/>
              <a:t>Análise:</a:t>
            </a:r>
            <a:r>
              <a:rPr lang="pt-BR" sz="2000" smtClean="0"/>
              <a:t> divisão do tema no maior número possível de partes (relações e organização);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pt-BR" sz="2000" b="1" smtClean="0"/>
              <a:t>Síntese:</a:t>
            </a:r>
            <a:r>
              <a:rPr lang="pt-BR" sz="2000" smtClean="0"/>
              <a:t> reconstituição das partes e resumo dos aspectos mais importantes (lógica de pensamento);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pt-BR" sz="2000" b="1" smtClean="0"/>
              <a:t>Velocidade:</a:t>
            </a:r>
            <a:r>
              <a:rPr lang="pt-BR" sz="2000" smtClean="0"/>
              <a:t> ritmo com eficiência.</a:t>
            </a:r>
          </a:p>
        </p:txBody>
      </p:sp>
      <p:sp>
        <p:nvSpPr>
          <p:cNvPr id="10244" name="Rectangle 4"/>
          <p:cNvSpPr>
            <a:spLocks/>
          </p:cNvSpPr>
          <p:nvPr/>
        </p:nvSpPr>
        <p:spPr bwMode="auto">
          <a:xfrm>
            <a:off x="609600" y="4270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pt-BR" sz="4400" b="1">
                <a:latin typeface="Calibri" pitchFamily="34" charset="0"/>
              </a:rPr>
              <a:t>	  Como se deve ler</a:t>
            </a:r>
            <a:endParaRPr lang="pt-BR" sz="44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41B411D4C2E6F419440000E216D47B1" ma:contentTypeVersion="2" ma:contentTypeDescription="Crie um novo documento." ma:contentTypeScope="" ma:versionID="9b8253d988e45a9f28a2ce4d087afa98">
  <xsd:schema xmlns:xsd="http://www.w3.org/2001/XMLSchema" xmlns:xs="http://www.w3.org/2001/XMLSchema" xmlns:p="http://schemas.microsoft.com/office/2006/metadata/properties" xmlns:ns2="c69894f0-e91f-4ad0-932a-a2d6b3e565d9" xmlns:ns3="659d7d39-5d02-4d8c-8d76-356bbae7d0c8" targetNamespace="http://schemas.microsoft.com/office/2006/metadata/properties" ma:root="true" ma:fieldsID="07500422d15c3a5e91fb542a53739dfd" ns2:_="" ns3:_="">
    <xsd:import namespace="c69894f0-e91f-4ad0-932a-a2d6b3e565d9"/>
    <xsd:import namespace="659d7d39-5d02-4d8c-8d76-356bbae7d0c8"/>
    <xsd:element name="properties">
      <xsd:complexType>
        <xsd:sequence>
          <xsd:element name="documentManagement">
            <xsd:complexType>
              <xsd:all>
                <xsd:element ref="ns2:Categoria" minOccurs="0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9894f0-e91f-4ad0-932a-a2d6b3e565d9" elementFormDefault="qualified">
    <xsd:import namespace="http://schemas.microsoft.com/office/2006/documentManagement/types"/>
    <xsd:import namespace="http://schemas.microsoft.com/office/infopath/2007/PartnerControls"/>
    <xsd:element name="Categoria" ma:index="8" nillable="true" ma:displayName="Categoria" ma:default="Apresentações" ma:format="Dropdown" ma:internalName="Categoria">
      <xsd:simpleType>
        <xsd:union memberTypes="dms:Text">
          <xsd:simpleType>
            <xsd:restriction base="dms:Choice">
              <xsd:enumeration value="Apresentações"/>
              <xsd:enumeration value="Documentos"/>
              <xsd:enumeration value="Logos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9d7d39-5d02-4d8c-8d76-356bbae7d0c8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ia xmlns="c69894f0-e91f-4ad0-932a-a2d6b3e565d9">Apresentações</Categoria>
  </documentManagement>
</p:properties>
</file>

<file path=customXml/itemProps1.xml><?xml version="1.0" encoding="utf-8"?>
<ds:datastoreItem xmlns:ds="http://schemas.openxmlformats.org/officeDocument/2006/customXml" ds:itemID="{9E0FB81E-3F49-4023-B6F2-F34A5DE36A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69894f0-e91f-4ad0-932a-a2d6b3e565d9"/>
    <ds:schemaRef ds:uri="659d7d39-5d02-4d8c-8d76-356bbae7d0c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121907A-5804-4DA6-AA2B-665289980B4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32F9BA-B468-4397-B586-84AF5166A303}">
  <ds:schemaRefs>
    <ds:schemaRef ds:uri="http://purl.org/dc/elements/1.1/"/>
    <ds:schemaRef ds:uri="c69894f0-e91f-4ad0-932a-a2d6b3e565d9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659d7d39-5d02-4d8c-8d76-356bbae7d0c8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437</TotalTime>
  <Words>2587</Words>
  <Application>Microsoft Office PowerPoint</Application>
  <PresentationFormat>Apresentação na tela (4:3)</PresentationFormat>
  <Paragraphs>298</Paragraphs>
  <Slides>44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44</vt:i4>
      </vt:variant>
    </vt:vector>
  </HeadingPairs>
  <TitlesOfParts>
    <vt:vector size="48" baseType="lpstr">
      <vt:lpstr>Arial</vt:lpstr>
      <vt:lpstr>Calibri</vt:lpstr>
      <vt:lpstr>Calibri Light</vt:lpstr>
      <vt:lpstr>Tema do Office</vt:lpstr>
      <vt:lpstr>Apresentação do PowerPoint</vt:lpstr>
      <vt:lpstr>Elementos que devem ser considerados para a produção de textos</vt:lpstr>
      <vt:lpstr> </vt:lpstr>
      <vt:lpstr>   Tipos de Leitura</vt:lpstr>
      <vt:lpstr>  Fases da Leitura</vt:lpstr>
      <vt:lpstr> </vt:lpstr>
      <vt:lpstr> </vt:lpstr>
      <vt:lpstr> </vt:lpstr>
      <vt:lpstr> </vt:lpstr>
      <vt:lpstr> </vt:lpstr>
      <vt:lpstr>         Leitura Trabalhada</vt:lpstr>
      <vt:lpstr>            Leitura Trabalhada</vt:lpstr>
      <vt:lpstr>Exemplo de esquema</vt:lpstr>
      <vt:lpstr>   Superando as deficiências</vt:lpstr>
      <vt:lpstr>         </vt:lpstr>
      <vt:lpstr>Se voce conseguir ler as primeiras palavras, o cérebro decifrará automaticamente, as outras...</vt:lpstr>
      <vt:lpstr>Tipos e Gêneros Textuais</vt:lpstr>
      <vt:lpstr>Tipos e Gêneros Textuais</vt:lpstr>
      <vt:lpstr>NARRAÇÃO</vt:lpstr>
      <vt:lpstr>NARRAÇÃO</vt:lpstr>
      <vt:lpstr>Exemplos de textos narrativos</vt:lpstr>
      <vt:lpstr>DESCRIÇÃO</vt:lpstr>
      <vt:lpstr>DESCRIÇÃO</vt:lpstr>
      <vt:lpstr>EXEMPLO DE TEXTO DESCRITIVO</vt:lpstr>
      <vt:lpstr>TEXTO DISSERTATIVO</vt:lpstr>
      <vt:lpstr>Apresentação do PowerPoint</vt:lpstr>
      <vt:lpstr>QUALIDADES DO TEXTO</vt:lpstr>
      <vt:lpstr>QUALIDADES DO TEXTO</vt:lpstr>
      <vt:lpstr>EXEMPLO</vt:lpstr>
      <vt:lpstr>Apresentação do PowerPoint</vt:lpstr>
      <vt:lpstr>Apresentação do PowerPoint</vt:lpstr>
      <vt:lpstr>COMPREENSÃO E INTERPRETAÇÃO DE TEXTOS</vt:lpstr>
      <vt:lpstr>Comandos Compreensão e Interpretação</vt:lpstr>
      <vt:lpstr>ASSUNTO, TEMA E TÍTULO</vt:lpstr>
      <vt:lpstr>EXEMPLO</vt:lpstr>
      <vt:lpstr>Apresentação do PowerPoint</vt:lpstr>
      <vt:lpstr>Exemplos</vt:lpstr>
      <vt:lpstr>Parque Nacional Serra da Capivara </vt:lpstr>
      <vt:lpstr>         Velocidade de Leitura - Exercícios</vt:lpstr>
      <vt:lpstr>         Velocidade de Leitura - Exercícios</vt:lpstr>
      <vt:lpstr>      Referências </vt:lpstr>
      <vt:lpstr>A partir da leitura do texto de Millôr Fernandes, responda às seguintes questões: </vt:lpstr>
      <vt:lpstr>Atividade</vt:lpstr>
      <vt:lpstr>                 Atividade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Marcio</dc:creator>
  <cp:lastModifiedBy>wagner silva</cp:lastModifiedBy>
  <cp:revision>69</cp:revision>
  <dcterms:created xsi:type="dcterms:W3CDTF">2014-11-11T13:41:47Z</dcterms:created>
  <dcterms:modified xsi:type="dcterms:W3CDTF">2017-03-09T19:36:14Z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0x010100041B411D4C2E6F419440000E216D47B1</vt:lpwstr>
  </property>
</Properties>
</file>