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Garamond"/>
      <p:regular r:id="rId20"/>
      <p:bold r:id="rId21"/>
      <p:italic r:id="rId22"/>
      <p:boldItalic r:id="rId23"/>
    </p:embeddedFont>
    <p:embeddedFont>
      <p:font typeface="Tahom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regular.fntdata"/><Relationship Id="rId22" Type="http://schemas.openxmlformats.org/officeDocument/2006/relationships/font" Target="fonts/Garamond-italic.fntdata"/><Relationship Id="rId21" Type="http://schemas.openxmlformats.org/officeDocument/2006/relationships/font" Target="fonts/Garamond-bold.fntdata"/><Relationship Id="rId24" Type="http://schemas.openxmlformats.org/officeDocument/2006/relationships/font" Target="fonts/Tahoma-regular.fntdata"/><Relationship Id="rId23" Type="http://schemas.openxmlformats.org/officeDocument/2006/relationships/font" Target="fonts/Garamond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7965" lvl="1" marL="669925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1144" lvl="2" marL="102235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4950" lvl="3" marL="133985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2413" lvl="4" marL="16811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2413" lvl="5" marL="21383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2413" lvl="6" marL="25955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2413" lvl="7" marL="30527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2412" lvl="8" marL="35099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7965" lvl="1" marL="669925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1144" lvl="2" marL="102235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4950" lvl="3" marL="133985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2413" lvl="4" marL="16811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2413" lvl="5" marL="21383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2413" lvl="6" marL="25955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2413" lvl="7" marL="30527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2412" lvl="8" marL="35099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 rot="5400000">
            <a:off x="4731544" y="2175668"/>
            <a:ext cx="585311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540544" y="194469"/>
            <a:ext cx="5853111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7965" lvl="1" marL="669925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1144" lvl="2" marL="102235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4950" lvl="3" marL="133985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2413" lvl="4" marL="16811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2413" lvl="5" marL="21383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2413" lvl="6" marL="25955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2413" lvl="7" marL="30527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2412" lvl="8" marL="35099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 rot="5400000">
            <a:off x="2306637" y="-249237"/>
            <a:ext cx="4530724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7965" lvl="1" marL="669925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1144" lvl="2" marL="102235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4950" lvl="3" marL="133985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2413" lvl="4" marL="16811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2413" lvl="5" marL="21383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2413" lvl="6" marL="25955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2413" lvl="7" marL="30527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2412" lvl="8" marL="35099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08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0344" lvl="1" marL="669925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62890" lvl="2" marL="102235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4950" lvl="3" marL="133985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2413" lvl="4" marL="16811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2413" lvl="5" marL="21383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2413" lvl="6" marL="25955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2413" lvl="7" marL="30527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2412" lvl="8" marL="35099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38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0825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7655" lvl="2" marL="102235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2730" lvl="3" marL="133985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1463" lvl="4" marL="1681163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1463" lvl="5" marL="2138363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1463" lvl="6" marL="2595563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1463" lvl="7" marL="3052763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1462" lvl="8" marL="3509963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38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0825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7655" lvl="2" marL="102235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2730" lvl="3" marL="133985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1463" lvl="4" marL="1681163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1463" lvl="5" marL="2138363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1463" lvl="6" marL="2595563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1463" lvl="7" marL="3052763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1462" lvl="8" marL="3509963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600200"/>
            <a:ext cx="4038599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733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35584" lvl="1" marL="669925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0223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43839" lvl="3" marL="133985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61938" lvl="4" marL="1681163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61938" lvl="5" marL="2138363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61938" lvl="6" marL="2595563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61938" lvl="7" marL="3052763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61937" lvl="8" marL="3509963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648200" y="1600200"/>
            <a:ext cx="4038599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733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35584" lvl="1" marL="669925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0223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43839" lvl="3" marL="133985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61938" lvl="4" marL="1681163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61938" lvl="5" marL="2138363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61938" lvl="6" marL="2595563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61938" lvl="7" marL="3052763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61937" lvl="8" marL="3509963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7965" lvl="1" marL="669925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1144" lvl="2" marL="102235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4950" lvl="3" marL="133985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2413" lvl="4" marL="16811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2413" lvl="5" marL="21383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2413" lvl="6" marL="25955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2413" lvl="7" marL="30527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2412" lvl="8" marL="35099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>
            <a:off x="381000" y="228600"/>
            <a:ext cx="8229600" cy="6095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609600" y="1219200"/>
            <a:ext cx="7924799" cy="9144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Shape 78"/>
          <p:cNvCxnSpPr/>
          <p:nvPr/>
        </p:nvCxnSpPr>
        <p:spPr>
          <a:xfrm>
            <a:off x="1981200" y="3962400"/>
            <a:ext cx="6511924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9" name="Shape 7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7965" lvl="1" marL="669925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1144" lvl="2" marL="102235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4950" lvl="3" marL="133985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2413" lvl="4" marL="16811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2413" lvl="5" marL="21383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2413" lvl="6" marL="25955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2413" lvl="7" marL="30527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2412" lvl="8" marL="35099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979611" y="2420936"/>
            <a:ext cx="5257799" cy="552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>
                  <a:noFill/>
                </a:ln>
                <a:solidFill>
                  <a:srgbClr val="333399"/>
                </a:solidFill>
                <a:latin typeface="Arial"/>
              </a:rPr>
              <a:t>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643186" y="4286250"/>
            <a:ext cx="6294437" cy="78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Disciplina: Comunicação, Leitura, Escrita e Oratória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Profa.: Solange Lara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547812" y="785812"/>
            <a:ext cx="5867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LÍNGUA ESCRITA X LÍNGUA FALADA</a:t>
            </a:r>
          </a:p>
        </p:txBody>
      </p:sp>
      <p:pic>
        <p:nvPicPr>
          <p:cNvPr descr="http://www.coronelsarmento.xpg.com.br/livr.jpg"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3071811"/>
            <a:ext cx="1785937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2.bp.blogspot.com/_j1nA6NZRXP0/S7v0kd-nvHI/AAAAAAAAAA8/1wgs0DaVPi4/s320/logo_UNA.jpg" id="98" name="Shape 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0936" y="285750"/>
            <a:ext cx="1436686" cy="820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104900" y="685800"/>
            <a:ext cx="6934199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língua escrita revitalizou-se e nunca foi tão moderna nem tão necessária à sociedade. 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84212" y="1989136"/>
            <a:ext cx="7619999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Esse primeiro conteúdo visa verificar se o texto administrativo ou empresarial está redigido com clareza, facilitando o trabalho de elaboração de mensagens informativas e respondendo às dúvidas que atingem as pessoas que se vêem às voltas, no seu dia-a-dia, com a delicada tarefa de redigir.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descr="caneta"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300" y="4292600"/>
            <a:ext cx="1428749" cy="1743075"/>
          </a:xfrm>
          <a:prstGeom prst="rect">
            <a:avLst/>
          </a:prstGeom>
          <a:noFill/>
          <a:ln>
            <a:noFill/>
          </a:ln>
          <a:effectLst>
            <a:outerShdw blurRad="63500" dir="2700000" dist="71842">
              <a:srgbClr val="808080"/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900112" y="981075"/>
            <a:ext cx="7619999" cy="387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Exemplo de texto informal: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princesa Diana já passou poucas e boas. Tipo quando seu ex-marido Charles teve um love affair com Lady Camille, revelado para Deus e o mundo.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1258887" y="1066800"/>
            <a:ext cx="7199312" cy="4392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Exemplo de texto formal: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princesa Diana passou por momentos desagradáveis quando o caso amoroso do seu ex-marido, o príncipe Charles, com Lady Camille foi revelado ao mundo.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275" y="260350"/>
            <a:ext cx="6049962" cy="583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971550" y="692150"/>
            <a:ext cx="70104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Tahoma"/>
              <a:buNone/>
            </a:pPr>
            <a:r>
              <a:rPr b="1" i="0" lang="en-US" sz="2000" u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Vamos pensar um pouquinho em nosso dia-a-dia?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84212" y="1628775"/>
            <a:ext cx="7467600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Alguém aqui  já não teve em mente todas as idéias prontas, mas não conseguiu colocá-las no papel?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68312" y="2565400"/>
            <a:ext cx="8305799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Quem já viveu uma situação constrangedora em que precisa dizer não a um produto ou cliente, mas não quer causar melindres?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95287" y="3429000"/>
            <a:ext cx="83819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Como escrever tudo o que se quer dizer com a clareza necessária?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23850" y="3933825"/>
            <a:ext cx="83819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Alguém pode afirmar que jamais teve dúvidas no uso da vírgula?</a:t>
            </a:r>
          </a:p>
        </p:txBody>
      </p:sp>
      <p:pic>
        <p:nvPicPr>
          <p:cNvPr descr="verveeld"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037" y="4437062"/>
            <a:ext cx="2286000" cy="1655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95287" y="333375"/>
            <a:ext cx="8229600" cy="842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Garamond"/>
              <a:buNone/>
            </a:pPr>
            <a:r>
              <a:rPr b="1" i="0" lang="en-US" sz="38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Definições: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11187" y="1557337"/>
            <a:ext cx="7921624" cy="457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Linguagem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gestos, batidas, desenhos, palavras, é todo esse conjunto de símbolos que utilizamos para nos comunicar.</a:t>
            </a:r>
          </a:p>
          <a:p>
            <a:pPr indent="-609600" lvl="0" marL="6096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Linguagem verbal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conjunto de símbolos articulados por meio de palavras, sejam elas orais ou escritas.</a:t>
            </a:r>
          </a:p>
          <a:p>
            <a:pPr indent="-609600" lvl="0" marL="6096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Linguagem não verbal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utiliza símbolos que não dependem de palavras e sim de imagens, (cores , gestos, desenhos) e de sons (músicas, batidas).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7812"/>
            <a:ext cx="8229600" cy="91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1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Definições: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68312" y="1341437"/>
            <a:ext cx="8280399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Língua: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conjunto de regras, combinadas e articuladas entre si, o qual possibilita a uma comunidade (Portugal, Brasil, angola, Moçambique, Cabo Verde, Guiné Bissau, São Tomé e Príncipe) utilizar-se da linguagem para comunicar-se. </a:t>
            </a:r>
          </a:p>
          <a:p>
            <a:pPr indent="-609600" lvl="0" marL="6096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É um código lingüístico, por exemplo, a Língua Portuguesa.</a:t>
            </a:r>
          </a:p>
          <a:p>
            <a:pPr indent="-609600" lvl="0" marL="6096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Fala: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realização concreta da língua, feita por um indivíduo da comunidade num determinado momento.</a:t>
            </a:r>
            <a:r>
              <a:rPr b="0" i="0" lang="en-US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8125" y="4797425"/>
            <a:ext cx="1962149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333375"/>
            <a:ext cx="7859712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“Palavra é Símbolo.</a:t>
            </a:r>
          </a:p>
          <a:p>
            <a:pPr indent="-609600" lvl="0" marL="6096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O mais importante de todos os sinais é a palavra, sem a qual não seria possível a convivência humana, e a própria sociedade inexistiria, dada a impossibilidade de intercâmbio linguístico.”</a:t>
            </a:r>
          </a:p>
          <a:p>
            <a:pPr indent="-609600" lvl="0" marL="6096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Alberto Mesquita de Camargo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7812"/>
            <a:ext cx="822960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1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Definições:</a:t>
            </a:r>
            <a:br>
              <a:rPr b="1" i="0" lang="en-US" sz="3800" u="none" cap="none" strike="noStrike">
                <a:solidFill>
                  <a:schemeClr val="folHlink"/>
                </a:solidFill>
                <a:latin typeface="Garamond"/>
                <a:ea typeface="Garamond"/>
                <a:cs typeface="Garamond"/>
                <a:sym typeface="Garamond"/>
              </a:rPr>
            </a:b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4212" y="1341437"/>
            <a:ext cx="7848599" cy="410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Denotação: </a:t>
            </a: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sentido objetivo. </a:t>
            </a:r>
          </a:p>
          <a:p>
            <a:pPr indent="-609600" lvl="0" marL="6096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(pedra)</a:t>
            </a:r>
          </a:p>
          <a:p>
            <a:pPr indent="-609600" lvl="0" marL="6096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Conotação: </a:t>
            </a: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sentido figurado. </a:t>
            </a:r>
          </a:p>
          <a:p>
            <a:pPr indent="-609600" lvl="0" marL="6096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(Ele é uma pedra em meu caminho)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68312" y="277812"/>
            <a:ext cx="7920036" cy="5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Ato da Comunicação</a:t>
            </a:r>
            <a:br>
              <a:rPr b="0" i="0" lang="en-US" sz="3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403350" y="1125537"/>
            <a:ext cx="7283449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Contexto(referentes) ⇨ Emissor ⇨ Canal (contato) ⇨ Código  (língua)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427537" y="1916111"/>
            <a:ext cx="429736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1" i="0" lang="en-US" sz="1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Emissor:</a:t>
            </a:r>
            <a:r>
              <a:rPr b="0" i="0" lang="en-US" sz="1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é aquele que emite, envia, transmite a mensagem. O emissor deve ser capaz de construir mensagens de forma que sejam compreendidas pelo receptor. 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1" i="0" lang="en-US" sz="1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Mensagem:</a:t>
            </a:r>
            <a:r>
              <a:rPr b="0" i="0" lang="en-US" sz="1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é o conteúdo da comunicação (conjunto de sinais com significado: idéias, sentimentos, conjunto de símbolos emitidos pelo emissor). 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1" i="0" lang="en-US" sz="1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Receptor:</a:t>
            </a:r>
            <a:r>
              <a:rPr b="0" i="0" lang="en-US" sz="1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é o indivíduo que recebe a mensagem. Este deve estar sintonizado com o emissor, de forma a entender a mensagem.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issor"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311" y="2060575"/>
            <a:ext cx="671511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nsagem" id="132" name="Shape 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5875" y="3500437"/>
            <a:ext cx="7239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eptor" id="133" name="Shape 1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4436" y="4797425"/>
            <a:ext cx="747711" cy="94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581400" y="381000"/>
            <a:ext cx="1981199" cy="3429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>
                  <a:noFill/>
                </a:ln>
                <a:solidFill>
                  <a:srgbClr val="336699"/>
                </a:solidFill>
                <a:latin typeface="Arial"/>
              </a:rPr>
              <a:t>Introdução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11187" y="1066800"/>
            <a:ext cx="74660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Nunca se escreveu tanto quanto hoje em dia: 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11187" y="1844675"/>
            <a:ext cx="7845424" cy="1006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Os computadores e a Internet, em vez de diminuírem a relação dos homens com a palavra escrita, como se imaginava, provocou o aumento de seu uso. 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39750" y="3357562"/>
            <a:ext cx="8039099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Por isso, mais do que nunca, é preciso saber usar a linguagem de forma adequada, comunicando o que se deseja, evitando mal-entendidos e expressando-se sem incorrer em erros grosseiros. </a:t>
            </a:r>
          </a:p>
        </p:txBody>
      </p:sp>
      <p:pic>
        <p:nvPicPr>
          <p:cNvPr descr="tn0001454Appunti01"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6325" y="4508500"/>
            <a:ext cx="1428749" cy="145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et"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275" y="476250"/>
            <a:ext cx="5791200" cy="56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1908175" y="5516562"/>
            <a:ext cx="5410200" cy="36671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Internet ninguém sabe que você é um cachorro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1295400" y="620712"/>
            <a:ext cx="7597774" cy="1006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Além disso, a formação, no mundo moderno, de grandes mercados mundiais, como o Mercosul, empresta à escrita lugar de destaque pelo seu papel de padronizadora.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84212" y="2205036"/>
            <a:ext cx="7924799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Assim, os documentos empresariais devem apresentar-se coerentes com a tendência moderna à objetividade e à clareza. 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916236" y="3213100"/>
            <a:ext cx="56896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padronização estética adequada e a apresentação objetiva da informação contribuem, junto com a clareza de expressão e coerência, para uma comunicação sem equívocos e ambigüidades. </a:t>
            </a:r>
          </a:p>
        </p:txBody>
      </p:sp>
      <p:pic>
        <p:nvPicPr>
          <p:cNvPr descr="documentos1"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3429000"/>
            <a:ext cx="2057400" cy="25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