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A7F975-0DF4-4006-BFCF-46FBF335EC21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009CCD-79DD-47FB-9897-C75B0A1AD3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escola.com/portugues/intertextualidade-parafrase-e-parodi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4.bp.blogspot.com/-xi9kf6WHs20/UEnwN5R1IFI/AAAAAAAAA6A/BpQXAylsF9Y/s1600/Metalinguistica,+fatica+e+apelativa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GÊNEROS  TEXTUAIS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sz="2800" smtClean="0"/>
              <a:t>PROFª </a:t>
            </a:r>
            <a:r>
              <a:rPr lang="pt-BR" sz="2800" dirty="0" smtClean="0"/>
              <a:t>SOLANGE LARA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EXEMPLOS DE ANÚNCIOS PUBLICITÁRIOS</a:t>
            </a:r>
            <a:endParaRPr lang="pt-BR" dirty="0"/>
          </a:p>
        </p:txBody>
      </p:sp>
      <p:pic>
        <p:nvPicPr>
          <p:cNvPr id="4" name="Espaço Reservado para Conteúdo 3" descr="http://soumaisenem.com.br/sites/default/files/texto_publicitario_5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7" y="1428736"/>
            <a:ext cx="250032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143240" y="1928802"/>
            <a:ext cx="5143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dirty="0" smtClean="0"/>
              <a:t>Observem </a:t>
            </a:r>
            <a:r>
              <a:rPr lang="pt-BR" dirty="0"/>
              <a:t>como a </a:t>
            </a:r>
            <a:r>
              <a:rPr lang="pt-BR" b="1" dirty="0" err="1"/>
              <a:t>ambiguidade</a:t>
            </a:r>
            <a:r>
              <a:rPr lang="pt-BR" dirty="0"/>
              <a:t>, ou seja, o </a:t>
            </a:r>
            <a:r>
              <a:rPr lang="pt-BR" b="1" dirty="0"/>
              <a:t>duplo sentido</a:t>
            </a:r>
            <a:r>
              <a:rPr lang="pt-BR" dirty="0"/>
              <a:t> é utilizado no caso acima para intensificar o conceito proposto pelo dicionário Aurélio. “Bom pra burro” pode significar “muito bom” ou ainda fazer referência àqueles considerados “burros”, “desconhecedores” de determinadas palavras.</a:t>
            </a:r>
          </a:p>
          <a:p>
            <a:pPr fontAlgn="base"/>
            <a:r>
              <a:rPr lang="pt-BR" dirty="0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EXEMPLOS DE ANÚNCIOS PUBLICITÁRIOS</a:t>
            </a:r>
            <a:endParaRPr lang="pt-BR" dirty="0"/>
          </a:p>
        </p:txBody>
      </p:sp>
      <p:pic>
        <p:nvPicPr>
          <p:cNvPr id="4" name="Espaço Reservado para Conteúdo 3" descr="http://soumaisenem.com.br/sites/default/files/texto_publicitario_6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00174"/>
            <a:ext cx="342902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786182" y="2274838"/>
            <a:ext cx="4357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i="1" dirty="0" smtClean="0"/>
              <a:t>SLOGAN</a:t>
            </a:r>
            <a:r>
              <a:rPr lang="pt-BR" b="1" dirty="0"/>
              <a:t>: </a:t>
            </a:r>
            <a:r>
              <a:rPr lang="pt-BR" dirty="0"/>
              <a:t> frase de efeito, geralmente curta e de fácil absorção pelo público-alvo, responsável pela propagação de determinado produto.</a:t>
            </a:r>
          </a:p>
          <a:p>
            <a:pPr fontAlgn="base"/>
            <a:r>
              <a:rPr lang="pt-BR" dirty="0"/>
              <a:t>Exemplo</a:t>
            </a:r>
            <a:r>
              <a:rPr lang="pt-BR" dirty="0" smtClean="0"/>
              <a:t>: “Tomou </a:t>
            </a:r>
            <a:r>
              <a:rPr lang="pt-BR" dirty="0" err="1" smtClean="0"/>
              <a:t>doril</a:t>
            </a:r>
            <a:r>
              <a:rPr lang="pt-BR" dirty="0" smtClean="0"/>
              <a:t>, a dor sumiu”.</a:t>
            </a:r>
            <a:endParaRPr lang="pt-BR" dirty="0"/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EXEMPLOS DE ANÚNCIOS PUBLICITÁRIOS</a:t>
            </a:r>
            <a:endParaRPr lang="pt-BR" dirty="0"/>
          </a:p>
        </p:txBody>
      </p:sp>
      <p:pic>
        <p:nvPicPr>
          <p:cNvPr id="4" name="Espaço Reservado para Conteúdo 3" descr="http://soumaisenem.com.br/sites/default/files/texto_publicitario_7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1571612"/>
            <a:ext cx="321470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3500430" y="1428737"/>
            <a:ext cx="550072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600" dirty="0"/>
              <a:t>O texto é uma propaganda de um adoçante que tem o seguinte mote: “</a:t>
            </a:r>
            <a:r>
              <a:rPr lang="pt-BR" sz="1600" i="1" dirty="0"/>
              <a:t>Mude</a:t>
            </a:r>
            <a:r>
              <a:rPr lang="pt-BR" sz="1600" dirty="0"/>
              <a:t> </a:t>
            </a:r>
            <a:r>
              <a:rPr lang="pt-BR" sz="1600" i="1" dirty="0"/>
              <a:t>sua embalagem</a:t>
            </a:r>
            <a:r>
              <a:rPr lang="pt-BR" sz="1600" dirty="0"/>
              <a:t>”. A estratégia que o autor utiliza para o convencimento do leitor baseia-se no emprego de recursos expressivos, verbais e não verbais, com vistas a</a:t>
            </a:r>
            <a:r>
              <a:rPr lang="pt-BR" sz="1600" dirty="0" smtClean="0"/>
              <a:t>:</a:t>
            </a:r>
          </a:p>
          <a:p>
            <a:pPr fontAlgn="base"/>
            <a:endParaRPr lang="pt-BR" sz="1600" dirty="0"/>
          </a:p>
          <a:p>
            <a:pPr fontAlgn="base"/>
            <a:r>
              <a:rPr lang="pt-BR" sz="1600" dirty="0"/>
              <a:t>a) ridicularizar a forma física do possível cliente do produto anunciado, aconselhando-o a uma busca de mudanças estéticas.</a:t>
            </a:r>
          </a:p>
          <a:p>
            <a:pPr fontAlgn="base"/>
            <a:r>
              <a:rPr lang="pt-BR" sz="1600" dirty="0"/>
              <a:t>b) enfatizar a tendência da sociedade contemporânea e buscar hábitos alimentares saudáveis, reforçando tal postura.</a:t>
            </a:r>
          </a:p>
          <a:p>
            <a:pPr fontAlgn="base"/>
            <a:r>
              <a:rPr lang="pt-BR" sz="1600" dirty="0"/>
              <a:t>c) criticar o consumo excessivo de produtos industrializados por parte da população, propondo a redução desse consumo.</a:t>
            </a:r>
          </a:p>
          <a:p>
            <a:pPr fontAlgn="base"/>
            <a:r>
              <a:rPr lang="pt-BR" sz="1600" dirty="0"/>
              <a:t>d) associar o vocábulo “açúcar” à imagem do corpo fora de forma, sugerindo a substituição desse produto pelo adoçante.</a:t>
            </a:r>
          </a:p>
          <a:p>
            <a:pPr fontAlgn="base"/>
            <a:r>
              <a:rPr lang="pt-BR" sz="1600" dirty="0"/>
              <a:t>e) relacionar a imagem do saco de açúcar a um corpo humano que não desenvolve atividades físicas, incentivando a prática esportiva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Polissemia:</a:t>
            </a:r>
            <a:r>
              <a:rPr lang="pt-BR" dirty="0" smtClean="0"/>
              <a:t> A palavra "vela" é um dos exemplos de polissemia. Ela pode significar a vela de um barco; a vela feita de cera que serve para iluminar ou pode ser a conjugação do verbo velar, que significa estar vigilante.</a:t>
            </a:r>
          </a:p>
          <a:p>
            <a:pPr algn="just"/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Função Apelativa</a:t>
            </a:r>
            <a:r>
              <a:rPr lang="pt-BR" dirty="0" smtClean="0"/>
              <a:t>: A função apelativa é usada quando o objetivo da transmissão da mensagem é persuadir o </a:t>
            </a:r>
            <a:r>
              <a:rPr lang="pt-BR" b="1" dirty="0" smtClean="0"/>
              <a:t>receptor</a:t>
            </a:r>
            <a:r>
              <a:rPr lang="pt-BR" dirty="0" smtClean="0"/>
              <a:t>. Uma característica típica da função apelativa: verbos empregados no modo imperativo (</a:t>
            </a:r>
            <a:r>
              <a:rPr lang="pt-BR" i="1" dirty="0" smtClean="0"/>
              <a:t>fuja, escolha, procure</a:t>
            </a:r>
            <a:r>
              <a:rPr lang="pt-BR" dirty="0" smtClean="0"/>
              <a:t>) e pronomes na 2ª ou na 3ª pessoas (o </a:t>
            </a:r>
            <a:r>
              <a:rPr lang="pt-BR" i="1" dirty="0" smtClean="0"/>
              <a:t>seu</a:t>
            </a:r>
            <a:r>
              <a:rPr lang="pt-BR" dirty="0" smtClean="0"/>
              <a:t> agente de viagens).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 SABER MAIS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b="1" dirty="0" smtClean="0">
                <a:solidFill>
                  <a:schemeClr val="bg2">
                    <a:lumMod val="25000"/>
                  </a:schemeClr>
                </a:solidFill>
              </a:rPr>
              <a:t>Intertextualidade: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 smtClean="0"/>
              <a:t>acontece quando há uma referência explícita ou implícita de um texto em outro. Também pode ocorrer com outras formas além do texto, música, pintura, </a:t>
            </a:r>
            <a:r>
              <a:rPr lang="pt-BR" u="sng" dirty="0" smtClean="0">
                <a:hlinkClick r:id="rId2"/>
              </a:rPr>
              <a:t>filme</a:t>
            </a:r>
            <a:r>
              <a:rPr lang="pt-BR" dirty="0" smtClean="0"/>
              <a:t>, novela etc. </a:t>
            </a:r>
          </a:p>
          <a:p>
            <a:r>
              <a:rPr lang="pt-BR" b="1" dirty="0" smtClean="0"/>
              <a:t>Provérbios populares</a:t>
            </a:r>
          </a:p>
          <a:p>
            <a:r>
              <a:rPr lang="pt-BR" dirty="0" smtClean="0"/>
              <a:t>“Uma boa noite de sono combate os males”</a:t>
            </a:r>
            <a:br>
              <a:rPr lang="pt-BR" dirty="0" smtClean="0"/>
            </a:br>
            <a:r>
              <a:rPr lang="pt-BR" dirty="0" smtClean="0"/>
              <a:t>“Quem espera sempre alcança”</a:t>
            </a:r>
            <a:br>
              <a:rPr lang="pt-BR" dirty="0" smtClean="0"/>
            </a:br>
            <a:r>
              <a:rPr lang="pt-BR" dirty="0" smtClean="0"/>
              <a:t>“Faça o que eu digo, não faça o que eu faço"</a:t>
            </a:r>
            <a:br>
              <a:rPr lang="pt-BR" dirty="0" smtClean="0"/>
            </a:br>
            <a:r>
              <a:rPr lang="pt-BR" dirty="0" smtClean="0"/>
              <a:t>“Pense, antes de agir”</a:t>
            </a:r>
            <a:br>
              <a:rPr lang="pt-BR" dirty="0" smtClean="0"/>
            </a:br>
            <a:r>
              <a:rPr lang="pt-BR" dirty="0" smtClean="0"/>
              <a:t>“Devagar se vai longe”</a:t>
            </a:r>
            <a:br>
              <a:rPr lang="pt-BR" dirty="0" smtClean="0"/>
            </a:br>
            <a:r>
              <a:rPr lang="pt-BR" dirty="0" smtClean="0"/>
              <a:t>“Quem semeia vento, colhe tempestade”Bom Conselho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 Canção de Chico Buarque</a:t>
            </a:r>
            <a:r>
              <a:rPr lang="pt-BR" dirty="0" smtClean="0"/>
              <a:t>“</a:t>
            </a:r>
          </a:p>
          <a:p>
            <a:pPr>
              <a:buNone/>
            </a:pPr>
            <a:r>
              <a:rPr lang="pt-BR" dirty="0" smtClean="0"/>
              <a:t>      Ouça um bom conselho</a:t>
            </a:r>
            <a:br>
              <a:rPr lang="pt-BR" dirty="0" smtClean="0"/>
            </a:br>
            <a:r>
              <a:rPr lang="pt-BR" dirty="0" smtClean="0"/>
              <a:t>Que eu lhe dou de graça</a:t>
            </a:r>
            <a:br>
              <a:rPr lang="pt-BR" dirty="0" smtClean="0"/>
            </a:br>
            <a:r>
              <a:rPr lang="pt-BR" dirty="0" smtClean="0"/>
              <a:t>Inútil dormir que a dor não passa</a:t>
            </a:r>
            <a:br>
              <a:rPr lang="pt-BR" dirty="0" smtClean="0"/>
            </a:br>
            <a:r>
              <a:rPr lang="pt-BR" dirty="0" smtClean="0"/>
              <a:t>Espere sentado</a:t>
            </a:r>
            <a:br>
              <a:rPr lang="pt-BR" dirty="0" smtClean="0"/>
            </a:br>
            <a:r>
              <a:rPr lang="pt-BR" dirty="0" smtClean="0"/>
              <a:t>Ou você se cansa</a:t>
            </a:r>
            <a:br>
              <a:rPr lang="pt-BR" dirty="0" smtClean="0"/>
            </a:br>
            <a:r>
              <a:rPr lang="pt-BR" dirty="0" smtClean="0"/>
              <a:t>Está provado, quem espera nunca alcança</a:t>
            </a:r>
            <a:br>
              <a:rPr lang="pt-BR" dirty="0" smtClean="0"/>
            </a:br>
            <a:r>
              <a:rPr lang="pt-BR" dirty="0" smtClean="0"/>
              <a:t>Venha, meu amigo</a:t>
            </a:r>
            <a:br>
              <a:rPr lang="pt-BR" dirty="0" smtClean="0"/>
            </a:br>
            <a:r>
              <a:rPr lang="pt-BR" dirty="0" smtClean="0"/>
              <a:t>Deixe esse regaço</a:t>
            </a:r>
            <a:br>
              <a:rPr lang="pt-BR" dirty="0" smtClean="0"/>
            </a:br>
            <a:r>
              <a:rPr lang="pt-BR" dirty="0" smtClean="0"/>
              <a:t>Brinque com meu fogo</a:t>
            </a:r>
            <a:br>
              <a:rPr lang="pt-BR" dirty="0" smtClean="0"/>
            </a:br>
            <a:r>
              <a:rPr lang="pt-BR" dirty="0" smtClean="0"/>
              <a:t>Venha se queimar</a:t>
            </a:r>
            <a:br>
              <a:rPr lang="pt-BR" dirty="0" smtClean="0"/>
            </a:br>
            <a:r>
              <a:rPr lang="pt-BR" dirty="0" smtClean="0"/>
              <a:t>Faça como eu digo</a:t>
            </a:r>
            <a:br>
              <a:rPr lang="pt-BR" dirty="0" smtClean="0"/>
            </a:br>
            <a:r>
              <a:rPr lang="pt-BR" dirty="0" smtClean="0"/>
              <a:t>Faça como eu faço</a:t>
            </a:r>
            <a:br>
              <a:rPr lang="pt-BR" dirty="0" smtClean="0"/>
            </a:br>
            <a:r>
              <a:rPr lang="pt-BR" dirty="0" smtClean="0"/>
              <a:t>Aja duas vezes antes de pensar</a:t>
            </a:r>
            <a:br>
              <a:rPr lang="pt-BR" dirty="0" smtClean="0"/>
            </a:br>
            <a:r>
              <a:rPr lang="pt-BR" dirty="0" smtClean="0"/>
              <a:t>Corro atrás do tempo</a:t>
            </a:r>
            <a:br>
              <a:rPr lang="pt-BR" dirty="0" smtClean="0"/>
            </a:br>
            <a:r>
              <a:rPr lang="pt-BR" dirty="0" smtClean="0"/>
              <a:t>Vim de não sei onde</a:t>
            </a:r>
            <a:br>
              <a:rPr lang="pt-BR" dirty="0" smtClean="0"/>
            </a:br>
            <a:r>
              <a:rPr lang="pt-BR" dirty="0" smtClean="0"/>
              <a:t>Devagar é que não se vai longe</a:t>
            </a:r>
            <a:br>
              <a:rPr lang="pt-BR" dirty="0" smtClean="0"/>
            </a:br>
            <a:r>
              <a:rPr lang="pt-BR" dirty="0" smtClean="0"/>
              <a:t>Eu semeio vento na minha cidade</a:t>
            </a:r>
            <a:br>
              <a:rPr lang="pt-BR" dirty="0" smtClean="0"/>
            </a:br>
            <a:r>
              <a:rPr lang="pt-BR" dirty="0" smtClean="0"/>
              <a:t>Vou pra rua e bebo a tempestade</a:t>
            </a:r>
            <a:br>
              <a:rPr lang="pt-BR" dirty="0" smtClean="0"/>
            </a:br>
            <a:r>
              <a:rPr lang="pt-BR" dirty="0" smtClean="0"/>
              <a:t>(Chico Buarque, 1972)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 SABER MAIS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 "metalinguagem" nada mais é do que usar um tipo de linguagem para falar dela própria. Ou seja: um filme sobre um filme, um livro sobre um livro, uma música sobre uma música, uma pintura com a imagem de alguém pintando.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METALINGUAGEM</a:t>
            </a:r>
            <a:endParaRPr lang="pt-BR" dirty="0"/>
          </a:p>
        </p:txBody>
      </p:sp>
      <p:pic>
        <p:nvPicPr>
          <p:cNvPr id="4" name="Imagem 3" descr="http://4.bp.blogspot.com/-xi9kf6WHs20/UEnwN5R1IFI/AAAAAAAAA6A/BpQXAylsF9Y/s320/Metalinguistica,+fatica+e+apelativa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571876"/>
            <a:ext cx="2545394" cy="228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lpm-blog.com.br/wp-content/uploads/2012/06/garfield1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571504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81138"/>
            <a:ext cx="807524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47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71678"/>
            <a:ext cx="8229600" cy="3514944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ANÚNCIOS PUBLICITÁRIOS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529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2856"/>
            <a:ext cx="8507288" cy="316835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PROPAGANDA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830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967" y="1481138"/>
            <a:ext cx="7184066" cy="452596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PROPAGANDA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5830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sz="2000" dirty="0" smtClean="0"/>
              <a:t>O leitor presumido pelo anunciante é sempre alguém que pertence a um grupo que possa ter interesse naquilo que está sendo oferecido.</a:t>
            </a:r>
          </a:p>
          <a:p>
            <a:pPr algn="just"/>
            <a:r>
              <a:rPr lang="pt-BR" sz="2000" dirty="0" smtClean="0"/>
              <a:t>No anúncio é possível observar os seguintes elementos: imagem, texto verbal, identificação do produto ou marca, logotipo e </a:t>
            </a:r>
            <a:r>
              <a:rPr lang="pt-BR" sz="2000" i="1" dirty="0" smtClean="0"/>
              <a:t>slogan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Utilização de frases concisas e objetivas;</a:t>
            </a:r>
          </a:p>
          <a:p>
            <a:pPr algn="just"/>
            <a:r>
              <a:rPr lang="pt-BR" sz="2000" dirty="0" smtClean="0"/>
              <a:t>Vocabulário adequado ao público;</a:t>
            </a:r>
          </a:p>
          <a:p>
            <a:pPr algn="just"/>
            <a:r>
              <a:rPr lang="pt-BR" sz="2000" dirty="0" smtClean="0"/>
              <a:t>Frases fáceis de memorizar;</a:t>
            </a:r>
          </a:p>
          <a:p>
            <a:pPr algn="just"/>
            <a:r>
              <a:rPr lang="pt-BR" sz="2000" dirty="0" smtClean="0"/>
              <a:t>Jogo de </a:t>
            </a:r>
            <a:r>
              <a:rPr lang="pt-BR" sz="2000" dirty="0" err="1" smtClean="0"/>
              <a:t>ideias</a:t>
            </a:r>
            <a:r>
              <a:rPr lang="pt-BR" sz="2000" dirty="0" smtClean="0"/>
              <a:t> ou palavras.</a:t>
            </a:r>
          </a:p>
          <a:p>
            <a:pPr algn="just"/>
            <a:endParaRPr lang="pt-BR" sz="2400" dirty="0" smtClean="0"/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ANÚNCIO PUBLICITÁRIO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57224" y="1500174"/>
            <a:ext cx="750099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Anúncio é um texto persuasivo, composto de imagem e texto verbal, que visa convencer o leitor a consumir um produto ou a aderir a uma iniciativa.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EXEMPLOS DE ANÚNCIOS PUBLICITÁRIOS</a:t>
            </a:r>
            <a:endParaRPr lang="pt-BR" dirty="0"/>
          </a:p>
        </p:txBody>
      </p:sp>
      <p:pic>
        <p:nvPicPr>
          <p:cNvPr id="4" name="Espaço Reservado para Conteúdo 3" descr="http://soumaisenem.com.br/sites/default/files/texto_publicitario_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292895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643306" y="1357299"/>
            <a:ext cx="47149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 smtClean="0"/>
              <a:t>Observem </a:t>
            </a:r>
            <a:r>
              <a:rPr lang="pt-BR" dirty="0"/>
              <a:t>que o objetivo do anúncio acima é conscientizar a população a respeito do combate ao mosquito da dengue, ratificando sua função social. Percebam que ele é composto, basicamente, por uma </a:t>
            </a:r>
            <a:r>
              <a:rPr lang="pt-BR" b="1" dirty="0"/>
              <a:t>imagem</a:t>
            </a:r>
            <a:r>
              <a:rPr lang="pt-BR" dirty="0"/>
              <a:t> (</a:t>
            </a:r>
            <a:r>
              <a:rPr lang="pt-BR" i="1" dirty="0"/>
              <a:t>linguagem não verbal</a:t>
            </a:r>
            <a:r>
              <a:rPr lang="pt-BR" dirty="0"/>
              <a:t>) e por </a:t>
            </a:r>
            <a:r>
              <a:rPr lang="pt-BR" b="1" dirty="0"/>
              <a:t>palavras</a:t>
            </a:r>
            <a:r>
              <a:rPr lang="pt-BR" dirty="0"/>
              <a:t> (</a:t>
            </a:r>
            <a:r>
              <a:rPr lang="pt-BR" i="1" dirty="0"/>
              <a:t>linguagem verbal</a:t>
            </a:r>
            <a:r>
              <a:rPr lang="pt-BR" dirty="0"/>
              <a:t>), que se combinam e criam uma mensagem clara e direta.</a:t>
            </a:r>
          </a:p>
          <a:p>
            <a:pPr algn="just" fontAlgn="base"/>
            <a:r>
              <a:rPr lang="pt-BR" dirty="0"/>
              <a:t>Além disso, o uso de verbos no modo </a:t>
            </a:r>
            <a:r>
              <a:rPr lang="pt-BR" b="1" dirty="0"/>
              <a:t>imperativo</a:t>
            </a:r>
            <a:r>
              <a:rPr lang="pt-BR" dirty="0"/>
              <a:t> (“Não deixe”) e a </a:t>
            </a:r>
            <a:r>
              <a:rPr lang="pt-BR" dirty="0" smtClean="0"/>
              <a:t>presença de</a:t>
            </a:r>
            <a:r>
              <a:rPr lang="pt-BR" dirty="0"/>
              <a:t> </a:t>
            </a:r>
            <a:r>
              <a:rPr lang="pt-BR" b="1" dirty="0"/>
              <a:t>pronomes</a:t>
            </a:r>
            <a:r>
              <a:rPr lang="pt-BR" dirty="0"/>
              <a:t> </a:t>
            </a:r>
            <a:r>
              <a:rPr lang="pt-BR" dirty="0" smtClean="0"/>
              <a:t>de </a:t>
            </a:r>
            <a:r>
              <a:rPr lang="pt-BR" b="1" dirty="0" smtClean="0"/>
              <a:t>terceira</a:t>
            </a:r>
            <a:r>
              <a:rPr lang="pt-BR" dirty="0"/>
              <a:t> </a:t>
            </a:r>
            <a:r>
              <a:rPr lang="pt-BR" b="1" dirty="0"/>
              <a:t>pessoa</a:t>
            </a:r>
            <a:r>
              <a:rPr lang="pt-BR" dirty="0"/>
              <a:t> (“sua”) marcam um direcionamento ao receptor – a chamada </a:t>
            </a:r>
            <a:r>
              <a:rPr lang="pt-BR" i="1" dirty="0"/>
              <a:t>interlocução</a:t>
            </a:r>
            <a:r>
              <a:rPr lang="pt-BR" dirty="0"/>
              <a:t>. Tais recursos confirmam a predominância da </a:t>
            </a:r>
            <a:r>
              <a:rPr lang="pt-BR" b="1" dirty="0"/>
              <a:t>função apelativa</a:t>
            </a:r>
            <a:r>
              <a:rPr lang="pt-BR" dirty="0"/>
              <a:t> da linguagem.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EXEMPLOS DE ANÚNCIOS PUBLICITÁRIOS</a:t>
            </a:r>
            <a:endParaRPr lang="pt-BR" dirty="0"/>
          </a:p>
        </p:txBody>
      </p:sp>
      <p:pic>
        <p:nvPicPr>
          <p:cNvPr id="4" name="Espaço Reservado para Conteúdo 3" descr="http://soumaisenem.com.br/sites/default/files/texto_publicitario_2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342902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4000496" y="2643182"/>
            <a:ext cx="4357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peça publicitária acima da Rede de hortifrutigranjeiros </a:t>
            </a:r>
            <a:r>
              <a:rPr lang="pt-BR" dirty="0" err="1"/>
              <a:t>Hortifruti</a:t>
            </a:r>
            <a:r>
              <a:rPr lang="pt-BR" dirty="0"/>
              <a:t> utiliza-se de um </a:t>
            </a:r>
            <a:r>
              <a:rPr lang="pt-BR" b="1" dirty="0"/>
              <a:t>jogo de </a:t>
            </a:r>
            <a:r>
              <a:rPr lang="pt-BR" b="1" dirty="0" smtClean="0"/>
              <a:t>palavras </a:t>
            </a:r>
            <a:r>
              <a:rPr lang="pt-BR" dirty="0" smtClean="0"/>
              <a:t>envolvendo </a:t>
            </a:r>
            <a:r>
              <a:rPr lang="pt-BR" dirty="0"/>
              <a:t>o nome do filme “Tropa de Elite” e uma das famosas falas do longa brasileiro “Pede pra sair”.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EXEMPLOS DE ANÚNCIOS PUBLICITÁRIOS</a:t>
            </a:r>
            <a:endParaRPr lang="pt-BR" dirty="0"/>
          </a:p>
        </p:txBody>
      </p:sp>
      <p:pic>
        <p:nvPicPr>
          <p:cNvPr id="4" name="Espaço Reservado para Conteúdo 3" descr="http://soumaisenem.com.br/sites/default/files/texto_publicitario_3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1714488"/>
            <a:ext cx="278608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3786182" y="1571613"/>
            <a:ext cx="43577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600" dirty="0"/>
              <a:t>O </a:t>
            </a:r>
            <a:r>
              <a:rPr lang="pt-BR" sz="1600" dirty="0" smtClean="0"/>
              <a:t>anúncio, </a:t>
            </a:r>
            <a:r>
              <a:rPr lang="pt-BR" sz="1600" dirty="0"/>
              <a:t>destinado a gestantes, faz referência a um famoso dito popular “</a:t>
            </a:r>
            <a:r>
              <a:rPr lang="pt-BR" sz="1600" i="1" dirty="0"/>
              <a:t>ter o rei na barriga</a:t>
            </a:r>
            <a:r>
              <a:rPr lang="pt-BR" sz="1600" dirty="0"/>
              <a:t>” para mostrar que uma mãe faria o que fosse necessário para agradar seu “rei”, ou seja, seu filho, oferecendo a ele produtos de qualidade da marca “</a:t>
            </a:r>
            <a:r>
              <a:rPr lang="pt-BR" sz="1600" dirty="0" err="1"/>
              <a:t>Lillo</a:t>
            </a:r>
            <a:r>
              <a:rPr lang="pt-BR" sz="1600" dirty="0"/>
              <a:t>”. Para que essa mensagem seja decodificada corretamente, é preciso uma </a:t>
            </a:r>
            <a:r>
              <a:rPr lang="pt-BR" sz="1600" b="1" dirty="0"/>
              <a:t>cultura geral</a:t>
            </a:r>
            <a:r>
              <a:rPr lang="pt-BR" sz="1600" dirty="0"/>
              <a:t> por parte do receptor, ou seja, um </a:t>
            </a:r>
            <a:r>
              <a:rPr lang="pt-BR" sz="1600" b="1" dirty="0"/>
              <a:t>conhecimento </a:t>
            </a:r>
            <a:r>
              <a:rPr lang="pt-BR" sz="1600" b="1" dirty="0" smtClean="0"/>
              <a:t>prévio </a:t>
            </a:r>
            <a:r>
              <a:rPr lang="pt-BR" sz="1600" dirty="0" smtClean="0"/>
              <a:t>do </a:t>
            </a:r>
            <a:r>
              <a:rPr lang="pt-BR" sz="1600" dirty="0"/>
              <a:t>dito popular.</a:t>
            </a:r>
          </a:p>
          <a:p>
            <a:pPr fontAlgn="base"/>
            <a:r>
              <a:rPr lang="pt-BR" sz="1600" dirty="0"/>
              <a:t> </a:t>
            </a:r>
          </a:p>
          <a:p>
            <a:pPr fontAlgn="base"/>
            <a:r>
              <a:rPr lang="pt-BR" sz="1600" dirty="0"/>
              <a:t>Além disso, observamos a </a:t>
            </a:r>
            <a:r>
              <a:rPr lang="pt-BR" sz="1600" b="1" dirty="0"/>
              <a:t>multiplicidade</a:t>
            </a:r>
            <a:r>
              <a:rPr lang="pt-BR" sz="1600" dirty="0"/>
              <a:t> de </a:t>
            </a:r>
            <a:r>
              <a:rPr lang="pt-BR" sz="1600" b="1" dirty="0"/>
              <a:t>sentidos</a:t>
            </a:r>
            <a:r>
              <a:rPr lang="pt-BR" sz="1600" dirty="0"/>
              <a:t>, ou seja, a </a:t>
            </a:r>
            <a:r>
              <a:rPr lang="pt-BR" sz="1600" b="1" dirty="0"/>
              <a:t>polissemia</a:t>
            </a:r>
            <a:r>
              <a:rPr lang="pt-BR" sz="1600" dirty="0"/>
              <a:t>, envolvida no vocábulo “rei”. O vocábulo em questão varia desde a significação literal “vossa majestade”, a sinônimo de “filho”, “figura mais importante”, “soberano”.</a:t>
            </a:r>
          </a:p>
          <a:p>
            <a:pPr fontAlgn="base"/>
            <a:r>
              <a:rPr lang="pt-BR" sz="1600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EXEMPLOS DE ANÚNCIOS PUBLICITÁRIOS</a:t>
            </a:r>
            <a:endParaRPr lang="pt-BR" dirty="0"/>
          </a:p>
        </p:txBody>
      </p:sp>
      <p:pic>
        <p:nvPicPr>
          <p:cNvPr id="4" name="Espaço Reservado para Conteúdo 3" descr="http://soumaisenem.com.br/sites/default/files/texto_publicitario_4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3810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4214810" y="1997839"/>
            <a:ext cx="43577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Um olhar mais apurado e a nítida referência ao palhaço Ronald </a:t>
            </a:r>
            <a:r>
              <a:rPr lang="pt-BR" dirty="0" err="1"/>
              <a:t>McDonald</a:t>
            </a:r>
            <a:r>
              <a:rPr lang="pt-BR" dirty="0"/>
              <a:t>, famoso personagem da marca concorrente. De forma bem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humorada</a:t>
            </a:r>
            <a:r>
              <a:rPr lang="pt-BR" dirty="0"/>
              <a:t>, sem precisar explicar ou escrever algo, o anúncio acima da marca “</a:t>
            </a:r>
            <a:r>
              <a:rPr lang="pt-BR" dirty="0" err="1"/>
              <a:t>Burger</a:t>
            </a:r>
            <a:r>
              <a:rPr lang="pt-BR" dirty="0"/>
              <a:t> King” mostra de maneira criativa a até então superioridade em relação à concorrência. Brilhante!</a:t>
            </a:r>
          </a:p>
          <a:p>
            <a:pPr algn="just" fontAlgn="base"/>
            <a:r>
              <a:rPr lang="pt-BR" dirty="0"/>
              <a:t>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508</Words>
  <Application>Microsoft Office PowerPoint</Application>
  <PresentationFormat>Apresentação na tela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Concurso</vt:lpstr>
      <vt:lpstr>GÊNEROS  TEXTUAIS</vt:lpstr>
      <vt:lpstr>ANÚNCIOS PUBLICITÁRIOS</vt:lpstr>
      <vt:lpstr>PROPAGANDA</vt:lpstr>
      <vt:lpstr>PROPAGANDA</vt:lpstr>
      <vt:lpstr>ANÚNCIO PUBLICITÁRIO</vt:lpstr>
      <vt:lpstr>EXEMPLOS DE ANÚNCIOS PUBLICITÁRIOS</vt:lpstr>
      <vt:lpstr>EXEMPLOS DE ANÚNCIOS PUBLICITÁRIOS</vt:lpstr>
      <vt:lpstr>EXEMPLOS DE ANÚNCIOS PUBLICITÁRIOS</vt:lpstr>
      <vt:lpstr>EXEMPLOS DE ANÚNCIOS PUBLICITÁRIOS</vt:lpstr>
      <vt:lpstr>EXEMPLOS DE ANÚNCIOS PUBLICITÁRIOS</vt:lpstr>
      <vt:lpstr>EXEMPLOS DE ANÚNCIOS PUBLICITÁRIOS</vt:lpstr>
      <vt:lpstr>EXEMPLOS DE ANÚNCIOS PUBLICITÁRIOS</vt:lpstr>
      <vt:lpstr>PARA SABER MAIS</vt:lpstr>
      <vt:lpstr>PARA SABER MAIS</vt:lpstr>
      <vt:lpstr>METALINGUAGEM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GÊNEROS  TEXTUAIS</dc:title>
  <dc:creator>wagner silva</dc:creator>
  <cp:lastModifiedBy>USER</cp:lastModifiedBy>
  <cp:revision>15</cp:revision>
  <dcterms:created xsi:type="dcterms:W3CDTF">2014-04-22T19:15:48Z</dcterms:created>
  <dcterms:modified xsi:type="dcterms:W3CDTF">2017-04-18T23:17:56Z</dcterms:modified>
</cp:coreProperties>
</file>