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94" r:id="rId2"/>
    <p:sldId id="675" r:id="rId3"/>
    <p:sldId id="762" r:id="rId4"/>
    <p:sldId id="763" r:id="rId5"/>
    <p:sldId id="766" r:id="rId6"/>
    <p:sldId id="764" r:id="rId7"/>
    <p:sldId id="767" r:id="rId8"/>
    <p:sldId id="772" r:id="rId9"/>
    <p:sldId id="769" r:id="rId10"/>
    <p:sldId id="765" r:id="rId11"/>
    <p:sldId id="770" r:id="rId12"/>
    <p:sldId id="771" r:id="rId13"/>
    <p:sldId id="486" r:id="rId14"/>
  </p:sldIdLst>
  <p:sldSz cx="10688638" cy="756285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8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E33"/>
    <a:srgbClr val="1C2D4C"/>
    <a:srgbClr val="776841"/>
    <a:srgbClr val="1E2D4C"/>
    <a:srgbClr val="189AC1"/>
    <a:srgbClr val="87B3C1"/>
    <a:srgbClr val="658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782" y="-462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B67E7-A45D-FE4B-8422-9B99B5C66122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58DB-41B2-6848-B136-7FACACC9CD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53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54BFA-A619-4877-9519-E1A4AE970F78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6F1D-F82B-4468-A3BD-3E2F7A0EA4E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8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005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148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50" y="2349391"/>
            <a:ext cx="9085343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8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0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48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9676" y="302871"/>
            <a:ext cx="2744531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519" y="302871"/>
            <a:ext cx="8061014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67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0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30" y="4859836"/>
            <a:ext cx="9085343" cy="15020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30" y="3205460"/>
            <a:ext cx="9085343" cy="1654373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71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6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516" y="1764671"/>
            <a:ext cx="5401844" cy="499113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0504" y="1764671"/>
            <a:ext cx="5403699" cy="499113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5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4" y="302866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90"/>
            <a:ext cx="4722673" cy="7055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100" b="1"/>
            </a:lvl2pPr>
            <a:lvl3pPr marL="914286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4" indent="0">
              <a:buNone/>
              <a:defRPr sz="1600" b="1"/>
            </a:lvl5pPr>
            <a:lvl6pPr marL="2285717" indent="0">
              <a:buNone/>
              <a:defRPr sz="1600" b="1"/>
            </a:lvl6pPr>
            <a:lvl7pPr marL="2742860" indent="0">
              <a:buNone/>
              <a:defRPr sz="1600" b="1"/>
            </a:lvl7pPr>
            <a:lvl8pPr marL="3200005" indent="0">
              <a:buNone/>
              <a:defRPr sz="1600" b="1"/>
            </a:lvl8pPr>
            <a:lvl9pPr marL="36571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5"/>
            <a:ext cx="4722673" cy="435739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2" y="1692890"/>
            <a:ext cx="4724526" cy="7055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100" b="1"/>
            </a:lvl2pPr>
            <a:lvl3pPr marL="914286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4" indent="0">
              <a:buNone/>
              <a:defRPr sz="1600" b="1"/>
            </a:lvl5pPr>
            <a:lvl6pPr marL="2285717" indent="0">
              <a:buNone/>
              <a:defRPr sz="1600" b="1"/>
            </a:lvl6pPr>
            <a:lvl7pPr marL="2742860" indent="0">
              <a:buNone/>
              <a:defRPr sz="1600" b="1"/>
            </a:lvl7pPr>
            <a:lvl8pPr marL="3200005" indent="0">
              <a:buNone/>
              <a:defRPr sz="1600" b="1"/>
            </a:lvl8pPr>
            <a:lvl9pPr marL="36571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2" y="2398405"/>
            <a:ext cx="4724526" cy="435739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12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8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6" y="301113"/>
            <a:ext cx="3516488" cy="128148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1" y="301120"/>
            <a:ext cx="5975246" cy="6454683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6" y="1582600"/>
            <a:ext cx="3516488" cy="5173200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300"/>
            </a:lvl2pPr>
            <a:lvl3pPr marL="914286" indent="0">
              <a:buNone/>
              <a:defRPr sz="1000"/>
            </a:lvl3pPr>
            <a:lvl4pPr marL="1371431" indent="0">
              <a:buNone/>
              <a:defRPr sz="900"/>
            </a:lvl4pPr>
            <a:lvl5pPr marL="1828574" indent="0">
              <a:buNone/>
              <a:defRPr sz="900"/>
            </a:lvl5pPr>
            <a:lvl6pPr marL="2285717" indent="0">
              <a:buNone/>
              <a:defRPr sz="900"/>
            </a:lvl6pPr>
            <a:lvl7pPr marL="2742860" indent="0">
              <a:buNone/>
              <a:defRPr sz="900"/>
            </a:lvl7pPr>
            <a:lvl8pPr marL="3200005" indent="0">
              <a:buNone/>
              <a:defRPr sz="900"/>
            </a:lvl8pPr>
            <a:lvl9pPr marL="36571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90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9" y="5293995"/>
            <a:ext cx="6413183" cy="62498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9" y="675755"/>
            <a:ext cx="6413183" cy="453771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900"/>
            </a:lvl2pPr>
            <a:lvl3pPr marL="914286" indent="0">
              <a:buNone/>
              <a:defRPr sz="2400"/>
            </a:lvl3pPr>
            <a:lvl4pPr marL="1371431" indent="0">
              <a:buNone/>
              <a:defRPr sz="2100"/>
            </a:lvl4pPr>
            <a:lvl5pPr marL="1828574" indent="0">
              <a:buNone/>
              <a:defRPr sz="2100"/>
            </a:lvl5pPr>
            <a:lvl6pPr marL="2285717" indent="0">
              <a:buNone/>
              <a:defRPr sz="2100"/>
            </a:lvl6pPr>
            <a:lvl7pPr marL="2742860" indent="0">
              <a:buNone/>
              <a:defRPr sz="2100"/>
            </a:lvl7pPr>
            <a:lvl8pPr marL="3200005" indent="0">
              <a:buNone/>
              <a:defRPr sz="2100"/>
            </a:lvl8pPr>
            <a:lvl9pPr marL="3657148" indent="0">
              <a:buNone/>
              <a:defRPr sz="21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9" y="5918981"/>
            <a:ext cx="6413183" cy="887584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300"/>
            </a:lvl2pPr>
            <a:lvl3pPr marL="914286" indent="0">
              <a:buNone/>
              <a:defRPr sz="1000"/>
            </a:lvl3pPr>
            <a:lvl4pPr marL="1371431" indent="0">
              <a:buNone/>
              <a:defRPr sz="900"/>
            </a:lvl4pPr>
            <a:lvl5pPr marL="1828574" indent="0">
              <a:buNone/>
              <a:defRPr sz="900"/>
            </a:lvl5pPr>
            <a:lvl6pPr marL="2285717" indent="0">
              <a:buNone/>
              <a:defRPr sz="900"/>
            </a:lvl6pPr>
            <a:lvl7pPr marL="2742860" indent="0">
              <a:buNone/>
              <a:defRPr sz="900"/>
            </a:lvl7pPr>
            <a:lvl8pPr marL="3200005" indent="0">
              <a:buNone/>
              <a:defRPr sz="900"/>
            </a:lvl8pPr>
            <a:lvl9pPr marL="36571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70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4" y="302866"/>
            <a:ext cx="9619774" cy="1260475"/>
          </a:xfrm>
          <a:prstGeom prst="rect">
            <a:avLst/>
          </a:prstGeom>
        </p:spPr>
        <p:txBody>
          <a:bodyPr vert="horz" lIns="91428" tIns="45715" rIns="91428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4" y="1764671"/>
            <a:ext cx="9619774" cy="4991131"/>
          </a:xfrm>
          <a:prstGeom prst="rect">
            <a:avLst/>
          </a:prstGeom>
        </p:spPr>
        <p:txBody>
          <a:bodyPr vert="horz" lIns="91428" tIns="45715" rIns="91428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3" y="7009646"/>
            <a:ext cx="2494016" cy="402652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D921-8C2E-4649-835B-22560DDD5D81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5" y="7009646"/>
            <a:ext cx="3384735" cy="402652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2" y="7009646"/>
            <a:ext cx="2494016" cy="402652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4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28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91428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5" algn="l" defTabSz="914286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9" indent="-228572" algn="l" defTabSz="91428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2" algn="l" defTabSz="91428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2" algn="l" defTabSz="91428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2" algn="l" defTabSz="91428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2" indent="-228572" algn="l" defTabSz="91428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2" algn="l" defTabSz="91428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0" indent="-228572" algn="l" defTabSz="91428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5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python.org/3.6/library/function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ython.org/downloads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docs.python.org/3.6/library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tom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35" y="5240896"/>
            <a:ext cx="2222968" cy="937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06368"/>
            <a:ext cx="10688638" cy="1031041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FFFFFF"/>
                </a:solidFill>
                <a:latin typeface="Optima"/>
                <a:cs typeface="Optima"/>
              </a:rPr>
              <a:t>Python Workshop</a:t>
            </a:r>
            <a:endParaRPr lang="en-US" dirty="0" smtClean="0">
              <a:solidFill>
                <a:srgbClr val="FFFFFF"/>
              </a:solidFill>
              <a:latin typeface="Optima"/>
              <a:cs typeface="Optima"/>
            </a:endParaRPr>
          </a:p>
          <a:p>
            <a:pPr algn="ctr"/>
            <a:endParaRPr lang="en-US" dirty="0">
              <a:solidFill>
                <a:srgbClr val="FFFFFF"/>
              </a:solidFill>
              <a:latin typeface="Optima"/>
              <a:cs typeface="Optima"/>
            </a:endParaRPr>
          </a:p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21/03/2018</a:t>
            </a:r>
            <a:endParaRPr lang="en-US" sz="14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40063" y="3205361"/>
            <a:ext cx="4608512" cy="0"/>
          </a:xfrm>
          <a:prstGeom prst="line">
            <a:avLst/>
          </a:prstGeom>
          <a:ln w="3175" cmpd="sng">
            <a:solidFill>
              <a:srgbClr val="7768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Built-in functions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48934" y="1765201"/>
            <a:ext cx="67907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  <a:hlinkClick r:id="rId4"/>
              </a:rPr>
              <a:t>https://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  <a:hlinkClick r:id="rId4"/>
              </a:rPr>
              <a:t>docs.python.org/3.6/library/functions.html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p</a:t>
            </a:r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rint()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– prints out any text string to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i</a:t>
            </a:r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nput()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– allows user to provide your script with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i</a:t>
            </a:r>
            <a:r>
              <a:rPr lang="en-GB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nt</a:t>
            </a:r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()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– tries to change the format of a variable to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def</a:t>
            </a:r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()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– Let’s you define a new function!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If </a:t>
            </a:r>
            <a:r>
              <a:rPr lang="en-GB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elif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 else statement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– Evaluates a condition and returns a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result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938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Running the script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48934" y="1765201"/>
            <a:ext cx="67907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Once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happy with the code, save it (Ctrl + S), and run the file in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Start &gt; “</a:t>
            </a:r>
            <a:r>
              <a:rPr lang="en-GB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cmd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” &gt; Enter</a:t>
            </a:r>
          </a:p>
          <a:p>
            <a:pPr marL="742893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cd Desktop</a:t>
            </a:r>
          </a:p>
          <a:p>
            <a:pPr marL="742893" lvl="1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dir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 (do you see your file?)</a:t>
            </a:r>
          </a:p>
          <a:p>
            <a:pPr marL="742893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python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coffee_machine.py</a:t>
            </a:r>
          </a:p>
          <a:p>
            <a:pPr marL="742893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?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742893" lvl="1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Profit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437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Your first function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48934" y="1765201"/>
            <a:ext cx="6790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Let’s delete the first line in the coffee_machine.py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At the end of this tutorial, we will end up with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386013"/>
            <a:ext cx="58388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58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" y="3699934"/>
            <a:ext cx="10688637" cy="873579"/>
          </a:xfrm>
        </p:spPr>
        <p:txBody>
          <a:bodyPr anchor="t">
            <a:no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  <a:t>Charlotte House, 2 South Charlotte Street Edinburgh, EH2 4AW </a:t>
            </a:r>
            <a:b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  <a:t>Tel: + 44 (0)131 659 9810 </a:t>
            </a:r>
            <a:b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  <a:t>www.eighty-days.com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00" y="2341266"/>
            <a:ext cx="2222968" cy="9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6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Contents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59943" y="1717971"/>
            <a:ext cx="6768752" cy="47635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Introduction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Install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Python and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pip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Where to search for help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Pip packages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Python in command line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Define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basic variables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Install code editor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Create and test your first function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What is Python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59943" y="1717971"/>
            <a:ext cx="6768752" cy="47635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Python is an interpreted, object-oriented, high-level programming language with dynamic semantics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(It let’s you do cools stuff with your computer)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It’s simple – it uses plain English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It’s readable – spacing is important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It’s wide-spread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023" y="3880668"/>
            <a:ext cx="2590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22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Install Python &amp; pip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75" y="2557289"/>
            <a:ext cx="6227002" cy="390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976167" y="6013673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48934" y="1765201"/>
            <a:ext cx="6790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  <a:hlinkClick r:id="rId5"/>
              </a:rPr>
              <a:t>https://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  <a:hlinkClick r:id="rId5"/>
              </a:rPr>
              <a:t>www.python.org/downloads/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 - Download Version </a:t>
            </a:r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3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.x.x</a:t>
            </a:r>
          </a:p>
        </p:txBody>
      </p:sp>
    </p:spTree>
    <p:extLst>
      <p:ext uri="{BB962C8B-B14F-4D97-AF65-F5344CB8AC3E}">
        <p14:creationId xmlns:p14="http://schemas.microsoft.com/office/powerpoint/2010/main" val="163011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HELP 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59943" y="1717971"/>
            <a:ext cx="6768752" cy="47635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Everything is (mostly) well documented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Google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  <a:hlinkClick r:id="rId4"/>
              </a:rPr>
              <a:t>https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  <a:hlinkClick r:id="rId4"/>
              </a:rPr>
              <a:t>://docs.python.org/3.6/library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  <a:hlinkClick r:id="rId4"/>
              </a:rPr>
              <a:t>/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  <a:hlinkClick r:id="rId5"/>
              </a:rPr>
              <a:t>https://stackoverflow.com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algn="l">
              <a:lnSpc>
                <a:spcPct val="150000"/>
              </a:lnSpc>
              <a:defRPr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94" y="3349377"/>
            <a:ext cx="6877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12471" y="3205361"/>
            <a:ext cx="2070373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1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Pip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48934" y="1765201"/>
            <a:ext cx="67907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Pip manages all libraries (code someone else has written) that you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Accessible through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On Windows</a:t>
            </a:r>
          </a:p>
          <a:p>
            <a:pPr marL="742893" lvl="1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Click on Start</a:t>
            </a:r>
          </a:p>
          <a:p>
            <a:pPr marL="742893" lvl="1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Type “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cmd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”</a:t>
            </a:r>
          </a:p>
          <a:p>
            <a:pPr marL="742893" lvl="1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Press enter</a:t>
            </a:r>
          </a:p>
          <a:p>
            <a:pPr marL="742893" lvl="1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742893" lvl="1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742893" lvl="1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742893" lvl="1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742893" lvl="1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Try it out</a:t>
            </a:r>
          </a:p>
          <a:p>
            <a:pPr marL="742893" lvl="1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Install Pandas (a library used for working with data tables)</a:t>
            </a:r>
          </a:p>
          <a:p>
            <a:pPr marL="742893" lvl="1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&gt; pip install pandas</a:t>
            </a:r>
          </a:p>
          <a:p>
            <a:pPr marL="742893" lvl="1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&gt; Y</a:t>
            </a:r>
          </a:p>
          <a:p>
            <a:pPr marL="742893" lvl="1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&gt; pip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999" y="3544441"/>
            <a:ext cx="24098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999" y="3931915"/>
            <a:ext cx="39909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999" y="4141465"/>
            <a:ext cx="34671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999" y="3715891"/>
            <a:ext cx="32099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999" y="4321174"/>
            <a:ext cx="23050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18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Run Python in Command Line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48934" y="1765201"/>
            <a:ext cx="67907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Open command line (Start &gt; “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cmd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” &gt; Enter)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Type in “python”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That’s it! Let’s try to use this as  a calculator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41265"/>
            <a:ext cx="61150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78769" y="3925441"/>
            <a:ext cx="12858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33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Variables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48934" y="1765201"/>
            <a:ext cx="6790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Numbers are not the only things Python can work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For now, Strings, Integers, and Floats are most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“This is a string” ‘This is also a string’ “””This is a multi-line string”””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2, 2.0, 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Variables let you store the value you type in for the duration of the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You can then do the same stuff with variables as you did before with just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Variables can’t be named anything, basic text is fine, but some text (like print) is reserved for python built-in function. It also can’t start with a number, or a symbol.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851" y="4690268"/>
            <a:ext cx="25717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8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Editor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48934" y="1765201"/>
            <a:ext cx="67907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Typing stuff into console all the time is boring, you want to reuse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Download a text editor that will help you write code</a:t>
            </a:r>
          </a:p>
          <a:p>
            <a:pPr marL="742893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Atom -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  <a:hlinkClick r:id="rId4"/>
              </a:rPr>
              <a:t>https://atom.io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  <a:hlinkClick r:id="rId4"/>
              </a:rPr>
              <a:t>/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Use Atom to create a new file on your desktop called “coffee_machine.py”</a:t>
            </a:r>
          </a:p>
          <a:p>
            <a:pPr marL="742893" lvl="1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File &gt; New File &gt; Ctrl + S</a:t>
            </a:r>
          </a:p>
          <a:p>
            <a:pPr marL="742893" lvl="1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Because of the .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py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 extension, Atom knows this is a Python file and it will highlight the important stuff for you</a:t>
            </a:r>
          </a:p>
          <a:p>
            <a:pPr marL="742893" lvl="1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On the first line, type in </a:t>
            </a:r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print(“Hello world!”)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+mj-ea"/>
                <a:cs typeface="Calibri Light"/>
              </a:rPr>
              <a:t> and 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60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21080</TotalTime>
  <Words>553</Words>
  <Application>Microsoft Office PowerPoint</Application>
  <PresentationFormat>Custom</PresentationFormat>
  <Paragraphs>120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Contents</vt:lpstr>
      <vt:lpstr>What is Python</vt:lpstr>
      <vt:lpstr>Install Python &amp; pip</vt:lpstr>
      <vt:lpstr>HELP </vt:lpstr>
      <vt:lpstr>Pip</vt:lpstr>
      <vt:lpstr>Run Python in Command Line</vt:lpstr>
      <vt:lpstr>Variables</vt:lpstr>
      <vt:lpstr>Editor</vt:lpstr>
      <vt:lpstr>Built-in functions</vt:lpstr>
      <vt:lpstr>Running the script</vt:lpstr>
      <vt:lpstr>Your first function</vt:lpstr>
      <vt:lpstr>Charlotte House, 2 South Charlotte Street Edinburgh, EH2 4AW   Tel: + 44 (0)131 659 9810   www.eighty-days.com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Rhyn Gardner</dc:creator>
  <cp:lastModifiedBy>Jan Morawiec</cp:lastModifiedBy>
  <cp:revision>538</cp:revision>
  <cp:lastPrinted>2016-05-06T09:03:18Z</cp:lastPrinted>
  <dcterms:created xsi:type="dcterms:W3CDTF">2012-07-04T19:53:43Z</dcterms:created>
  <dcterms:modified xsi:type="dcterms:W3CDTF">2018-03-21T10:12:42Z</dcterms:modified>
</cp:coreProperties>
</file>