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00"/>
    <a:srgbClr val="FBCE20"/>
    <a:srgbClr val="F5CE4D"/>
    <a:srgbClr val="0E3361"/>
    <a:srgbClr val="003264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 autoAdjust="0"/>
    <p:restoredTop sz="94830" autoAdjust="0"/>
  </p:normalViewPr>
  <p:slideViewPr>
    <p:cSldViewPr snapToGrid="0">
      <p:cViewPr varScale="1">
        <p:scale>
          <a:sx n="117" d="100"/>
          <a:sy n="117" d="100"/>
        </p:scale>
        <p:origin x="2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23637" y="-3620681"/>
            <a:ext cx="18996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3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1629A603-B828-4B44-B08F-4948D068A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183780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684262" y="1398263"/>
            <a:ext cx="1778432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B24F5D11-C35C-3B41-BEC0-B2B7C02EB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7" y="5204732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373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92" y="388719"/>
            <a:ext cx="6625392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NAU_Acronym_Horiz_1Line_rev-3514.png">
            <a:extLst>
              <a:ext uri="{FF2B5EF4-FFF2-40B4-BE49-F238E27FC236}">
                <a16:creationId xmlns:a16="http://schemas.microsoft.com/office/drawing/2014/main" id="{C42B1AFE-51D6-4146-8549-8CD89D6DF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68" r:id="rId2"/>
    <p:sldLayoutId id="2147483796" r:id="rId3"/>
    <p:sldLayoutId id="2147483745" r:id="rId4"/>
    <p:sldLayoutId id="2147483774" r:id="rId5"/>
    <p:sldLayoutId id="2147483771" r:id="rId6"/>
    <p:sldLayoutId id="2147483798" r:id="rId7"/>
    <p:sldLayoutId id="2147483770" r:id="rId8"/>
    <p:sldLayoutId id="2147483740" r:id="rId9"/>
    <p:sldLayoutId id="2147483763" r:id="rId10"/>
    <p:sldLayoutId id="2147483742" r:id="rId11"/>
    <p:sldLayoutId id="2147483752" r:id="rId12"/>
    <p:sldLayoutId id="2147483750" r:id="rId13"/>
    <p:sldLayoutId id="2147483751" r:id="rId14"/>
    <p:sldLayoutId id="214748374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gor.Steinmacher@nau.edu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Lecture #01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Igor.Steinmacher@nau.edu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Source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D491-1761-714E-A582-97CCB8AD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5253B-173D-2F49-ABD5-A26D07B6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711786"/>
              </p:ext>
            </p:extLst>
          </p:nvPr>
        </p:nvGraphicFramePr>
        <p:xfrm>
          <a:off x="1071151" y="1231172"/>
          <a:ext cx="7299453" cy="4703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8172">
                  <a:extLst>
                    <a:ext uri="{9D8B030D-6E8A-4147-A177-3AD203B41FA5}">
                      <a16:colId xmlns:a16="http://schemas.microsoft.com/office/drawing/2014/main" val="1001266871"/>
                    </a:ext>
                  </a:extLst>
                </a:gridCol>
                <a:gridCol w="3799534">
                  <a:extLst>
                    <a:ext uri="{9D8B030D-6E8A-4147-A177-3AD203B41FA5}">
                      <a16:colId xmlns:a16="http://schemas.microsoft.com/office/drawing/2014/main" val="61217609"/>
                    </a:ext>
                  </a:extLst>
                </a:gridCol>
                <a:gridCol w="641747">
                  <a:extLst>
                    <a:ext uri="{9D8B030D-6E8A-4147-A177-3AD203B41FA5}">
                      <a16:colId xmlns:a16="http://schemas.microsoft.com/office/drawing/2014/main" val="1255764092"/>
                    </a:ext>
                  </a:extLst>
                </a:gridCol>
              </a:tblGrid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05153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para Open Source (Checkpoint 0)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Decisão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tarefas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0717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Detalhes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sobre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tarefas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escolhidas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progresso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Primeiras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impressões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diretrizes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Análise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arquitetural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1346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progresso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5250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Checkpoint 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Apresentação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final do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trabalho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pela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equipe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9977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Relatório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final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contribuição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recomendo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 real para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esquecimento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6309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Vídeo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 logs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semanais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reporter 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andamento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05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FA27-603B-B242-A33D-22682FC1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4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6DA8-0EB8-8245-94BA-568D65F9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our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29F4-D9F5-424F-A231-F8B00A62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Slack</a:t>
            </a:r>
          </a:p>
          <a:p>
            <a:endParaRPr lang="en-US" dirty="0"/>
          </a:p>
          <a:p>
            <a:r>
              <a:rPr lang="en-US" dirty="0"/>
              <a:t>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C772C-F67F-434C-BC34-B608F36C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10991E72-75C5-5040-89B7-3A443C62A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" y="1446001"/>
            <a:ext cx="7974023" cy="44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8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6638-0E0E-5345-B77D-3E0BF58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40A1-B5C7-164D-A99E-4A8FB1C0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Igor Steinmacher, PhD</a:t>
            </a:r>
          </a:p>
          <a:p>
            <a:pPr marL="457188" lvl="1" indent="0">
              <a:buNone/>
            </a:pPr>
            <a:endParaRPr lang="en-US" dirty="0"/>
          </a:p>
          <a:p>
            <a:pPr lvl="1"/>
            <a:r>
              <a:rPr lang="en-US" dirty="0"/>
              <a:t>Interested in behavior in Software Development</a:t>
            </a:r>
          </a:p>
          <a:p>
            <a:pPr lvl="2"/>
            <a:r>
              <a:rPr lang="en-US" dirty="0"/>
              <a:t>Mainly Open Source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course</a:t>
            </a:r>
          </a:p>
          <a:p>
            <a:pPr lvl="2"/>
            <a:r>
              <a:rPr lang="en-US" dirty="0"/>
              <a:t>Real world practice</a:t>
            </a:r>
          </a:p>
          <a:p>
            <a:pPr lvl="2"/>
            <a:r>
              <a:rPr lang="en-US" dirty="0"/>
              <a:t>Real world problems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A15F-57C1-8C4A-8D9A-0E0DA892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404C-FA40-2940-AE7A-E7BE637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(30 secs.)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E68B-3E11-C448-A3D6-D9748631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Your name</a:t>
            </a:r>
          </a:p>
          <a:p>
            <a:endParaRPr lang="en-US" dirty="0"/>
          </a:p>
          <a:p>
            <a:pPr lvl="1"/>
            <a:r>
              <a:rPr lang="en-US" dirty="0"/>
              <a:t>What do you know about Open Source?</a:t>
            </a:r>
          </a:p>
          <a:p>
            <a:endParaRPr lang="en-US" dirty="0"/>
          </a:p>
          <a:p>
            <a:pPr lvl="1"/>
            <a:r>
              <a:rPr lang="en-US" dirty="0"/>
              <a:t>Why did you enroll to this course?</a:t>
            </a:r>
          </a:p>
          <a:p>
            <a:endParaRPr lang="en-US" dirty="0"/>
          </a:p>
          <a:p>
            <a:pPr lvl="1"/>
            <a:r>
              <a:rPr lang="en-US" dirty="0"/>
              <a:t>What do you expect from the course?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C7E69-5E3E-9147-97FA-859A0BA3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CA82-05C8-E641-81D4-2A0F79E1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6F80-C3CF-AD49-BB48-A78ABD5C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Open source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License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Freedom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for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0B10-C0F1-AE4E-B6E6-CFFF9962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C9EB-BB5C-AF4F-9A4D-B42D806B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Course: What to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7267-C702-AC44-8084-258F77CF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Work! </a:t>
            </a:r>
          </a:p>
          <a:p>
            <a:pPr lvl="1"/>
            <a:r>
              <a:rPr lang="en-US" dirty="0"/>
              <a:t>First half: many small assignments</a:t>
            </a:r>
          </a:p>
          <a:p>
            <a:pPr lvl="1"/>
            <a:r>
              <a:rPr lang="en-US" dirty="0"/>
              <a:t>Second half: one multi-part assignment</a:t>
            </a:r>
          </a:p>
          <a:p>
            <a:pPr lvl="1"/>
            <a:r>
              <a:rPr lang="en-US" dirty="0"/>
              <a:t>Readings</a:t>
            </a:r>
          </a:p>
          <a:p>
            <a:pPr lvl="1"/>
            <a:endParaRPr lang="en-US" dirty="0"/>
          </a:p>
          <a:p>
            <a:r>
              <a:rPr lang="en-US" dirty="0"/>
              <a:t>Learning Open Source</a:t>
            </a:r>
          </a:p>
          <a:p>
            <a:pPr lvl="1"/>
            <a:r>
              <a:rPr lang="en-US" dirty="0"/>
              <a:t>Philosophy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/>
              <a:t>Development Process</a:t>
            </a:r>
          </a:p>
          <a:p>
            <a:pPr lvl="1"/>
            <a:r>
              <a:rPr lang="en-US" dirty="0"/>
              <a:t>Practice!!!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FC40E-224A-4240-B9BC-9B0DA51D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 to find me:</a:t>
            </a:r>
          </a:p>
          <a:p>
            <a:pPr lvl="1"/>
            <a:r>
              <a:rPr lang="en-US" dirty="0" err="1"/>
              <a:t>igorfs@utfpr.edu.br</a:t>
            </a:r>
            <a:endParaRPr lang="en-US" b="1" dirty="0"/>
          </a:p>
          <a:p>
            <a:pPr lvl="1"/>
            <a:r>
              <a:rPr lang="en-US" dirty="0"/>
              <a:t>Slack! </a:t>
            </a:r>
          </a:p>
          <a:p>
            <a:pPr marL="457188" lvl="1" indent="0">
              <a:buNone/>
            </a:pPr>
            <a:endParaRPr lang="en-US" b="1" dirty="0"/>
          </a:p>
          <a:p>
            <a:pPr marL="457188" lvl="1" indent="0">
              <a:buNone/>
            </a:pPr>
            <a:endParaRPr lang="en-US" b="1" dirty="0"/>
          </a:p>
          <a:p>
            <a:r>
              <a:rPr lang="en-US" b="1" dirty="0" err="1"/>
              <a:t>PAluno</a:t>
            </a:r>
            <a:endParaRPr lang="en-US" dirty="0"/>
          </a:p>
          <a:p>
            <a:pPr lvl="1"/>
            <a:r>
              <a:rPr lang="en-US" dirty="0"/>
              <a:t>Thursdays 19:30 – 21:10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5BBAE-F7B4-4545-8870-59FF1146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Late Submissions</a:t>
            </a:r>
          </a:p>
          <a:p>
            <a:pPr lvl="1"/>
            <a:r>
              <a:rPr lang="en-US" dirty="0"/>
              <a:t>will not be accepted</a:t>
            </a:r>
          </a:p>
          <a:p>
            <a:r>
              <a:rPr lang="en-US" b="1" dirty="0"/>
              <a:t>Class-time assignments</a:t>
            </a:r>
          </a:p>
          <a:p>
            <a:pPr lvl="1"/>
            <a:r>
              <a:rPr lang="en-US" dirty="0"/>
              <a:t>There is no second chance to turn in class-time assignments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E8F-78EB-CD4E-B598-345415D4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Information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606BE-BC1F-194C-8F0D-DF8760F0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7A174D-342D-8142-9D37-4D2FB659C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355156"/>
              </p:ext>
            </p:extLst>
          </p:nvPr>
        </p:nvGraphicFramePr>
        <p:xfrm>
          <a:off x="975085" y="1566706"/>
          <a:ext cx="7265723" cy="242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3620">
                  <a:extLst>
                    <a:ext uri="{9D8B030D-6E8A-4147-A177-3AD203B41FA5}">
                      <a16:colId xmlns:a16="http://schemas.microsoft.com/office/drawing/2014/main" val="508579273"/>
                    </a:ext>
                  </a:extLst>
                </a:gridCol>
                <a:gridCol w="3325609">
                  <a:extLst>
                    <a:ext uri="{9D8B030D-6E8A-4147-A177-3AD203B41FA5}">
                      <a16:colId xmlns:a16="http://schemas.microsoft.com/office/drawing/2014/main" val="621088667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281665035"/>
                    </a:ext>
                  </a:extLst>
                </a:gridCol>
              </a:tblGrid>
              <a:tr h="661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Atividade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Entrega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Peso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66238"/>
                  </a:ext>
                </a:extLst>
              </a:tr>
              <a:tr h="32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33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74724"/>
                  </a:ext>
                </a:extLst>
              </a:tr>
              <a:tr h="575311"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geral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quiz,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exercícios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listados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abaixo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48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Criação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Projeto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criado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no GitHub +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licença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22484"/>
                  </a:ext>
                </a:extLst>
              </a:tr>
              <a:tr h="3835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Contribuição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para o Wikipedia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5147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Code review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Código/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revisão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correção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73" marR="346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1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484968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6602</TotalTime>
  <Words>318</Words>
  <Application>Microsoft Macintosh PowerPoint</Application>
  <PresentationFormat>On-screen Show (4:3)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Hebrew Scholar</vt:lpstr>
      <vt:lpstr>Calibri</vt:lpstr>
      <vt:lpstr>Rial</vt:lpstr>
      <vt:lpstr>Times</vt:lpstr>
      <vt:lpstr>Dark-Blue-Vertical-PPT-Template</vt:lpstr>
      <vt:lpstr>1_Dark-Blue-Vertical-PPT-Template</vt:lpstr>
      <vt:lpstr>Open Source software development</vt:lpstr>
      <vt:lpstr>PowerPoint Presentation</vt:lpstr>
      <vt:lpstr>Introductions</vt:lpstr>
      <vt:lpstr>Introductions (30 secs.)</vt:lpstr>
      <vt:lpstr>Basics</vt:lpstr>
      <vt:lpstr>This Course: What to Expect </vt:lpstr>
      <vt:lpstr>Important Information</vt:lpstr>
      <vt:lpstr>Important Information</vt:lpstr>
      <vt:lpstr>Important Information </vt:lpstr>
      <vt:lpstr>Important Information</vt:lpstr>
      <vt:lpstr>Navigating our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F Steinmacher</cp:lastModifiedBy>
  <cp:revision>279</cp:revision>
  <cp:lastPrinted>2016-09-19T18:18:34Z</cp:lastPrinted>
  <dcterms:created xsi:type="dcterms:W3CDTF">2014-02-19T16:49:03Z</dcterms:created>
  <dcterms:modified xsi:type="dcterms:W3CDTF">2021-02-17T20:09:19Z</dcterms:modified>
</cp:coreProperties>
</file>