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Present the name of our project + present the team (don’t go in depth about the project yet) and what we do:</a:t>
            </a:r>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Front-end: Adonelle and Morag</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Back-end: Ana and Edita</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Connecting front-end and back-end: Imane - tester</a:t>
            </a:r>
            <a:endParaRPr sz="1200">
              <a:solidFill>
                <a:srgbClr val="24292F"/>
              </a:solidFill>
              <a:highlight>
                <a:srgbClr val="FFFFFF"/>
              </a:highlight>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3cce1ff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3cce1ff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Name: MindFlow (Make sure to specify that this is the result of collaborative work, we tried finding a catchy name which would match our project)</a:t>
            </a:r>
            <a:endParaRPr/>
          </a:p>
          <a:p>
            <a:pPr indent="0" lvl="0" marL="0" rtl="0" algn="l">
              <a:spcBef>
                <a:spcPts val="0"/>
              </a:spcBef>
              <a:spcAft>
                <a:spcPts val="0"/>
              </a:spcAft>
              <a:buNone/>
            </a:pPr>
            <a:r>
              <a:rPr lang="fr"/>
              <a:t>Explain what is our app and why we are doing this, link the picked theme to us being women, doing a degree from CFG which goal is to reduce gender discrimination/inequality, and that it inspired us to pick a project which would also help support women.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cce1ff2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cce1ff2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Explain that we wanted to add more features but couldn’t due to not having time, but that we plan to gather after the end of the bootcamp to work on it.</a:t>
            </a:r>
            <a:endParaRPr/>
          </a:p>
          <a:p>
            <a:pPr indent="0" lvl="0" marL="0" rtl="0" algn="l">
              <a:spcBef>
                <a:spcPts val="0"/>
              </a:spcBef>
              <a:spcAft>
                <a:spcPts val="0"/>
              </a:spcAft>
              <a:buNone/>
            </a:pPr>
            <a:r>
              <a:rPr lang="fr"/>
              <a:t>Show our website wireframe briefly to explain what we wanted to achieve.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3cce1ff2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3cce1ff2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Go through the above as briefly as you can, put the emphasis on the communication tools, and say they relate to our work strategy that we will mention later on during this presentation.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cce1ff2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cce1ff2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NB: we are presenting the app at this stage in case we run out of time, and also because the other slides are a bit less dynamic and entertaining</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3cce1ff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3cce1ff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considered both waterfall and agile methodology and due to our time constraints, having different schedules (ex: some of us working full time), the geographical distance as well, we thought a waterfall methodology would be too challenging to implement and not flexible enough.</a:t>
            </a:r>
            <a:endParaRPr/>
          </a:p>
          <a:p>
            <a:pPr indent="0" lvl="0" marL="0" rtl="0" algn="l">
              <a:spcBef>
                <a:spcPts val="0"/>
              </a:spcBef>
              <a:spcAft>
                <a:spcPts val="0"/>
              </a:spcAft>
              <a:buNone/>
            </a:pPr>
            <a:r>
              <a:rPr lang="fr"/>
              <a:t>Explain what we used to follow the Agile standards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3cce1ff2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3cce1ff2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Click on the link to show a photo of the testing trophy</a:t>
            </a:r>
            <a:endParaRPr/>
          </a:p>
          <a:p>
            <a:pPr indent="0" lvl="0" marL="0" rtl="0" algn="l">
              <a:spcBef>
                <a:spcPts val="0"/>
              </a:spcBef>
              <a:spcAft>
                <a:spcPts val="0"/>
              </a:spcAft>
              <a:buNone/>
            </a:pPr>
            <a:r>
              <a:rPr lang="fr"/>
              <a:t>For the 4th step, due to time constraints we couldn’t implement a traditional end-to-end test strategy through Cypress (as it requires extra training if anyone ask, and we were short on 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3cce1ff2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3cce1ff2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DROP if too short on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3cce1ff2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3cce1ff2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Thanking the team members and everyone (Olamide, instructors, CFG team), and congratulating people on their projects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figma.com/file/rZkrvrE4lkl0yCdYOugOFg/MindFlow?node-id=0%3A1"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iro.medium.com/max/757/1*KdSuXiPPRuKEAtR1sA5FWw.png"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96480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Mindflow project</a:t>
            </a:r>
            <a:endParaRPr/>
          </a:p>
        </p:txBody>
      </p:sp>
      <p:sp>
        <p:nvSpPr>
          <p:cNvPr id="63" name="Google Shape;63;p13"/>
          <p:cNvSpPr txBox="1"/>
          <p:nvPr>
            <p:ph idx="1" type="subTitle"/>
          </p:nvPr>
        </p:nvSpPr>
        <p:spPr>
          <a:xfrm>
            <a:off x="3044700" y="2571748"/>
            <a:ext cx="3054600" cy="1006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fr" sz="4900"/>
              <a:t>Code First Women Team</a:t>
            </a:r>
            <a:endParaRPr b="1" sz="4900"/>
          </a:p>
          <a:p>
            <a:pPr indent="0" lvl="0" marL="0" rtl="0" algn="ctr">
              <a:spcBef>
                <a:spcPts val="0"/>
              </a:spcBef>
              <a:spcAft>
                <a:spcPts val="0"/>
              </a:spcAft>
              <a:buNone/>
            </a:pPr>
            <a:r>
              <a:t/>
            </a:r>
            <a:endParaRPr b="1" sz="4900"/>
          </a:p>
          <a:p>
            <a:pPr indent="0" lvl="0" marL="0" rtl="0" algn="ctr">
              <a:lnSpc>
                <a:spcPct val="115000"/>
              </a:lnSpc>
              <a:spcBef>
                <a:spcPts val="0"/>
              </a:spcBef>
              <a:spcAft>
                <a:spcPts val="0"/>
              </a:spcAft>
              <a:buNone/>
            </a:pPr>
            <a:r>
              <a:rPr lang="fr" sz="4900"/>
              <a:t>Ana Genover, </a:t>
            </a:r>
            <a:r>
              <a:rPr lang="fr" sz="4900"/>
              <a:t>Adonelle Sagoe, Edita Dolnickova,  </a:t>
            </a:r>
            <a:endParaRPr sz="4900"/>
          </a:p>
          <a:p>
            <a:pPr indent="0" lvl="0" marL="0" rtl="0" algn="ctr">
              <a:lnSpc>
                <a:spcPct val="115000"/>
              </a:lnSpc>
              <a:spcBef>
                <a:spcPts val="0"/>
              </a:spcBef>
              <a:spcAft>
                <a:spcPts val="0"/>
              </a:spcAft>
              <a:buClr>
                <a:schemeClr val="dk1"/>
              </a:buClr>
              <a:buSzPts val="275"/>
              <a:buFont typeface="Arial"/>
              <a:buNone/>
            </a:pPr>
            <a:r>
              <a:rPr lang="fr" sz="4900"/>
              <a:t>Imane Ziouche, Morag McClenaghan</a:t>
            </a:r>
            <a:endParaRPr sz="29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4188850" y="85175"/>
            <a:ext cx="1056825" cy="8796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Our purpose</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0"/>
              </a:spcBef>
              <a:spcAft>
                <a:spcPts val="0"/>
              </a:spcAft>
              <a:buClr>
                <a:srgbClr val="24292F"/>
              </a:buClr>
              <a:buSzPct val="100000"/>
              <a:buFont typeface="Arial"/>
              <a:buChar char="●"/>
            </a:pPr>
            <a:r>
              <a:rPr b="1" lang="fr" sz="1200">
                <a:solidFill>
                  <a:srgbClr val="24292F"/>
                </a:solidFill>
                <a:highlight>
                  <a:srgbClr val="FFFFFF"/>
                </a:highlight>
                <a:latin typeface="Arial"/>
                <a:ea typeface="Arial"/>
                <a:cs typeface="Arial"/>
                <a:sym typeface="Arial"/>
              </a:rPr>
              <a:t>Name</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200">
                <a:solidFill>
                  <a:srgbClr val="24292F"/>
                </a:solidFill>
                <a:highlight>
                  <a:srgbClr val="FFFFFF"/>
                </a:highlight>
                <a:latin typeface="Arial"/>
                <a:ea typeface="Arial"/>
                <a:cs typeface="Arial"/>
                <a:sym typeface="Arial"/>
              </a:rPr>
              <a:t>MindFlow</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b="1" lang="fr" sz="1200">
                <a:solidFill>
                  <a:srgbClr val="24292F"/>
                </a:solidFill>
                <a:highlight>
                  <a:srgbClr val="FFFFFF"/>
                </a:highlight>
                <a:latin typeface="Arial"/>
                <a:ea typeface="Arial"/>
                <a:cs typeface="Arial"/>
                <a:sym typeface="Arial"/>
              </a:rPr>
              <a:t>Goal</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200">
                <a:solidFill>
                  <a:srgbClr val="24292F"/>
                </a:solidFill>
                <a:highlight>
                  <a:srgbClr val="FFFFFF"/>
                </a:highlight>
                <a:latin typeface="Arial"/>
                <a:ea typeface="Arial"/>
                <a:cs typeface="Arial"/>
                <a:sym typeface="Arial"/>
              </a:rPr>
              <a:t>Creating a mood-tracking app which follows women as they go through their menstrual cycles, allowing them in the process to log their mental and physical symptoms.</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b="1" lang="fr" sz="1200">
                <a:solidFill>
                  <a:srgbClr val="24292F"/>
                </a:solidFill>
                <a:highlight>
                  <a:srgbClr val="FFFFFF"/>
                </a:highlight>
                <a:latin typeface="Arial"/>
                <a:ea typeface="Arial"/>
                <a:cs typeface="Arial"/>
                <a:sym typeface="Arial"/>
              </a:rPr>
              <a:t>Target</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200">
                <a:solidFill>
                  <a:srgbClr val="24292F"/>
                </a:solidFill>
                <a:highlight>
                  <a:srgbClr val="FFFFFF"/>
                </a:highlight>
                <a:latin typeface="Arial"/>
                <a:ea typeface="Arial"/>
                <a:cs typeface="Arial"/>
                <a:sym typeface="Arial"/>
              </a:rPr>
              <a:t>Women who are menstruating.</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b="1" lang="fr" sz="1200">
                <a:solidFill>
                  <a:srgbClr val="24292F"/>
                </a:solidFill>
                <a:highlight>
                  <a:srgbClr val="FFFFFF"/>
                </a:highlight>
                <a:latin typeface="Arial"/>
                <a:ea typeface="Arial"/>
                <a:cs typeface="Arial"/>
                <a:sym typeface="Arial"/>
              </a:rPr>
              <a:t>Purpose</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200">
                <a:solidFill>
                  <a:srgbClr val="24292F"/>
                </a:solidFill>
                <a:highlight>
                  <a:srgbClr val="FFFFFF"/>
                </a:highlight>
                <a:latin typeface="Arial"/>
                <a:ea typeface="Arial"/>
                <a:cs typeface="Arial"/>
                <a:sym typeface="Arial"/>
              </a:rPr>
              <a:t>Supporting women</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200">
                <a:solidFill>
                  <a:srgbClr val="24292F"/>
                </a:solidFill>
                <a:highlight>
                  <a:srgbClr val="FFFFFF"/>
                </a:highlight>
                <a:latin typeface="Arial"/>
                <a:ea typeface="Arial"/>
                <a:cs typeface="Arial"/>
                <a:sym typeface="Arial"/>
              </a:rPr>
              <a:t>A survey from April 2022 released by the UK </a:t>
            </a:r>
            <a:r>
              <a:rPr lang="fr" sz="1200">
                <a:solidFill>
                  <a:srgbClr val="24292F"/>
                </a:solidFill>
                <a:highlight>
                  <a:srgbClr val="FFFFFF"/>
                </a:highlight>
                <a:latin typeface="Arial"/>
                <a:ea typeface="Arial"/>
                <a:cs typeface="Arial"/>
                <a:sym typeface="Arial"/>
              </a:rPr>
              <a:t>government</a:t>
            </a:r>
            <a:r>
              <a:rPr lang="fr" sz="1200">
                <a:solidFill>
                  <a:srgbClr val="24292F"/>
                </a:solidFill>
                <a:highlight>
                  <a:srgbClr val="FFFFFF"/>
                </a:highlight>
                <a:latin typeface="Arial"/>
                <a:ea typeface="Arial"/>
                <a:cs typeface="Arial"/>
                <a:sym typeface="Arial"/>
              </a:rPr>
              <a:t> shows </a:t>
            </a:r>
            <a:r>
              <a:rPr lang="fr" sz="1200">
                <a:solidFill>
                  <a:srgbClr val="24292F"/>
                </a:solidFill>
                <a:highlight>
                  <a:srgbClr val="FFFFFF"/>
                </a:highlight>
                <a:latin typeface="Arial"/>
                <a:ea typeface="Arial"/>
                <a:cs typeface="Arial"/>
                <a:sym typeface="Arial"/>
              </a:rPr>
              <a:t>that</a:t>
            </a:r>
            <a:r>
              <a:rPr lang="fr" sz="1200">
                <a:solidFill>
                  <a:srgbClr val="24292F"/>
                </a:solidFill>
                <a:highlight>
                  <a:srgbClr val="FFFFFF"/>
                </a:highlight>
                <a:latin typeface="Arial"/>
                <a:ea typeface="Arial"/>
                <a:cs typeface="Arial"/>
                <a:sym typeface="Arial"/>
              </a:rPr>
              <a:t>:</a:t>
            </a:r>
            <a:endParaRPr sz="12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lang="fr" sz="1200">
                <a:solidFill>
                  <a:srgbClr val="24292F"/>
                </a:solidFill>
                <a:highlight>
                  <a:srgbClr val="FFFFFF"/>
                </a:highlight>
                <a:latin typeface="Arial"/>
                <a:ea typeface="Arial"/>
                <a:cs typeface="Arial"/>
                <a:sym typeface="Arial"/>
              </a:rPr>
              <a:t>84% women felt like their healthcare professionals were at times not listening to their health concerns.</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lang="fr" sz="1200">
                <a:solidFill>
                  <a:srgbClr val="24292F"/>
                </a:solidFill>
                <a:highlight>
                  <a:srgbClr val="FFFFFF"/>
                </a:highlight>
                <a:latin typeface="Arial"/>
                <a:ea typeface="Arial"/>
                <a:cs typeface="Arial"/>
                <a:sym typeface="Arial"/>
              </a:rPr>
              <a:t>17% of women felt like they had access to enough information</a:t>
            </a:r>
            <a:endParaRPr sz="1200">
              <a:solidFill>
                <a:srgbClr val="24292F"/>
              </a:solidFill>
              <a:highlight>
                <a:srgbClr val="FFFFFF"/>
              </a:highlight>
              <a:latin typeface="Arial"/>
              <a:ea typeface="Arial"/>
              <a:cs typeface="Arial"/>
              <a:sym typeface="Arial"/>
            </a:endParaRPr>
          </a:p>
          <a:p>
            <a:pPr indent="-287655" lvl="0" marL="457200" rtl="0" algn="l">
              <a:spcBef>
                <a:spcPts val="0"/>
              </a:spcBef>
              <a:spcAft>
                <a:spcPts val="0"/>
              </a:spcAft>
              <a:buClr>
                <a:srgbClr val="24292F"/>
              </a:buClr>
              <a:buSzPct val="100000"/>
              <a:buFont typeface="Arial"/>
              <a:buChar char="➔"/>
            </a:pPr>
            <a:r>
              <a:rPr lang="fr" sz="1200">
                <a:solidFill>
                  <a:srgbClr val="24292F"/>
                </a:solidFill>
                <a:highlight>
                  <a:srgbClr val="FFFFFF"/>
                </a:highlight>
                <a:latin typeface="Arial"/>
                <a:ea typeface="Arial"/>
                <a:cs typeface="Arial"/>
                <a:sym typeface="Arial"/>
              </a:rPr>
              <a:t>8% felt they had access to adequate information about gynaecological conditions.</a:t>
            </a:r>
            <a:endParaRPr sz="1200">
              <a:solidFill>
                <a:srgbClr val="24292F"/>
              </a:solidFill>
              <a:highlight>
                <a:srgbClr val="FFFFFF"/>
              </a:highlight>
              <a:latin typeface="Arial"/>
              <a:ea typeface="Arial"/>
              <a:cs typeface="Arial"/>
              <a:sym typeface="Arial"/>
            </a:endParaRPr>
          </a:p>
          <a:p>
            <a:pPr indent="0" lvl="0" marL="914400" rtl="0" algn="l">
              <a:spcBef>
                <a:spcPts val="0"/>
              </a:spcBef>
              <a:spcAft>
                <a:spcPts val="1200"/>
              </a:spcAft>
              <a:buNone/>
            </a:pPr>
            <a:r>
              <a:t/>
            </a:r>
            <a:endParaRPr sz="1200">
              <a:solidFill>
                <a:srgbClr val="24292F"/>
              </a:solidFill>
              <a:highlight>
                <a:srgbClr val="FFFFFF"/>
              </a:highlight>
              <a:latin typeface="Arial"/>
              <a:ea typeface="Arial"/>
              <a:cs typeface="Arial"/>
              <a:sym typeface="Arial"/>
            </a:endParaRPr>
          </a:p>
        </p:txBody>
      </p:sp>
      <p:pic>
        <p:nvPicPr>
          <p:cNvPr id="71" name="Google Shape;71;p14"/>
          <p:cNvPicPr preferRelativeResize="0"/>
          <p:nvPr/>
        </p:nvPicPr>
        <p:blipFill>
          <a:blip r:embed="rId3">
            <a:alphaModFix/>
          </a:blip>
          <a:stretch>
            <a:fillRect/>
          </a:stretch>
        </p:blipFill>
        <p:spPr>
          <a:xfrm>
            <a:off x="3840750" y="0"/>
            <a:ext cx="998790" cy="83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Our App features</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32500" lnSpcReduction="10000"/>
          </a:bodyPr>
          <a:lstStyle/>
          <a:p>
            <a:pPr indent="0" lvl="0" marL="0" rtl="0" algn="l">
              <a:lnSpc>
                <a:spcPct val="125000"/>
              </a:lnSpc>
              <a:spcBef>
                <a:spcPts val="1800"/>
              </a:spcBef>
              <a:spcAft>
                <a:spcPts val="0"/>
              </a:spcAft>
              <a:buClr>
                <a:schemeClr val="dk1"/>
              </a:buClr>
              <a:buSzPct val="44000"/>
              <a:buFont typeface="Arial"/>
              <a:buNone/>
            </a:pPr>
            <a:r>
              <a:rPr b="1" lang="fr" sz="2500">
                <a:solidFill>
                  <a:srgbClr val="24292F"/>
                </a:solidFill>
                <a:highlight>
                  <a:srgbClr val="FFFFFF"/>
                </a:highlight>
                <a:latin typeface="Arial"/>
                <a:ea typeface="Arial"/>
                <a:cs typeface="Arial"/>
                <a:sym typeface="Arial"/>
              </a:rPr>
              <a:t>Key Features:</a:t>
            </a:r>
            <a:endParaRPr b="1" sz="2500">
              <a:solidFill>
                <a:srgbClr val="24292F"/>
              </a:solidFill>
              <a:highlight>
                <a:srgbClr val="FFFFFF"/>
              </a:highlight>
              <a:latin typeface="Arial"/>
              <a:ea typeface="Arial"/>
              <a:cs typeface="Arial"/>
              <a:sym typeface="Arial"/>
            </a:endParaRPr>
          </a:p>
          <a:p>
            <a:pPr indent="-280193" lvl="0" marL="457200" rtl="0" algn="l">
              <a:spcBef>
                <a:spcPts val="120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Cycle/Period tracker</a:t>
            </a:r>
            <a:endParaRPr sz="2500">
              <a:solidFill>
                <a:srgbClr val="24292F"/>
              </a:solidFill>
              <a:highlight>
                <a:srgbClr val="FFFFFF"/>
              </a:highlight>
              <a:latin typeface="Arial"/>
              <a:ea typeface="Arial"/>
              <a:cs typeface="Arial"/>
              <a:sym typeface="Arial"/>
            </a:endParaRPr>
          </a:p>
          <a:p>
            <a:pPr indent="-280193" lvl="0" marL="457200" rtl="0" algn="l">
              <a:spcBef>
                <a:spcPts val="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Calendar overview</a:t>
            </a:r>
            <a:endParaRPr sz="2500">
              <a:solidFill>
                <a:srgbClr val="24292F"/>
              </a:solidFill>
              <a:highlight>
                <a:srgbClr val="FFFFFF"/>
              </a:highlight>
              <a:latin typeface="Arial"/>
              <a:ea typeface="Arial"/>
              <a:cs typeface="Arial"/>
              <a:sym typeface="Arial"/>
            </a:endParaRPr>
          </a:p>
          <a:p>
            <a:pPr indent="-280193" lvl="0" marL="457200" rtl="0" algn="l">
              <a:spcBef>
                <a:spcPts val="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Mood insight stats</a:t>
            </a:r>
            <a:endParaRPr sz="2500">
              <a:solidFill>
                <a:srgbClr val="24292F"/>
              </a:solidFill>
              <a:highlight>
                <a:srgbClr val="FFFFFF"/>
              </a:highlight>
              <a:latin typeface="Arial"/>
              <a:ea typeface="Arial"/>
              <a:cs typeface="Arial"/>
              <a:sym typeface="Arial"/>
            </a:endParaRPr>
          </a:p>
          <a:p>
            <a:pPr indent="-280193" lvl="0" marL="457200" rtl="0" algn="l">
              <a:spcBef>
                <a:spcPts val="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User profile</a:t>
            </a:r>
            <a:endParaRPr sz="25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b="1" lang="fr" sz="2500">
                <a:solidFill>
                  <a:srgbClr val="24292F"/>
                </a:solidFill>
                <a:highlight>
                  <a:srgbClr val="FFFFFF"/>
                </a:highlight>
                <a:latin typeface="Arial"/>
                <a:ea typeface="Arial"/>
                <a:cs typeface="Arial"/>
                <a:sym typeface="Arial"/>
              </a:rPr>
              <a:t>Features we wanted to add:</a:t>
            </a:r>
            <a:endParaRPr b="1" sz="2500">
              <a:solidFill>
                <a:srgbClr val="24292F"/>
              </a:solidFill>
              <a:highlight>
                <a:srgbClr val="FFFFFF"/>
              </a:highlight>
              <a:latin typeface="Arial"/>
              <a:ea typeface="Arial"/>
              <a:cs typeface="Arial"/>
              <a:sym typeface="Arial"/>
            </a:endParaRPr>
          </a:p>
          <a:p>
            <a:pPr indent="-280193" lvl="0" marL="457200" rtl="0" algn="l">
              <a:spcBef>
                <a:spcPts val="120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Daily questionnaire</a:t>
            </a:r>
            <a:endParaRPr sz="2500">
              <a:solidFill>
                <a:srgbClr val="24292F"/>
              </a:solidFill>
              <a:highlight>
                <a:srgbClr val="FFFFFF"/>
              </a:highlight>
              <a:latin typeface="Arial"/>
              <a:ea typeface="Arial"/>
              <a:cs typeface="Arial"/>
              <a:sym typeface="Arial"/>
            </a:endParaRPr>
          </a:p>
          <a:p>
            <a:pPr indent="-280193" lvl="0" marL="457200" rtl="0" algn="l">
              <a:spcBef>
                <a:spcPts val="0"/>
              </a:spcBef>
              <a:spcAft>
                <a:spcPts val="0"/>
              </a:spcAft>
              <a:buClr>
                <a:srgbClr val="24292F"/>
              </a:buClr>
              <a:buSzPct val="100000"/>
              <a:buFont typeface="Arial"/>
              <a:buChar char="●"/>
            </a:pPr>
            <a:r>
              <a:rPr lang="fr" sz="2500">
                <a:solidFill>
                  <a:srgbClr val="24292F"/>
                </a:solidFill>
                <a:highlight>
                  <a:srgbClr val="FFFFFF"/>
                </a:highlight>
                <a:latin typeface="Arial"/>
                <a:ea typeface="Arial"/>
                <a:cs typeface="Arial"/>
                <a:sym typeface="Arial"/>
              </a:rPr>
              <a:t>Daily reminder</a:t>
            </a:r>
            <a:endParaRPr sz="25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b="1" lang="fr" sz="2612">
                <a:solidFill>
                  <a:srgbClr val="24292F"/>
                </a:solidFill>
                <a:highlight>
                  <a:srgbClr val="FFFFFF"/>
                </a:highlight>
                <a:latin typeface="Arial"/>
                <a:ea typeface="Arial"/>
                <a:cs typeface="Arial"/>
                <a:sym typeface="Arial"/>
              </a:rPr>
              <a:t>Our Figma website wireframe:</a:t>
            </a:r>
            <a:endParaRPr b="1" sz="2612">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fr" sz="2785" u="sng">
                <a:solidFill>
                  <a:schemeClr val="hlink"/>
                </a:solidFill>
                <a:highlight>
                  <a:srgbClr val="FFFFFF"/>
                </a:highlight>
                <a:latin typeface="Arial"/>
                <a:ea typeface="Arial"/>
                <a:cs typeface="Arial"/>
                <a:sym typeface="Arial"/>
                <a:hlinkClick r:id="rId3"/>
              </a:rPr>
              <a:t>https://www.figma.com/file/rZkrvrE4lkl0yCdYOugOFg/MindFlow?node-id=0%3A1</a:t>
            </a:r>
            <a:endParaRPr sz="2785">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12">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4">
            <a:alphaModFix/>
          </a:blip>
          <a:stretch>
            <a:fillRect/>
          </a:stretch>
        </p:blipFill>
        <p:spPr>
          <a:xfrm>
            <a:off x="3840750" y="0"/>
            <a:ext cx="998790" cy="83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Tools used</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457200" lvl="0" marL="0" rtl="0" algn="l">
              <a:lnSpc>
                <a:spcPct val="125000"/>
              </a:lnSpc>
              <a:spcBef>
                <a:spcPts val="1800"/>
              </a:spcBef>
              <a:spcAft>
                <a:spcPts val="0"/>
              </a:spcAft>
              <a:buNone/>
            </a:pPr>
            <a:r>
              <a:rPr b="1" lang="fr" sz="4000">
                <a:solidFill>
                  <a:srgbClr val="24292F"/>
                </a:solidFill>
                <a:highlight>
                  <a:srgbClr val="FFFFFF"/>
                </a:highlight>
                <a:latin typeface="Arial"/>
                <a:ea typeface="Arial"/>
                <a:cs typeface="Arial"/>
                <a:sym typeface="Arial"/>
              </a:rPr>
              <a:t>Communication Tools:</a:t>
            </a:r>
            <a:endParaRPr b="1" sz="4000">
              <a:solidFill>
                <a:srgbClr val="24292F"/>
              </a:solidFill>
              <a:highlight>
                <a:srgbClr val="FFFFFF"/>
              </a:highlight>
              <a:latin typeface="Arial"/>
              <a:ea typeface="Arial"/>
              <a:cs typeface="Arial"/>
              <a:sym typeface="Arial"/>
            </a:endParaRPr>
          </a:p>
          <a:p>
            <a:pPr indent="-292100" lvl="0" marL="457200" rtl="0" algn="l">
              <a:spcBef>
                <a:spcPts val="120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Slack: for daily communication.</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Google Docs: to keep track of our meetings and centralise the information we gather about the topics we work on.</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Discord: for our meetings.</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Jira (free edition): to create a board with all of our tasks and keep track of the tasks status.</a:t>
            </a:r>
            <a:endParaRPr sz="4000">
              <a:solidFill>
                <a:srgbClr val="24292F"/>
              </a:solidFill>
              <a:highlight>
                <a:srgbClr val="FFFFFF"/>
              </a:highlight>
              <a:latin typeface="Arial"/>
              <a:ea typeface="Arial"/>
              <a:cs typeface="Arial"/>
              <a:sym typeface="Arial"/>
            </a:endParaRPr>
          </a:p>
          <a:p>
            <a:pPr indent="190500" lvl="0" marL="266700" marR="38100" rtl="0" algn="l">
              <a:lnSpc>
                <a:spcPct val="100000"/>
              </a:lnSpc>
              <a:spcBef>
                <a:spcPts val="1800"/>
              </a:spcBef>
              <a:spcAft>
                <a:spcPts val="0"/>
              </a:spcAft>
              <a:buNone/>
            </a:pPr>
            <a:r>
              <a:rPr b="1" lang="fr" sz="4000">
                <a:solidFill>
                  <a:srgbClr val="24292F"/>
                </a:solidFill>
                <a:highlight>
                  <a:srgbClr val="FFFFFF"/>
                </a:highlight>
                <a:latin typeface="Arial"/>
                <a:ea typeface="Arial"/>
                <a:cs typeface="Arial"/>
                <a:sym typeface="Arial"/>
              </a:rPr>
              <a:t>Tools &amp; Libraries:</a:t>
            </a:r>
            <a:endParaRPr b="1" sz="4000">
              <a:solidFill>
                <a:srgbClr val="24292F"/>
              </a:solidFill>
              <a:highlight>
                <a:srgbClr val="FFFFFF"/>
              </a:highlight>
              <a:latin typeface="Arial"/>
              <a:ea typeface="Arial"/>
              <a:cs typeface="Arial"/>
              <a:sym typeface="Arial"/>
            </a:endParaRPr>
          </a:p>
          <a:p>
            <a:pPr indent="-292100" lvl="0" marL="457200" rtl="0" algn="l">
              <a:spcBef>
                <a:spcPts val="120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Github</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React</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Miro</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CSS Helper</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Node.js/ Express</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Lucid Chart</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Graphic Assets (Canva)</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MongoDB</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NPM Calendar</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NPM Moment</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Firebase</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Redux Toolkit</a:t>
            </a:r>
            <a:endParaRPr sz="4000">
              <a:solidFill>
                <a:srgbClr val="24292F"/>
              </a:solidFill>
              <a:highlight>
                <a:srgbClr val="FFFFFF"/>
              </a:highlight>
              <a:latin typeface="Arial"/>
              <a:ea typeface="Arial"/>
              <a:cs typeface="Arial"/>
              <a:sym typeface="Arial"/>
            </a:endParaRPr>
          </a:p>
          <a:p>
            <a:pPr indent="-292100" lvl="0" marL="457200" rtl="0" algn="l">
              <a:spcBef>
                <a:spcPts val="0"/>
              </a:spcBef>
              <a:spcAft>
                <a:spcPts val="0"/>
              </a:spcAft>
              <a:buClr>
                <a:srgbClr val="24292F"/>
              </a:buClr>
              <a:buSzPct val="100000"/>
              <a:buFont typeface="Arial"/>
              <a:buChar char="●"/>
            </a:pPr>
            <a:r>
              <a:rPr lang="fr" sz="4000">
                <a:solidFill>
                  <a:srgbClr val="24292F"/>
                </a:solidFill>
                <a:highlight>
                  <a:srgbClr val="FFFFFF"/>
                </a:highlight>
                <a:latin typeface="Arial"/>
                <a:ea typeface="Arial"/>
                <a:cs typeface="Arial"/>
                <a:sym typeface="Arial"/>
              </a:rPr>
              <a:t>Postman</a:t>
            </a:r>
            <a:endParaRPr sz="4000">
              <a:solidFill>
                <a:srgbClr val="24292F"/>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3840750" y="0"/>
            <a:ext cx="998790" cy="831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196600" y="1362075"/>
            <a:ext cx="2604127" cy="2167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Our work strategy</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fr" sz="1300" u="sng">
                <a:latin typeface="Arial"/>
                <a:ea typeface="Arial"/>
                <a:cs typeface="Arial"/>
                <a:sym typeface="Arial"/>
              </a:rPr>
              <a:t>Agile methodology vs waterfall methodology</a:t>
            </a:r>
            <a:endParaRPr b="1" sz="1300" u="sng">
              <a:latin typeface="Arial"/>
              <a:ea typeface="Arial"/>
              <a:cs typeface="Arial"/>
              <a:sym typeface="Arial"/>
            </a:endParaRPr>
          </a:p>
          <a:p>
            <a:pPr indent="0" lvl="0" marL="457200" rtl="0" algn="l">
              <a:spcBef>
                <a:spcPts val="1200"/>
              </a:spcBef>
              <a:spcAft>
                <a:spcPts val="0"/>
              </a:spcAft>
              <a:buNone/>
            </a:pPr>
            <a:r>
              <a:rPr b="1" lang="fr" sz="1100">
                <a:latin typeface="Arial"/>
                <a:ea typeface="Arial"/>
                <a:cs typeface="Arial"/>
                <a:sym typeface="Arial"/>
              </a:rPr>
              <a:t>Agile methodology:</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fr" sz="1100">
                <a:latin typeface="Arial"/>
                <a:ea typeface="Arial"/>
                <a:cs typeface="Arial"/>
                <a:sym typeface="Arial"/>
              </a:rPr>
              <a:t>Retrospective</a:t>
            </a:r>
            <a:r>
              <a:rPr lang="fr" sz="1100">
                <a:latin typeface="Arial"/>
                <a:ea typeface="Arial"/>
                <a:cs typeface="Arial"/>
                <a:sym typeface="Arial"/>
              </a:rPr>
              <a:t> Weekly Meetings once a week</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Stand-ups to plan out our objectives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Meetings on Monday, Wednesday and Friday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Daily update of our Google drive shared folder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Jira use, to update teammates of our progress</a:t>
            </a:r>
            <a:endParaRPr sz="1100">
              <a:latin typeface="Arial"/>
              <a:ea typeface="Arial"/>
              <a:cs typeface="Arial"/>
              <a:sym typeface="Arial"/>
            </a:endParaRPr>
          </a:p>
          <a:p>
            <a:pPr indent="0" lvl="0" marL="457200" rtl="0" algn="l">
              <a:spcBef>
                <a:spcPts val="1200"/>
              </a:spcBef>
              <a:spcAft>
                <a:spcPts val="1200"/>
              </a:spcAft>
              <a:buNone/>
            </a:pPr>
            <a:r>
              <a:t/>
            </a:r>
            <a:endParaRPr b="1" sz="1100"/>
          </a:p>
        </p:txBody>
      </p:sp>
      <p:pic>
        <p:nvPicPr>
          <p:cNvPr id="97" name="Google Shape;97;p18"/>
          <p:cNvPicPr preferRelativeResize="0"/>
          <p:nvPr/>
        </p:nvPicPr>
        <p:blipFill>
          <a:blip r:embed="rId3">
            <a:alphaModFix/>
          </a:blip>
          <a:stretch>
            <a:fillRect/>
          </a:stretch>
        </p:blipFill>
        <p:spPr>
          <a:xfrm>
            <a:off x="3840750" y="0"/>
            <a:ext cx="998790" cy="83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Testing strategy</a:t>
            </a:r>
            <a:endParaRPr/>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fr" sz="1300" u="sng">
                <a:latin typeface="Arial"/>
                <a:ea typeface="Arial"/>
                <a:cs typeface="Arial"/>
                <a:sym typeface="Arial"/>
              </a:rPr>
              <a:t>The testing trophy as introduced by Kent C.Dodds </a:t>
            </a:r>
            <a:endParaRPr b="1" sz="1300" u="sng">
              <a:latin typeface="Arial"/>
              <a:ea typeface="Arial"/>
              <a:cs typeface="Arial"/>
              <a:sym typeface="Arial"/>
            </a:endParaRPr>
          </a:p>
          <a:p>
            <a:pPr indent="0" lvl="0" marL="457200" rtl="0" algn="l">
              <a:spcBef>
                <a:spcPts val="1200"/>
              </a:spcBef>
              <a:spcAft>
                <a:spcPts val="0"/>
              </a:spcAft>
              <a:buNone/>
            </a:pPr>
            <a:r>
              <a:rPr b="1" lang="fr" sz="1000" u="sng">
                <a:solidFill>
                  <a:schemeClr val="hlink"/>
                </a:solidFill>
                <a:latin typeface="Arial"/>
                <a:ea typeface="Arial"/>
                <a:cs typeface="Arial"/>
                <a:sym typeface="Arial"/>
                <a:hlinkClick r:id="rId3"/>
              </a:rPr>
              <a:t>Click here for the Testing Trophy</a:t>
            </a:r>
            <a:endParaRPr b="1" sz="1000">
              <a:latin typeface="Arial"/>
              <a:ea typeface="Arial"/>
              <a:cs typeface="Arial"/>
              <a:sym typeface="Arial"/>
            </a:endParaRPr>
          </a:p>
          <a:p>
            <a:pPr indent="0" lvl="0" marL="457200" rtl="0" algn="l">
              <a:spcBef>
                <a:spcPts val="1200"/>
              </a:spcBef>
              <a:spcAft>
                <a:spcPts val="0"/>
              </a:spcAft>
              <a:buNone/>
            </a:pPr>
            <a:r>
              <a:rPr b="1" lang="fr" sz="1100">
                <a:latin typeface="Arial"/>
                <a:ea typeface="Arial"/>
                <a:cs typeface="Arial"/>
                <a:sym typeface="Arial"/>
              </a:rPr>
              <a:t>Here is what we implemented:</a:t>
            </a:r>
            <a:endParaRPr b="1" sz="1100">
              <a:latin typeface="Arial"/>
              <a:ea typeface="Arial"/>
              <a:cs typeface="Arial"/>
              <a:sym typeface="Arial"/>
            </a:endParaRPr>
          </a:p>
          <a:p>
            <a:pPr indent="-298450" lvl="0" marL="457200" rtl="0" algn="l">
              <a:spcBef>
                <a:spcPts val="1200"/>
              </a:spcBef>
              <a:spcAft>
                <a:spcPts val="0"/>
              </a:spcAft>
              <a:buClr>
                <a:srgbClr val="24292F"/>
              </a:buClr>
              <a:buSzPts val="1100"/>
              <a:buFont typeface="Arial"/>
              <a:buChar char="●"/>
            </a:pPr>
            <a:r>
              <a:rPr b="1" lang="fr" sz="1100">
                <a:solidFill>
                  <a:srgbClr val="24292F"/>
                </a:solidFill>
                <a:highlight>
                  <a:srgbClr val="FFFFFF"/>
                </a:highlight>
                <a:latin typeface="Arial"/>
                <a:ea typeface="Arial"/>
                <a:cs typeface="Arial"/>
                <a:sym typeface="Arial"/>
              </a:rPr>
              <a:t>Static analysis:</a:t>
            </a:r>
            <a:endParaRPr b="1" sz="11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rPr lang="fr" sz="1100">
                <a:solidFill>
                  <a:srgbClr val="24292F"/>
                </a:solidFill>
                <a:highlight>
                  <a:srgbClr val="FFFFFF"/>
                </a:highlight>
                <a:latin typeface="Arial"/>
                <a:ea typeface="Arial"/>
                <a:cs typeface="Arial"/>
                <a:sym typeface="Arial"/>
              </a:rPr>
              <a:t>Through the use of code formatters such as Prettier, or Linters like ESLint. Due to lack of time no Type checker like Typescript or Flow was implemented.</a:t>
            </a:r>
            <a:endParaRPr sz="1100">
              <a:solidFill>
                <a:srgbClr val="24292F"/>
              </a:solidFill>
              <a:highlight>
                <a:srgbClr val="FFFFFF"/>
              </a:highlight>
              <a:latin typeface="Arial"/>
              <a:ea typeface="Arial"/>
              <a:cs typeface="Arial"/>
              <a:sym typeface="Arial"/>
            </a:endParaRPr>
          </a:p>
          <a:p>
            <a:pPr indent="-298450" lvl="0" marL="457200" rtl="0" algn="l">
              <a:spcBef>
                <a:spcPts val="300"/>
              </a:spcBef>
              <a:spcAft>
                <a:spcPts val="0"/>
              </a:spcAft>
              <a:buClr>
                <a:srgbClr val="24292F"/>
              </a:buClr>
              <a:buSzPts val="1100"/>
              <a:buFont typeface="Arial"/>
              <a:buChar char="●"/>
            </a:pPr>
            <a:r>
              <a:rPr b="1" lang="fr" sz="1100">
                <a:solidFill>
                  <a:srgbClr val="24292F"/>
                </a:solidFill>
                <a:highlight>
                  <a:srgbClr val="FFFFFF"/>
                </a:highlight>
                <a:latin typeface="Arial"/>
                <a:ea typeface="Arial"/>
                <a:cs typeface="Arial"/>
                <a:sym typeface="Arial"/>
              </a:rPr>
              <a:t>Unit tests:</a:t>
            </a:r>
            <a:endParaRPr b="1" sz="1100">
              <a:solidFill>
                <a:srgbClr val="24292F"/>
              </a:solidFill>
              <a:highlight>
                <a:srgbClr val="FFFFFF"/>
              </a:highlight>
              <a:latin typeface="Arial"/>
              <a:ea typeface="Arial"/>
              <a:cs typeface="Arial"/>
              <a:sym typeface="Arial"/>
            </a:endParaRPr>
          </a:p>
          <a:p>
            <a:pPr indent="0" lvl="0" marL="457200" rtl="0" algn="l">
              <a:spcBef>
                <a:spcPts val="300"/>
              </a:spcBef>
              <a:spcAft>
                <a:spcPts val="0"/>
              </a:spcAft>
              <a:buNone/>
            </a:pPr>
            <a:r>
              <a:rPr lang="fr" sz="1100">
                <a:solidFill>
                  <a:srgbClr val="24292F"/>
                </a:solidFill>
                <a:highlight>
                  <a:srgbClr val="FFFFFF"/>
                </a:highlight>
                <a:latin typeface="Arial"/>
                <a:ea typeface="Arial"/>
                <a:cs typeface="Arial"/>
                <a:sym typeface="Arial"/>
              </a:rPr>
              <a:t>To verify that the algorithms were working where we could implement them through the use of Jest.</a:t>
            </a:r>
            <a:endParaRPr sz="1100">
              <a:solidFill>
                <a:srgbClr val="24292F"/>
              </a:solidFill>
              <a:highlight>
                <a:srgbClr val="FFFFFF"/>
              </a:highlight>
              <a:latin typeface="Arial"/>
              <a:ea typeface="Arial"/>
              <a:cs typeface="Arial"/>
              <a:sym typeface="Arial"/>
            </a:endParaRPr>
          </a:p>
          <a:p>
            <a:pPr indent="-298450" lvl="0" marL="457200" rtl="0" algn="l">
              <a:spcBef>
                <a:spcPts val="300"/>
              </a:spcBef>
              <a:spcAft>
                <a:spcPts val="0"/>
              </a:spcAft>
              <a:buClr>
                <a:srgbClr val="24292F"/>
              </a:buClr>
              <a:buSzPts val="1100"/>
              <a:buFont typeface="Arial"/>
              <a:buChar char="●"/>
            </a:pPr>
            <a:r>
              <a:rPr b="1" lang="fr" sz="1100">
                <a:solidFill>
                  <a:srgbClr val="24292F"/>
                </a:solidFill>
                <a:highlight>
                  <a:srgbClr val="FFFFFF"/>
                </a:highlight>
                <a:latin typeface="Arial"/>
                <a:ea typeface="Arial"/>
                <a:cs typeface="Arial"/>
                <a:sym typeface="Arial"/>
              </a:rPr>
              <a:t>Integration tests:</a:t>
            </a:r>
            <a:endParaRPr b="1" sz="1100">
              <a:solidFill>
                <a:srgbClr val="24292F"/>
              </a:solidFill>
              <a:highlight>
                <a:srgbClr val="FFFFFF"/>
              </a:highlight>
              <a:latin typeface="Arial"/>
              <a:ea typeface="Arial"/>
              <a:cs typeface="Arial"/>
              <a:sym typeface="Arial"/>
            </a:endParaRPr>
          </a:p>
          <a:p>
            <a:pPr indent="0" lvl="0" marL="457200" rtl="0" algn="l">
              <a:spcBef>
                <a:spcPts val="300"/>
              </a:spcBef>
              <a:spcAft>
                <a:spcPts val="0"/>
              </a:spcAft>
              <a:buNone/>
            </a:pPr>
            <a:r>
              <a:rPr lang="fr" sz="1100">
                <a:solidFill>
                  <a:srgbClr val="24292F"/>
                </a:solidFill>
                <a:highlight>
                  <a:srgbClr val="FFFFFF"/>
                </a:highlight>
                <a:latin typeface="Arial"/>
                <a:ea typeface="Arial"/>
                <a:cs typeface="Arial"/>
                <a:sym typeface="Arial"/>
              </a:rPr>
              <a:t>Through Jest and react-testing-library to check that the features of our app were working as expected</a:t>
            </a:r>
            <a:endParaRPr sz="1100">
              <a:solidFill>
                <a:srgbClr val="24292F"/>
              </a:solidFill>
              <a:highlight>
                <a:srgbClr val="FFFFFF"/>
              </a:highlight>
              <a:latin typeface="Arial"/>
              <a:ea typeface="Arial"/>
              <a:cs typeface="Arial"/>
              <a:sym typeface="Arial"/>
            </a:endParaRPr>
          </a:p>
          <a:p>
            <a:pPr indent="-298450" lvl="0" marL="457200" rtl="0" algn="l">
              <a:spcBef>
                <a:spcPts val="300"/>
              </a:spcBef>
              <a:spcAft>
                <a:spcPts val="0"/>
              </a:spcAft>
              <a:buClr>
                <a:srgbClr val="24292F"/>
              </a:buClr>
              <a:buSzPts val="1100"/>
              <a:buFont typeface="Arial"/>
              <a:buChar char="●"/>
            </a:pPr>
            <a:r>
              <a:rPr b="1" lang="fr" sz="1100">
                <a:solidFill>
                  <a:srgbClr val="24292F"/>
                </a:solidFill>
                <a:highlight>
                  <a:srgbClr val="FFFFFF"/>
                </a:highlight>
                <a:latin typeface="Arial"/>
                <a:ea typeface="Arial"/>
                <a:cs typeface="Arial"/>
                <a:sym typeface="Arial"/>
              </a:rPr>
              <a:t>Final tests:</a:t>
            </a:r>
            <a:endParaRPr b="1" sz="1100">
              <a:solidFill>
                <a:srgbClr val="24292F"/>
              </a:solidFill>
              <a:highlight>
                <a:srgbClr val="FFFFFF"/>
              </a:highlight>
              <a:latin typeface="Arial"/>
              <a:ea typeface="Arial"/>
              <a:cs typeface="Arial"/>
              <a:sym typeface="Arial"/>
            </a:endParaRPr>
          </a:p>
          <a:p>
            <a:pPr indent="0" lvl="0" marL="457200" rtl="0" algn="l">
              <a:spcBef>
                <a:spcPts val="300"/>
              </a:spcBef>
              <a:spcAft>
                <a:spcPts val="0"/>
              </a:spcAft>
              <a:buNone/>
            </a:pPr>
            <a:r>
              <a:rPr lang="fr" sz="1100">
                <a:solidFill>
                  <a:srgbClr val="24292F"/>
                </a:solidFill>
                <a:highlight>
                  <a:srgbClr val="FFFFFF"/>
                </a:highlight>
                <a:latin typeface="Arial"/>
                <a:ea typeface="Arial"/>
                <a:cs typeface="Arial"/>
                <a:sym typeface="Arial"/>
              </a:rPr>
              <a:t>To check that the app was working as a whole, we used user-testers (mostly ourselves and acquaintances) </a:t>
            </a:r>
            <a:endParaRPr sz="1100">
              <a:solidFill>
                <a:srgbClr val="24292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p:txBody>
      </p:sp>
      <p:pic>
        <p:nvPicPr>
          <p:cNvPr id="104" name="Google Shape;104;p19"/>
          <p:cNvPicPr preferRelativeResize="0"/>
          <p:nvPr/>
        </p:nvPicPr>
        <p:blipFill>
          <a:blip r:embed="rId4">
            <a:alphaModFix/>
          </a:blip>
          <a:stretch>
            <a:fillRect/>
          </a:stretch>
        </p:blipFill>
        <p:spPr>
          <a:xfrm>
            <a:off x="3840750" y="0"/>
            <a:ext cx="998790" cy="83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SWOT analysis </a:t>
            </a:r>
            <a:endParaRPr/>
          </a:p>
        </p:txBody>
      </p:sp>
      <p:pic>
        <p:nvPicPr>
          <p:cNvPr id="110" name="Google Shape;110;p20"/>
          <p:cNvPicPr preferRelativeResize="0"/>
          <p:nvPr/>
        </p:nvPicPr>
        <p:blipFill>
          <a:blip r:embed="rId3">
            <a:alphaModFix/>
          </a:blip>
          <a:stretch>
            <a:fillRect/>
          </a:stretch>
        </p:blipFill>
        <p:spPr>
          <a:xfrm>
            <a:off x="3840750" y="0"/>
            <a:ext cx="998790" cy="831301"/>
          </a:xfrm>
          <a:prstGeom prst="rect">
            <a:avLst/>
          </a:prstGeom>
          <a:noFill/>
          <a:ln>
            <a:noFill/>
          </a:ln>
        </p:spPr>
      </p:pic>
      <p:sp>
        <p:nvSpPr>
          <p:cNvPr id="111" name="Google Shape;111;p20"/>
          <p:cNvSpPr txBox="1"/>
          <p:nvPr/>
        </p:nvSpPr>
        <p:spPr>
          <a:xfrm>
            <a:off x="311700" y="1225225"/>
            <a:ext cx="3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Strengths</a:t>
            </a:r>
            <a:endParaRPr/>
          </a:p>
        </p:txBody>
      </p:sp>
      <p:cxnSp>
        <p:nvCxnSpPr>
          <p:cNvPr id="112" name="Google Shape;112;p20"/>
          <p:cNvCxnSpPr>
            <a:stCxn id="113" idx="0"/>
            <a:endCxn id="113" idx="2"/>
          </p:cNvCxnSpPr>
          <p:nvPr/>
        </p:nvCxnSpPr>
        <p:spPr>
          <a:xfrm>
            <a:off x="4572000" y="1225225"/>
            <a:ext cx="0" cy="33540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0"/>
          <p:cNvCxnSpPr>
            <a:stCxn id="113" idx="1"/>
            <a:endCxn id="113" idx="3"/>
          </p:cNvCxnSpPr>
          <p:nvPr/>
        </p:nvCxnSpPr>
        <p:spPr>
          <a:xfrm>
            <a:off x="311700" y="2902225"/>
            <a:ext cx="8520600" cy="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20"/>
          <p:cNvSpPr txBox="1"/>
          <p:nvPr/>
        </p:nvSpPr>
        <p:spPr>
          <a:xfrm>
            <a:off x="266700" y="2902225"/>
            <a:ext cx="39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Opportunities</a:t>
            </a:r>
            <a:endParaRPr/>
          </a:p>
        </p:txBody>
      </p:sp>
      <p:sp>
        <p:nvSpPr>
          <p:cNvPr id="116" name="Google Shape;116;p20"/>
          <p:cNvSpPr txBox="1"/>
          <p:nvPr/>
        </p:nvSpPr>
        <p:spPr>
          <a:xfrm>
            <a:off x="4622800" y="1225225"/>
            <a:ext cx="3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Weaknesses</a:t>
            </a:r>
            <a:endParaRPr/>
          </a:p>
        </p:txBody>
      </p:sp>
      <p:sp>
        <p:nvSpPr>
          <p:cNvPr id="117" name="Google Shape;117;p20"/>
          <p:cNvSpPr txBox="1"/>
          <p:nvPr/>
        </p:nvSpPr>
        <p:spPr>
          <a:xfrm>
            <a:off x="4622800" y="2902225"/>
            <a:ext cx="39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Threats</a:t>
            </a:r>
            <a:endParaRPr/>
          </a:p>
        </p:txBody>
      </p:sp>
      <p:sp>
        <p:nvSpPr>
          <p:cNvPr id="118" name="Google Shape;118;p20"/>
          <p:cNvSpPr txBox="1"/>
          <p:nvPr/>
        </p:nvSpPr>
        <p:spPr>
          <a:xfrm>
            <a:off x="482600" y="1663700"/>
            <a:ext cx="3714900" cy="11544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fr" sz="900"/>
              <a:t>Theme of the project in line with the expansion of the wellness market</a:t>
            </a:r>
            <a:endParaRPr sz="900"/>
          </a:p>
          <a:p>
            <a:pPr indent="-285750" lvl="0" marL="457200" rtl="0" algn="l">
              <a:spcBef>
                <a:spcPts val="0"/>
              </a:spcBef>
              <a:spcAft>
                <a:spcPts val="0"/>
              </a:spcAft>
              <a:buSzPts val="900"/>
              <a:buChar char="●"/>
            </a:pPr>
            <a:r>
              <a:rPr lang="fr" sz="900"/>
              <a:t>Clear idea of the theme of our project</a:t>
            </a:r>
            <a:endParaRPr sz="900"/>
          </a:p>
          <a:p>
            <a:pPr indent="-285750" lvl="0" marL="457200" rtl="0" algn="l">
              <a:spcBef>
                <a:spcPts val="0"/>
              </a:spcBef>
              <a:spcAft>
                <a:spcPts val="0"/>
              </a:spcAft>
              <a:buSzPts val="900"/>
              <a:buChar char="●"/>
            </a:pPr>
            <a:r>
              <a:rPr lang="fr" sz="900"/>
              <a:t>Use of React (easier to use, with supporting ressources online)</a:t>
            </a:r>
            <a:endParaRPr sz="900"/>
          </a:p>
          <a:p>
            <a:pPr indent="-285750" lvl="0" marL="457200" rtl="0" algn="l">
              <a:spcBef>
                <a:spcPts val="0"/>
              </a:spcBef>
              <a:spcAft>
                <a:spcPts val="0"/>
              </a:spcAft>
              <a:buSzPts val="900"/>
              <a:buChar char="●"/>
            </a:pPr>
            <a:r>
              <a:rPr lang="fr" sz="900"/>
              <a:t>Project creators of various backgrounds</a:t>
            </a:r>
            <a:endParaRPr sz="900"/>
          </a:p>
          <a:p>
            <a:pPr indent="-285750" lvl="0" marL="457200" rtl="0" algn="l">
              <a:spcBef>
                <a:spcPts val="0"/>
              </a:spcBef>
              <a:spcAft>
                <a:spcPts val="0"/>
              </a:spcAft>
              <a:buSzPts val="900"/>
              <a:buChar char="●"/>
            </a:pPr>
            <a:r>
              <a:rPr lang="fr" sz="900"/>
              <a:t>Support from the instructors</a:t>
            </a:r>
            <a:endParaRPr sz="900"/>
          </a:p>
        </p:txBody>
      </p:sp>
      <p:sp>
        <p:nvSpPr>
          <p:cNvPr id="119" name="Google Shape;119;p20"/>
          <p:cNvSpPr txBox="1"/>
          <p:nvPr/>
        </p:nvSpPr>
        <p:spPr>
          <a:xfrm>
            <a:off x="482600" y="3386550"/>
            <a:ext cx="3429000" cy="11544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fr" sz="900"/>
              <a:t>The topic is so wide that the project could feature more options (ex: NHS </a:t>
            </a:r>
            <a:r>
              <a:rPr lang="fr" sz="900"/>
              <a:t>resources</a:t>
            </a:r>
            <a:r>
              <a:rPr lang="fr" sz="900"/>
              <a:t>, Statistics and graphs, link to a therapist)</a:t>
            </a:r>
            <a:endParaRPr sz="900"/>
          </a:p>
          <a:p>
            <a:pPr indent="-285750" lvl="0" marL="457200" rtl="0" algn="l">
              <a:spcBef>
                <a:spcPts val="0"/>
              </a:spcBef>
              <a:spcAft>
                <a:spcPts val="0"/>
              </a:spcAft>
              <a:buSzPts val="900"/>
              <a:buChar char="●"/>
            </a:pPr>
            <a:r>
              <a:rPr lang="fr" sz="900"/>
              <a:t>SSO login and other user friendly options could be implemented in the future</a:t>
            </a:r>
            <a:endParaRPr sz="900"/>
          </a:p>
          <a:p>
            <a:pPr indent="-285750" lvl="0" marL="457200" rtl="0" algn="l">
              <a:spcBef>
                <a:spcPts val="0"/>
              </a:spcBef>
              <a:spcAft>
                <a:spcPts val="0"/>
              </a:spcAft>
              <a:buSzPts val="900"/>
              <a:buChar char="●"/>
            </a:pPr>
            <a:r>
              <a:rPr lang="fr" sz="900"/>
              <a:t>Use of different technologies which could allow us to expand the project and better it</a:t>
            </a:r>
            <a:endParaRPr sz="900"/>
          </a:p>
        </p:txBody>
      </p:sp>
      <p:sp>
        <p:nvSpPr>
          <p:cNvPr id="120" name="Google Shape;120;p20"/>
          <p:cNvSpPr txBox="1"/>
          <p:nvPr/>
        </p:nvSpPr>
        <p:spPr>
          <a:xfrm>
            <a:off x="4584700" y="1724575"/>
            <a:ext cx="37911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fr" sz="900"/>
              <a:t>Tests and features could have been better implemented had we had more time, and had a wider knowledge and experience</a:t>
            </a:r>
            <a:endParaRPr sz="900"/>
          </a:p>
        </p:txBody>
      </p:sp>
      <p:sp>
        <p:nvSpPr>
          <p:cNvPr id="121" name="Google Shape;121;p20"/>
          <p:cNvSpPr txBox="1"/>
          <p:nvPr/>
        </p:nvSpPr>
        <p:spPr>
          <a:xfrm>
            <a:off x="4572000" y="3386550"/>
            <a:ext cx="39432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fr" sz="900"/>
              <a:t>The Wellness industry has been booming, therefore we are in a very competitive market</a:t>
            </a:r>
            <a:endParaRPr sz="900"/>
          </a:p>
          <a:p>
            <a:pPr indent="-285750" lvl="0" marL="457200" rtl="0" algn="l">
              <a:spcBef>
                <a:spcPts val="0"/>
              </a:spcBef>
              <a:spcAft>
                <a:spcPts val="0"/>
              </a:spcAft>
              <a:buSzPts val="900"/>
              <a:buChar char="●"/>
            </a:pPr>
            <a:r>
              <a:rPr lang="fr" sz="900"/>
              <a:t>Protection of our users’ data (no strategy implemented)</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a:t>
            </a:r>
            <a:endParaRPr/>
          </a:p>
        </p:txBody>
      </p:sp>
      <p:pic>
        <p:nvPicPr>
          <p:cNvPr id="127" name="Google Shape;127;p21"/>
          <p:cNvPicPr preferRelativeResize="0"/>
          <p:nvPr/>
        </p:nvPicPr>
        <p:blipFill>
          <a:blip r:embed="rId3">
            <a:alphaModFix/>
          </a:blip>
          <a:stretch>
            <a:fillRect/>
          </a:stretch>
        </p:blipFill>
        <p:spPr>
          <a:xfrm>
            <a:off x="3398525" y="377700"/>
            <a:ext cx="2346949" cy="19533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