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62" r:id="rId2"/>
    <p:sldId id="295" r:id="rId3"/>
    <p:sldId id="278" r:id="rId4"/>
    <p:sldId id="279" r:id="rId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12" autoAdjust="0"/>
    <p:restoredTop sz="94660"/>
  </p:normalViewPr>
  <p:slideViewPr>
    <p:cSldViewPr snapToGrid="0">
      <p:cViewPr varScale="1">
        <p:scale>
          <a:sx n="118" d="100"/>
          <a:sy n="118" d="100"/>
        </p:scale>
        <p:origin x="-451" y="-67"/>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16A2C7-C125-4F61-B840-EDDF02337A97}" type="datetimeFigureOut">
              <a:rPr lang="en-US" smtClean="0"/>
              <a:pPr/>
              <a:t>6/4/2023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7302E-4E2F-4E23-AD6C-22DA12D56514}" type="slidenum">
              <a:rPr lang="en-US" smtClean="0"/>
              <a:pPr/>
              <a:t>‹#›</a:t>
            </a:fld>
            <a:endParaRPr lang="en-US"/>
          </a:p>
        </p:txBody>
      </p:sp>
    </p:spTree>
    <p:extLst>
      <p:ext uri="{BB962C8B-B14F-4D97-AF65-F5344CB8AC3E}">
        <p14:creationId xmlns:p14="http://schemas.microsoft.com/office/powerpoint/2010/main" xmlns="" val="1889711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2497" name="Rectangle 2"/>
          <p:cNvSpPr>
            <a:spLocks noGrp="1" noRot="1" noChangeAspect="1" noChangeArrowheads="1" noTextEdit="1"/>
          </p:cNvSpPr>
          <p:nvPr>
            <p:ph type="sldImg"/>
          </p:nvPr>
        </p:nvSpPr>
        <p:spPr>
          <a:ln/>
        </p:spPr>
      </p:sp>
      <p:sp>
        <p:nvSpPr>
          <p:cNvPr id="1642498"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 here</a:t>
            </a:r>
            <a:r>
              <a:rPr lang="en-US" baseline="0" dirty="0"/>
              <a:t> is the format of a user story. Notice that the user story is very simple. However,</a:t>
            </a:r>
            <a:r>
              <a:rPr lang="en-US" dirty="0"/>
              <a:t> it </a:t>
            </a:r>
            <a:r>
              <a:rPr lang="en-US" baseline="0" dirty="0"/>
              <a:t>contains all the information a delivery team would need to implement the desired function for a specific type of user, thereby helpin</a:t>
            </a:r>
            <a:r>
              <a:rPr lang="en-US" dirty="0"/>
              <a:t>g him achieve</a:t>
            </a:r>
            <a:r>
              <a:rPr lang="en-US" baseline="0" dirty="0"/>
              <a:t> business outcomes.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[DRAMATIC SHIFT!!!] By utilizing user stories (and in particular this template), we’re saying that we’re going to work collaboratively with the customer or business partner to discover what they want (in the course of analysis), and deliver it during the sprint.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So what’s missing here, that you would normally find in a requirements document?   (Have students put their answers in the chat)</a:t>
            </a:r>
          </a:p>
        </p:txBody>
      </p:sp>
    </p:spTree>
    <p:extLst>
      <p:ext uri="{BB962C8B-B14F-4D97-AF65-F5344CB8AC3E}">
        <p14:creationId xmlns:p14="http://schemas.microsoft.com/office/powerpoint/2010/main" xmlns="" val="17071063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xmlns="" id="{E355E128-3976-D54B-8CB4-188AFAC60306}"/>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
            </a:r>
            <a:br>
              <a:rPr lang="en-US" dirty="0"/>
            </a:br>
            <a:r>
              <a:rPr lang="en-US" dirty="0"/>
              <a:t>Title Goes Here</a:t>
            </a:r>
          </a:p>
        </p:txBody>
      </p:sp>
      <p:cxnSp>
        <p:nvCxnSpPr>
          <p:cNvPr id="17" name="Straight Connector 16">
            <a:extLst>
              <a:ext uri="{FF2B5EF4-FFF2-40B4-BE49-F238E27FC236}">
                <a16:creationId xmlns:a16="http://schemas.microsoft.com/office/drawing/2014/main" xmlns=""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xmlns=""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xmlns=""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xmlns="" id="{41D0A58E-F413-134E-B7FA-239403A9526F}"/>
              </a:ext>
            </a:extLst>
          </p:cNvPr>
          <p:cNvPicPr>
            <a:picLocks noChangeAspect="1"/>
          </p:cNvPicPr>
          <p:nvPr/>
        </p:nvPicPr>
        <p:blipFill>
          <a:blip r:embed="rId2" cstate="hqprint">
            <a:extLst>
              <a:ext uri="{28A0092B-C50C-407E-A947-70E740481C1C}">
                <a14:useLocalDpi xmlns:a14="http://schemas.microsoft.com/office/drawing/2010/main" xmlns=""/>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xmlns=""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xmlns="" val="3279615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xmlns="" id="{3A90430C-755F-CC48-B69D-C7B5FE581673}"/>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425457" y="382876"/>
            <a:ext cx="2624563" cy="558418"/>
          </a:xfrm>
          <a:prstGeom prst="rect">
            <a:avLst/>
          </a:prstGeom>
        </p:spPr>
      </p:pic>
      <p:sp>
        <p:nvSpPr>
          <p:cNvPr id="23" name="Picture Placeholder 3">
            <a:extLst>
              <a:ext uri="{FF2B5EF4-FFF2-40B4-BE49-F238E27FC236}">
                <a16:creationId xmlns:a16="http://schemas.microsoft.com/office/drawing/2014/main" xmlns="" id="{2A8B2F9B-A651-3F4E-8B67-3E1B494E2A0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xmlns=""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xmlns="" id="{B21861E9-BDB1-744A-AB6C-6D5ABCB7AE1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xmlns=""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xmlns=""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xmlns=""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xmlns="" val="619042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xmlns=""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xmlns=""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28A894F-8878-4E58-9B19-A78CCD0F4AC7}" type="slidenum">
              <a:rPr lang="en-US" smtClean="0"/>
              <a:pPr/>
              <a:t>‹#›</a:t>
            </a:fld>
            <a:endParaRPr lang="en-US"/>
          </a:p>
        </p:txBody>
      </p:sp>
      <p:pic>
        <p:nvPicPr>
          <p:cNvPr id="15" name="Picture 14">
            <a:extLst>
              <a:ext uri="{FF2B5EF4-FFF2-40B4-BE49-F238E27FC236}">
                <a16:creationId xmlns:a16="http://schemas.microsoft.com/office/drawing/2014/main" xmlns="" id="{F70F4A04-9F09-BC4C-BCD8-015E0BC0878C}"/>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xmlns=""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xmlns="" val="1619473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10" name="Content Placeholder 9">
            <a:extLst>
              <a:ext uri="{FF2B5EF4-FFF2-40B4-BE49-F238E27FC236}">
                <a16:creationId xmlns:a16="http://schemas.microsoft.com/office/drawing/2014/main" xmlns="" id="{C938DDBF-3A18-FC4C-9433-65FAE5265169}"/>
              </a:ext>
            </a:extLst>
          </p:cNvPr>
          <p:cNvSpPr>
            <a:spLocks noGrp="1"/>
          </p:cNvSpPr>
          <p:nvPr>
            <p:ph sz="quarter" idx="13"/>
          </p:nvPr>
        </p:nvSpPr>
        <p:spPr>
          <a:xfrm>
            <a:off x="381000" y="1162050"/>
            <a:ext cx="8417052" cy="3311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a:extLst>
              <a:ext uri="{FF2B5EF4-FFF2-40B4-BE49-F238E27FC236}">
                <a16:creationId xmlns:a16="http://schemas.microsoft.com/office/drawing/2014/main" xmlns=""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xmlns=""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pPr/>
              <a:t>‹#›</a:t>
            </a:fld>
            <a:endParaRPr lang="en-US"/>
          </a:p>
        </p:txBody>
      </p:sp>
    </p:spTree>
    <p:extLst>
      <p:ext uri="{BB962C8B-B14F-4D97-AF65-F5344CB8AC3E}">
        <p14:creationId xmlns:p14="http://schemas.microsoft.com/office/powerpoint/2010/main" xmlns="" val="3072397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xmlns=""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xmlns=""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pPr/>
              <a:t>‹#›</a:t>
            </a:fld>
            <a:endParaRPr lang="en-US"/>
          </a:p>
        </p:txBody>
      </p:sp>
      <p:sp>
        <p:nvSpPr>
          <p:cNvPr id="11" name="Content Placeholder 2">
            <a:extLst>
              <a:ext uri="{FF2B5EF4-FFF2-40B4-BE49-F238E27FC236}">
                <a16:creationId xmlns:a16="http://schemas.microsoft.com/office/drawing/2014/main" xmlns=""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xmlns=""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1089467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xmlns=""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xmlns=""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pPr/>
              <a:t>‹#›</a:t>
            </a:fld>
            <a:endParaRPr lang="en-US"/>
          </a:p>
        </p:txBody>
      </p:sp>
      <p:sp>
        <p:nvSpPr>
          <p:cNvPr id="7" name="Content Placeholder 2">
            <a:extLst>
              <a:ext uri="{FF2B5EF4-FFF2-40B4-BE49-F238E27FC236}">
                <a16:creationId xmlns:a16="http://schemas.microsoft.com/office/drawing/2014/main" xmlns="" id="{B5626B74-7C61-A145-BD70-21148590E430}"/>
              </a:ext>
            </a:extLst>
          </p:cNvPr>
          <p:cNvSpPr>
            <a:spLocks noGrp="1"/>
          </p:cNvSpPr>
          <p:nvPr>
            <p:ph sz="half" idx="1"/>
          </p:nvPr>
        </p:nvSpPr>
        <p:spPr>
          <a:xfrm>
            <a:off x="384048"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xmlns="" id="{0D149372-F04D-CC48-8B4F-76F0320F37B7}"/>
              </a:ext>
            </a:extLst>
          </p:cNvPr>
          <p:cNvSpPr>
            <a:spLocks noGrp="1"/>
          </p:cNvSpPr>
          <p:nvPr>
            <p:ph sz="half" idx="2"/>
          </p:nvPr>
        </p:nvSpPr>
        <p:spPr>
          <a:xfrm>
            <a:off x="3232404"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xmlns="" id="{6548ADF5-6624-B449-B0AB-E8FDF55A3B8B}"/>
              </a:ext>
            </a:extLst>
          </p:cNvPr>
          <p:cNvSpPr>
            <a:spLocks noGrp="1"/>
          </p:cNvSpPr>
          <p:nvPr>
            <p:ph sz="half" idx="13"/>
          </p:nvPr>
        </p:nvSpPr>
        <p:spPr>
          <a:xfrm>
            <a:off x="6080760"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3689516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9EB04ED9-CA93-3142-B4EC-8ED6F34D15E9}"/>
              </a:ext>
            </a:extLst>
          </p:cNvPr>
          <p:cNvPicPr>
            <a:picLocks noChangeAspect="1"/>
          </p:cNvPicPr>
          <p:nvPr/>
        </p:nvPicPr>
        <p:blipFill>
          <a:blip r:embed="rId2" cstate="screen">
            <a:alphaModFix/>
            <a:extLst>
              <a:ext uri="{28A0092B-C50C-407E-A947-70E740481C1C}">
                <a14:useLocalDpi xmlns:a14="http://schemas.microsoft.com/office/drawing/2010/main" xmlns=""/>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xmlns="" id="{CB22C87B-454A-5546-8346-08CD9A74FE5D}"/>
              </a:ext>
            </a:extLst>
          </p:cNvPr>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bwMode="black">
          <a:xfrm>
            <a:off x="7734300" y="4693634"/>
            <a:ext cx="1029775" cy="221011"/>
          </a:xfrm>
          <a:prstGeom prst="rect">
            <a:avLst/>
          </a:prstGeom>
        </p:spPr>
      </p:pic>
      <p:sp>
        <p:nvSpPr>
          <p:cNvPr id="14" name="Title 1">
            <a:extLst>
              <a:ext uri="{FF2B5EF4-FFF2-40B4-BE49-F238E27FC236}">
                <a16:creationId xmlns:a16="http://schemas.microsoft.com/office/drawing/2014/main" xmlns=""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xmlns=""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62756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xmlns=""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xmlns=""/>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xmlns="" id="{FF0D9D5E-4D2E-CA4D-AD11-F48A3C1E8D6D}"/>
              </a:ext>
            </a:extLst>
          </p:cNvPr>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xmlns=""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xmlns="" id="{1F7C825B-B4FF-FF40-84F6-962714FC3A43}"/>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347409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Divider Slide 1">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xmlns=""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accent2"/>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xmlns=""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xmlns=""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7479893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8580102-CAD4-A748-BD95-3E5812A2AD6D}"/>
              </a:ext>
            </a:extLst>
          </p:cNvPr>
          <p:cNvPicPr>
            <a:picLocks noChangeAspect="1"/>
          </p:cNvPicPr>
          <p:nvPr/>
        </p:nvPicPr>
        <p:blipFill rotWithShape="1">
          <a:blip r:embed="rId2" cstate="screen">
            <a:extLst>
              <a:ext uri="{28A0092B-C50C-407E-A947-70E740481C1C}">
                <a14:useLocalDpi xmlns:a14="http://schemas.microsoft.com/office/drawing/2010/main" xmlns=""/>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xmlns="" id="{74AF8623-17CF-6240-8EE3-A38651F2E384}"/>
              </a:ext>
            </a:extLst>
          </p:cNvPr>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xmlns=""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xmlns="" id="{010DD0DB-372F-554C-AC14-50A4A4866945}"/>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1073687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xmlns="" id="{5F363CBB-0CE6-524D-A91E-F704F804A718}"/>
              </a:ext>
            </a:extLst>
          </p:cNvPr>
          <p:cNvPicPr>
            <a:picLocks noChangeAspect="1"/>
          </p:cNvPicPr>
          <p:nvPr/>
        </p:nvPicPr>
        <p:blipFill rotWithShape="1">
          <a:blip r:embed="rId2" cstate="screen">
            <a:alphaModFix/>
            <a:extLst>
              <a:ext uri="{28A0092B-C50C-407E-A947-70E740481C1C}">
                <a14:useLocalDpi xmlns:a14="http://schemas.microsoft.com/office/drawing/2010/main" xmlns=""/>
              </a:ext>
            </a:extLst>
          </a:blip>
          <a:srcRect/>
          <a:stretch/>
        </p:blipFill>
        <p:spPr>
          <a:xfrm>
            <a:off x="142" y="0"/>
            <a:ext cx="9143716" cy="514350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xmlns="" val="1459120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xmlns=""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xmlns=""/>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xmlns="" id="{C96E9237-80A4-8D4D-AF8F-78866C6D2C05}"/>
              </a:ext>
            </a:extLst>
          </p:cNvPr>
          <p:cNvSpPr/>
          <p:nvPr/>
        </p:nvSpPr>
        <p:spPr>
          <a:xfrm>
            <a:off x="0" y="1397"/>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27" name="Picture 26">
            <a:extLst>
              <a:ext uri="{FF2B5EF4-FFF2-40B4-BE49-F238E27FC236}">
                <a16:creationId xmlns:a16="http://schemas.microsoft.com/office/drawing/2014/main" xmlns="" id="{3E72939B-E866-3F48-956F-028BC0570F38}"/>
              </a:ext>
            </a:extLst>
          </p:cNvPr>
          <p:cNvPicPr>
            <a:picLocks noChangeAspect="1"/>
          </p:cNvPicPr>
          <p:nvPr/>
        </p:nvPicPr>
        <p:blipFill>
          <a:blip r:embed="rId3" cstate="hqprint">
            <a:extLst>
              <a:ext uri="{28A0092B-C50C-407E-A947-70E740481C1C}">
                <a14:useLocalDpi xmlns:a14="http://schemas.microsoft.com/office/drawing/2010/main" xmlns=""/>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xmlns="" id="{62C1B911-F437-1644-81AF-E4F0D63347D5}"/>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
            </a:r>
            <a:br>
              <a:rPr lang="en-US" dirty="0"/>
            </a:br>
            <a:r>
              <a:rPr lang="en-US" dirty="0"/>
              <a:t>Title Goes Here</a:t>
            </a:r>
          </a:p>
        </p:txBody>
      </p:sp>
      <p:cxnSp>
        <p:nvCxnSpPr>
          <p:cNvPr id="12" name="Straight Connector 11">
            <a:extLst>
              <a:ext uri="{FF2B5EF4-FFF2-40B4-BE49-F238E27FC236}">
                <a16:creationId xmlns:a16="http://schemas.microsoft.com/office/drawing/2014/main" xmlns=""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xmlns=""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xmlns=""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xmlns=""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xmlns="" val="35092030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xmlns="" id="{AFD0E892-AD84-1E4B-88EE-D37B1E173C5D}"/>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0" y="495"/>
            <a:ext cx="9144000" cy="514251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xmlns="" val="218452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rgbClr val="0032A1"/>
                </a:solidFill>
                <a:latin typeface="+mn-lt"/>
              </a:defRPr>
            </a:lvl1pPr>
          </a:lstStyle>
          <a:p>
            <a:pPr lvl="0"/>
            <a:r>
              <a:rPr lang="en-US"/>
              <a:t>Edit Master text styles</a:t>
            </a:r>
          </a:p>
        </p:txBody>
      </p:sp>
    </p:spTree>
    <p:extLst>
      <p:ext uri="{BB962C8B-B14F-4D97-AF65-F5344CB8AC3E}">
        <p14:creationId xmlns:p14="http://schemas.microsoft.com/office/powerpoint/2010/main" xmlns="" val="22705680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xmlns=""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xmlns=""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28A894F-8878-4E58-9B19-A78CCD0F4AC7}" type="slidenum">
              <a:rPr lang="en-US" smtClean="0"/>
              <a:pPr/>
              <a:t>‹#›</a:t>
            </a:fld>
            <a:endParaRPr lang="en-US"/>
          </a:p>
        </p:txBody>
      </p:sp>
      <p:pic>
        <p:nvPicPr>
          <p:cNvPr id="15" name="Picture 14">
            <a:extLst>
              <a:ext uri="{FF2B5EF4-FFF2-40B4-BE49-F238E27FC236}">
                <a16:creationId xmlns:a16="http://schemas.microsoft.com/office/drawing/2014/main" xmlns="" id="{F70F4A04-9F09-BC4C-BCD8-015E0BC0878C}"/>
              </a:ext>
            </a:extLst>
          </p:cNvPr>
          <p:cNvPicPr>
            <a:picLocks noChangeAspect="1"/>
          </p:cNvPicPr>
          <p:nvPr/>
        </p:nvPicPr>
        <p:blipFill>
          <a:blip r:embed="rId2" cstate="print"/>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xmlns=""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xmlns="" val="19829187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1E91B630-BDD5-844D-9F57-E0F3DA8DE295}"/>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6738551" y="4351664"/>
            <a:ext cx="2024449" cy="430734"/>
          </a:xfrm>
          <a:prstGeom prst="rect">
            <a:avLst/>
          </a:prstGeom>
        </p:spPr>
      </p:pic>
      <p:sp>
        <p:nvSpPr>
          <p:cNvPr id="11" name="Text Placeholder 4">
            <a:extLst>
              <a:ext uri="{FF2B5EF4-FFF2-40B4-BE49-F238E27FC236}">
                <a16:creationId xmlns:a16="http://schemas.microsoft.com/office/drawing/2014/main" xmlns=""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xmlns=""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xmlns=""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xmlns=""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5664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3499B342-4542-7F44-B4EF-9314EC77E720}"/>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xmlns="" id="{1E3CF8DA-271C-CB40-9A53-7C2CBDDD591D}"/>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4269237" y="4114800"/>
            <a:ext cx="2509524" cy="908465"/>
          </a:xfrm>
          <a:prstGeom prst="rect">
            <a:avLst/>
          </a:prstGeom>
        </p:spPr>
      </p:pic>
      <p:sp>
        <p:nvSpPr>
          <p:cNvPr id="14" name="Text Placeholder 4">
            <a:extLst>
              <a:ext uri="{FF2B5EF4-FFF2-40B4-BE49-F238E27FC236}">
                <a16:creationId xmlns:a16="http://schemas.microsoft.com/office/drawing/2014/main" xmlns=""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xmlns=""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xmlns=""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xmlns="" id="{616FDEC5-70F3-8242-B371-DE69C53DE33E}"/>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1411853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14672F0-3606-864E-B5C6-3D3E01E37D5D}"/>
              </a:ext>
            </a:extLst>
          </p:cNvPr>
          <p:cNvPicPr>
            <a:picLocks noChangeAspect="1"/>
          </p:cNvPicPr>
          <p:nvPr/>
        </p:nvPicPr>
        <p:blipFill rotWithShape="1">
          <a:blip r:embed="rId2" cstate="screen">
            <a:extLst>
              <a:ext uri="{28A0092B-C50C-407E-A947-70E740481C1C}">
                <a14:useLocalDpi xmlns:a14="http://schemas.microsoft.com/office/drawing/2010/main" xmlns=""/>
              </a:ext>
            </a:extLst>
          </a:blip>
          <a:srcRect/>
          <a:stretch/>
        </p:blipFill>
        <p:spPr>
          <a:xfrm>
            <a:off x="1928" y="0"/>
            <a:ext cx="9160462" cy="5143500"/>
          </a:xfrm>
          <a:prstGeom prst="rect">
            <a:avLst/>
          </a:prstGeom>
        </p:spPr>
      </p:pic>
    </p:spTree>
    <p:extLst>
      <p:ext uri="{BB962C8B-B14F-4D97-AF65-F5344CB8AC3E}">
        <p14:creationId xmlns:p14="http://schemas.microsoft.com/office/powerpoint/2010/main" xmlns="" val="20202712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132443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xmlns="" id="{729CBCB3-DFC4-6A43-9125-F8D01C1DBC97}"/>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131956" y="79601"/>
            <a:ext cx="3237409" cy="1171967"/>
          </a:xfrm>
          <a:prstGeom prst="rect">
            <a:avLst/>
          </a:prstGeom>
        </p:spPr>
      </p:pic>
      <p:sp>
        <p:nvSpPr>
          <p:cNvPr id="13" name="Title 1">
            <a:extLst>
              <a:ext uri="{FF2B5EF4-FFF2-40B4-BE49-F238E27FC236}">
                <a16:creationId xmlns:a16="http://schemas.microsoft.com/office/drawing/2014/main" xmlns=""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xmlns=""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xmlns=""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xmlns=""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xmlns=""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xmlns="" val="26651155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1E91B630-BDD5-844D-9F57-E0F3DA8DE295}"/>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4510377" y="4353665"/>
            <a:ext cx="2024449" cy="430734"/>
          </a:xfrm>
          <a:prstGeom prst="rect">
            <a:avLst/>
          </a:prstGeom>
        </p:spPr>
      </p:pic>
      <p:sp>
        <p:nvSpPr>
          <p:cNvPr id="11" name="Text Placeholder 4">
            <a:extLst>
              <a:ext uri="{FF2B5EF4-FFF2-40B4-BE49-F238E27FC236}">
                <a16:creationId xmlns:a16="http://schemas.microsoft.com/office/drawing/2014/main" xmlns=""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xmlns=""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xmlns=""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xmlns=""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xmlns="" id="{E43575F0-2D79-7E43-8455-55C88625BB96}"/>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solidFill>
                  <a:schemeClr val="bg1"/>
                </a:solidFill>
              </a:defRPr>
            </a:lvl1pPr>
          </a:lstStyle>
          <a:p>
            <a:r>
              <a:rPr lang="en-US" dirty="0"/>
              <a:t>Client/Partner Logo Here</a:t>
            </a:r>
          </a:p>
        </p:txBody>
      </p:sp>
    </p:spTree>
    <p:extLst>
      <p:ext uri="{BB962C8B-B14F-4D97-AF65-F5344CB8AC3E}">
        <p14:creationId xmlns:p14="http://schemas.microsoft.com/office/powerpoint/2010/main" xmlns="" val="42904828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xmlns=""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xmlns=""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xmlns=""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xmlns="" id="{082CA94C-BBE0-1846-921C-E1AFFD0BB14A}"/>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xmlns="" id="{C2914087-A4EF-E640-A3E0-574DF86EFCB7}"/>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6491441" y="4114800"/>
            <a:ext cx="2509524" cy="908465"/>
          </a:xfrm>
          <a:prstGeom prst="rect">
            <a:avLst/>
          </a:prstGeom>
        </p:spPr>
      </p:pic>
    </p:spTree>
    <p:extLst>
      <p:ext uri="{BB962C8B-B14F-4D97-AF65-F5344CB8AC3E}">
        <p14:creationId xmlns:p14="http://schemas.microsoft.com/office/powerpoint/2010/main" xmlns="" val="204403073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xmlns="" id="{729CBCB3-DFC4-6A43-9125-F8D01C1DBC97}"/>
              </a:ext>
            </a:extLst>
          </p:cNvPr>
          <p:cNvPicPr>
            <a:picLocks noChangeAspect="1"/>
          </p:cNvPicPr>
          <p:nvPr/>
        </p:nvPicPr>
        <p:blipFill>
          <a:blip r:embed="rId2" cstate="print"/>
          <a:stretch>
            <a:fillRect/>
          </a:stretch>
        </p:blipFill>
        <p:spPr>
          <a:xfrm>
            <a:off x="131956" y="79601"/>
            <a:ext cx="3237409" cy="1171967"/>
          </a:xfrm>
          <a:prstGeom prst="rect">
            <a:avLst/>
          </a:prstGeom>
        </p:spPr>
      </p:pic>
      <p:sp>
        <p:nvSpPr>
          <p:cNvPr id="20" name="Picture Placeholder 3">
            <a:extLst>
              <a:ext uri="{FF2B5EF4-FFF2-40B4-BE49-F238E27FC236}">
                <a16:creationId xmlns:a16="http://schemas.microsoft.com/office/drawing/2014/main" xmlns="" id="{DF24104C-8FB7-894E-951E-C148D518F3F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xmlns=""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xmlns=""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xmlns=""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xmlns=""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xmlns=""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xmlns="" val="1886119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2E48B4-F4ED-4DA0-AE35-136D1133A4F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13549144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145314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3404F555-4B35-F044-B7D0-D32F73D755D2}"/>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0" y="0"/>
            <a:ext cx="9144000" cy="5143500"/>
          </a:xfrm>
          <a:prstGeom prst="rect">
            <a:avLst/>
          </a:prstGeom>
        </p:spPr>
      </p:pic>
      <p:pic>
        <p:nvPicPr>
          <p:cNvPr id="21" name="Picture 20">
            <a:extLst>
              <a:ext uri="{FF2B5EF4-FFF2-40B4-BE49-F238E27FC236}">
                <a16:creationId xmlns:a16="http://schemas.microsoft.com/office/drawing/2014/main" xmlns="" id="{C6865CC2-EE1E-B44E-B46B-DD0F56CB7AB5}"/>
              </a:ext>
            </a:extLst>
          </p:cNvPr>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a:xfrm>
            <a:off x="444119" y="382876"/>
            <a:ext cx="2624563" cy="558418"/>
          </a:xfrm>
          <a:prstGeom prst="rect">
            <a:avLst/>
          </a:prstGeom>
        </p:spPr>
      </p:pic>
      <p:sp>
        <p:nvSpPr>
          <p:cNvPr id="14" name="Title 1">
            <a:extLst>
              <a:ext uri="{FF2B5EF4-FFF2-40B4-BE49-F238E27FC236}">
                <a16:creationId xmlns:a16="http://schemas.microsoft.com/office/drawing/2014/main" xmlns=""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xmlns="" id="{FDA0D648-BD2B-5645-81FD-088044B6FFDC}"/>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xmlns=""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xmlns=""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xmlns=""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xmlns="" val="2752401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xmlns=""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xmlns=""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xmlns=""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xmlns=""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xmlns="" id="{41D0A58E-F413-134E-B7FA-239403A9526F}"/>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xmlns=""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xmlns="" val="1846407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xmlns=""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xmlns=""/>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xmlns="" id="{C96E9237-80A4-8D4D-AF8F-78866C6D2C05}"/>
              </a:ext>
            </a:extLst>
          </p:cNvPr>
          <p:cNvSpPr/>
          <p:nvPr/>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a:extLst>
              <a:ext uri="{FF2B5EF4-FFF2-40B4-BE49-F238E27FC236}">
                <a16:creationId xmlns:a16="http://schemas.microsoft.com/office/drawing/2014/main" xmlns="" id="{3E72939B-E866-3F48-956F-028BC0570F38}"/>
              </a:ext>
            </a:extLst>
          </p:cNvPr>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xmlns=""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xmlns=""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xmlns=""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xmlns=""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xmlns=""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xmlns="" val="2699824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1380DC35-22AA-CB4D-B036-9AE68A672CD3}"/>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0" y="0"/>
            <a:ext cx="9144000" cy="5143500"/>
          </a:xfrm>
          <a:prstGeom prst="rect">
            <a:avLst/>
          </a:prstGeom>
        </p:spPr>
      </p:pic>
      <p:pic>
        <p:nvPicPr>
          <p:cNvPr id="27" name="Picture 26">
            <a:extLst>
              <a:ext uri="{FF2B5EF4-FFF2-40B4-BE49-F238E27FC236}">
                <a16:creationId xmlns:a16="http://schemas.microsoft.com/office/drawing/2014/main" xmlns="" id="{3E72939B-E866-3F48-956F-028BC0570F38}"/>
              </a:ext>
            </a:extLst>
          </p:cNvPr>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a:xfrm>
            <a:off x="444119" y="382876"/>
            <a:ext cx="2624563" cy="558418"/>
          </a:xfrm>
          <a:prstGeom prst="rect">
            <a:avLst/>
          </a:prstGeom>
        </p:spPr>
      </p:pic>
      <p:sp>
        <p:nvSpPr>
          <p:cNvPr id="9" name="Title 1">
            <a:extLst>
              <a:ext uri="{FF2B5EF4-FFF2-40B4-BE49-F238E27FC236}">
                <a16:creationId xmlns:a16="http://schemas.microsoft.com/office/drawing/2014/main" xmlns=""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xmlns="" id="{CC3AB9D5-63D5-C845-9EE9-47323B47D8D3}"/>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xmlns=""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xmlns=""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xmlns=""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xmlns="" val="50399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xmlns="" id="{E1BCDCE1-35CA-004E-8A2B-18D80E76E3AE}"/>
              </a:ext>
            </a:extLst>
          </p:cNvPr>
          <p:cNvCxnSpPr>
            <a:cxnSpLocks/>
          </p:cNvCxnSpPr>
          <p:nvPr/>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xmlns="" id="{4CD00A0B-19B3-AE44-9414-54B79855AA4B}"/>
              </a:ext>
            </a:extLst>
          </p:cNvPr>
          <p:cNvPicPr>
            <a:picLocks noChangeAspect="1"/>
          </p:cNvPicPr>
          <p:nvPr/>
        </p:nvPicPr>
        <p:blipFill>
          <a:blip r:embed="rId2" cstate="print"/>
          <a:stretch>
            <a:fillRect/>
          </a:stretch>
        </p:blipFill>
        <p:spPr>
          <a:xfrm>
            <a:off x="131956" y="79601"/>
            <a:ext cx="3237409" cy="1171967"/>
          </a:xfrm>
          <a:prstGeom prst="rect">
            <a:avLst/>
          </a:prstGeom>
        </p:spPr>
      </p:pic>
      <p:sp>
        <p:nvSpPr>
          <p:cNvPr id="11" name="Picture Placeholder 3">
            <a:extLst>
              <a:ext uri="{FF2B5EF4-FFF2-40B4-BE49-F238E27FC236}">
                <a16:creationId xmlns:a16="http://schemas.microsoft.com/office/drawing/2014/main" xmlns="" id="{2A573C84-40C4-8C40-AA0B-78E1756B2B15}"/>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xmlns="" id="{700CE5C8-92DF-234A-BCE9-4D8228A620AA}"/>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xmlns="" id="{662BF120-174E-F14D-A8E6-DB694BF08E0D}"/>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xmlns=""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xmlns=""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xmlns=""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xmlns="" val="2335158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xmlns="" id="{9E394311-CCC6-F94F-925A-AA4EE294BA18}"/>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425457" y="382876"/>
            <a:ext cx="2624563" cy="558418"/>
          </a:xfrm>
          <a:prstGeom prst="rect">
            <a:avLst/>
          </a:prstGeom>
        </p:spPr>
      </p:pic>
      <p:sp>
        <p:nvSpPr>
          <p:cNvPr id="20" name="Picture Placeholder 3">
            <a:extLst>
              <a:ext uri="{FF2B5EF4-FFF2-40B4-BE49-F238E27FC236}">
                <a16:creationId xmlns:a16="http://schemas.microsoft.com/office/drawing/2014/main" xmlns="" id="{7C58A344-CE77-2840-9D7F-E36E95488277}"/>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xmlns=""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xmlns="" id="{BF3F2592-9A69-2945-909D-AF9293BA588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xmlns=""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xmlns=""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xmlns=""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xmlns="" val="2042982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xmlns=""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10" name="Slide Number Placeholder 9">
            <a:extLst>
              <a:ext uri="{FF2B5EF4-FFF2-40B4-BE49-F238E27FC236}">
                <a16:creationId xmlns:a16="http://schemas.microsoft.com/office/drawing/2014/main" xmlns=""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pPr/>
              <a:t>‹#›</a:t>
            </a:fld>
            <a:endParaRPr lang="en-US"/>
          </a:p>
        </p:txBody>
      </p:sp>
      <p:pic>
        <p:nvPicPr>
          <p:cNvPr id="7" name="Picture 6">
            <a:extLst>
              <a:ext uri="{FF2B5EF4-FFF2-40B4-BE49-F238E27FC236}">
                <a16:creationId xmlns:a16="http://schemas.microsoft.com/office/drawing/2014/main" xmlns="" id="{A75C5FF7-2DC4-5442-BB0D-C1FF3C41C2F6}"/>
              </a:ext>
            </a:extLst>
          </p:cNvPr>
          <p:cNvPicPr>
            <a:picLocks noChangeAspect="1"/>
          </p:cNvPicPr>
          <p:nvPr/>
        </p:nvPicPr>
        <p:blipFill>
          <a:blip r:embed="rId33" cstate="screen">
            <a:extLst>
              <a:ext uri="{28A0092B-C50C-407E-A947-70E740481C1C}">
                <a14:useLocalDpi xmlns:a14="http://schemas.microsoft.com/office/drawing/2010/main" xmlns=""/>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xmlns="" val="1364709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2" r:id="rId31"/>
  </p:sldLayoutIdLst>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4" pos="240">
          <p15:clr>
            <a:srgbClr val="F26B43"/>
          </p15:clr>
        </p15:guide>
        <p15:guide id="15" pos="5520">
          <p15:clr>
            <a:srgbClr val="F26B43"/>
          </p15:clr>
        </p15:guide>
        <p15:guide id="16" orient="horz" pos="2988">
          <p15:clr>
            <a:srgbClr val="F26B43"/>
          </p15:clr>
        </p15:guide>
        <p15:guide id="17" orient="horz" pos="5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name="Option1">
    <p:spTree>
      <p:nvGrpSpPr>
        <p:cNvPr id="1" name=""/>
        <p:cNvGrpSpPr/>
        <p:nvPr/>
      </p:nvGrpSpPr>
      <p:grpSpPr>
        <a:xfrm>
          <a:off x="0" y="0"/>
          <a:ext cx="0" cy="0"/>
          <a:chOff x="0" y="0"/>
          <a:chExt cx="0" cy="0"/>
        </a:xfrm>
      </p:grpSpPr>
      <p:sp>
        <p:nvSpPr>
          <p:cNvPr id="2" name="Title 1"/>
          <p:cNvSpPr>
            <a:spLocks noGrp="1"/>
          </p:cNvSpPr>
          <p:nvPr>
            <p:ph type="ctrTitle"/>
          </p:nvPr>
        </p:nvSpPr>
        <p:spPr>
          <a:xfrm>
            <a:off x="414163" y="2115265"/>
            <a:ext cx="8348837" cy="553998"/>
          </a:xfrm>
        </p:spPr>
        <p:txBody>
          <a:bodyPr/>
          <a:lstStyle/>
          <a:p>
            <a:r>
              <a:rPr lang="en-US" dirty="0"/>
              <a:t>Agile </a:t>
            </a:r>
          </a:p>
        </p:txBody>
      </p:sp>
      <p:sp>
        <p:nvSpPr>
          <p:cNvPr id="4" name="Text Placeholder 3"/>
          <p:cNvSpPr>
            <a:spLocks noGrp="1"/>
          </p:cNvSpPr>
          <p:nvPr>
            <p:ph type="body" sz="quarter" idx="13"/>
          </p:nvPr>
        </p:nvSpPr>
        <p:spPr/>
        <p:txBody>
          <a:bodyPr/>
          <a:lstStyle/>
          <a:p>
            <a:r>
              <a:rPr lang="en-US" dirty="0" smtClean="0"/>
              <a:t>2023</a:t>
            </a:r>
            <a:endParaRPr lang="en-US" dirty="0"/>
          </a:p>
        </p:txBody>
      </p:sp>
      <p:sp>
        <p:nvSpPr>
          <p:cNvPr id="5" name="Footer Placeholder 4"/>
          <p:cNvSpPr>
            <a:spLocks noGrp="1"/>
          </p:cNvSpPr>
          <p:nvPr>
            <p:ph type="ftr" sz="quarter" idx="3"/>
          </p:nvPr>
        </p:nvSpPr>
        <p:spPr/>
        <p:txBody>
          <a:bodyPr/>
          <a:lstStyle/>
          <a:p>
            <a:r>
              <a:rPr lang="en-US"/>
              <a:t>© 2021 Cognizant</a:t>
            </a:r>
          </a:p>
        </p:txBody>
      </p:sp>
    </p:spTree>
    <p:extLst>
      <p:ext uri="{BB962C8B-B14F-4D97-AF65-F5344CB8AC3E}">
        <p14:creationId xmlns:p14="http://schemas.microsoft.com/office/powerpoint/2010/main" xmlns="" val="1269729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821799" y="1709543"/>
            <a:ext cx="6731000" cy="609398"/>
          </a:xfrm>
        </p:spPr>
        <p:txBody>
          <a:bodyPr/>
          <a:lstStyle/>
          <a:p>
            <a:r>
              <a:rPr lang="en-US" dirty="0"/>
              <a:t>Task 2:  User Stories</a:t>
            </a:r>
          </a:p>
        </p:txBody>
      </p:sp>
    </p:spTree>
    <p:extLst>
      <p:ext uri="{BB962C8B-B14F-4D97-AF65-F5344CB8AC3E}">
        <p14:creationId xmlns:p14="http://schemas.microsoft.com/office/powerpoint/2010/main" xmlns="" val="3705025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1474" name="Rectangle 2"/>
          <p:cNvSpPr>
            <a:spLocks noGrp="1" noChangeArrowheads="1"/>
          </p:cNvSpPr>
          <p:nvPr>
            <p:ph type="title" idx="4294967295"/>
          </p:nvPr>
        </p:nvSpPr>
        <p:spPr>
          <a:xfrm>
            <a:off x="351830" y="188715"/>
            <a:ext cx="7297341" cy="365522"/>
          </a:xfrm>
        </p:spPr>
        <p:txBody>
          <a:bodyPr>
            <a:noAutofit/>
          </a:bodyPr>
          <a:lstStyle/>
          <a:p>
            <a:r>
              <a:rPr lang="en-US" dirty="0">
                <a:latin typeface="+mn-lt"/>
                <a:cs typeface="Helvetica" pitchFamily="34" charset="0"/>
              </a:rPr>
              <a:t>USER STORY TEMPLATE</a:t>
            </a:r>
          </a:p>
        </p:txBody>
      </p:sp>
      <p:sp>
        <p:nvSpPr>
          <p:cNvPr id="1641473" name="Rectangle 3"/>
          <p:cNvSpPr>
            <a:spLocks noGrp="1" noChangeArrowheads="1"/>
          </p:cNvSpPr>
          <p:nvPr>
            <p:ph idx="4294967295"/>
          </p:nvPr>
        </p:nvSpPr>
        <p:spPr>
          <a:xfrm>
            <a:off x="260554" y="1543050"/>
            <a:ext cx="8804787" cy="1657350"/>
          </a:xfrm>
          <a:prstGeom prst="rect">
            <a:avLst/>
          </a:prstGeom>
        </p:spPr>
        <p:txBody>
          <a:bodyPr>
            <a:normAutofit/>
          </a:bodyPr>
          <a:lstStyle/>
          <a:p>
            <a:pPr algn="ctr"/>
            <a:endParaRPr lang="en-US" sz="2400" dirty="0"/>
          </a:p>
          <a:p>
            <a:r>
              <a:rPr lang="en-US" sz="2400" dirty="0"/>
              <a:t>As a </a:t>
            </a:r>
            <a:r>
              <a:rPr lang="en-US" sz="2400" b="1" i="1" dirty="0"/>
              <a:t>&lt;type of user&gt;</a:t>
            </a:r>
            <a:r>
              <a:rPr lang="en-US" sz="2400" i="1" dirty="0"/>
              <a:t>, </a:t>
            </a:r>
            <a:r>
              <a:rPr lang="en-US" sz="2400" dirty="0"/>
              <a:t>I want to </a:t>
            </a:r>
            <a:r>
              <a:rPr lang="en-US" sz="2400" b="1" i="1" dirty="0"/>
              <a:t>&lt;immediate goal&gt; </a:t>
            </a:r>
            <a:r>
              <a:rPr lang="en-US" sz="2400" dirty="0"/>
              <a:t>so that </a:t>
            </a:r>
            <a:r>
              <a:rPr lang="en-US" sz="2400" b="1" i="1" dirty="0"/>
              <a:t>&lt;business outcome&gt;.</a:t>
            </a:r>
          </a:p>
        </p:txBody>
      </p:sp>
      <p:sp>
        <p:nvSpPr>
          <p:cNvPr id="5" name="Rectangular Callout 4"/>
          <p:cNvSpPr/>
          <p:nvPr/>
        </p:nvSpPr>
        <p:spPr>
          <a:xfrm>
            <a:off x="1485900" y="1007269"/>
            <a:ext cx="2021681" cy="535781"/>
          </a:xfrm>
          <a:prstGeom prst="wedgeRectCallout">
            <a:avLst>
              <a:gd name="adj1" fmla="val -20558"/>
              <a:gd name="adj2" fmla="val 138307"/>
            </a:avLst>
          </a:prstGeom>
          <a:solidFill>
            <a:schemeClr val="accent3">
              <a:lumMod val="60000"/>
              <a:lumOff val="40000"/>
            </a:schemeClr>
          </a:solidFill>
          <a:ln>
            <a:solidFill>
              <a:schemeClr val="accent3">
                <a:lumMod val="50000"/>
              </a:schemeClr>
            </a:solid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b="1" dirty="0">
                <a:latin typeface="+mj-lt"/>
              </a:rPr>
              <a:t>User Role </a:t>
            </a:r>
            <a:r>
              <a:rPr lang="en-US" i="1" dirty="0">
                <a:latin typeface="+mj-lt"/>
              </a:rPr>
              <a:t>(Who?)</a:t>
            </a:r>
          </a:p>
        </p:txBody>
      </p:sp>
      <p:sp>
        <p:nvSpPr>
          <p:cNvPr id="6" name="Rectangular Callout 5"/>
          <p:cNvSpPr/>
          <p:nvPr/>
        </p:nvSpPr>
        <p:spPr>
          <a:xfrm>
            <a:off x="4450326" y="3120437"/>
            <a:ext cx="2644378" cy="639365"/>
          </a:xfrm>
          <a:prstGeom prst="wedgeRectCallout">
            <a:avLst>
              <a:gd name="adj1" fmla="val -6025"/>
              <a:gd name="adj2" fmla="val -175622"/>
            </a:avLst>
          </a:prstGeom>
          <a:solidFill>
            <a:schemeClr val="accent3">
              <a:lumMod val="60000"/>
              <a:lumOff val="40000"/>
            </a:schemeClr>
          </a:solidFill>
          <a:ln>
            <a:solidFill>
              <a:schemeClr val="accent3">
                <a:lumMod val="50000"/>
              </a:schemeClr>
            </a:solid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b="1" dirty="0">
                <a:latin typeface="+mj-lt"/>
              </a:rPr>
              <a:t>Desired Function </a:t>
            </a:r>
            <a:r>
              <a:rPr lang="en-US" i="1" dirty="0">
                <a:latin typeface="+mj-lt"/>
              </a:rPr>
              <a:t>(What?)</a:t>
            </a:r>
          </a:p>
        </p:txBody>
      </p:sp>
      <p:sp>
        <p:nvSpPr>
          <p:cNvPr id="7" name="Rectangular Callout 6"/>
          <p:cNvSpPr/>
          <p:nvPr/>
        </p:nvSpPr>
        <p:spPr>
          <a:xfrm>
            <a:off x="836972" y="3016660"/>
            <a:ext cx="2074069" cy="663178"/>
          </a:xfrm>
          <a:prstGeom prst="wedgeRectCallout">
            <a:avLst>
              <a:gd name="adj1" fmla="val -29204"/>
              <a:gd name="adj2" fmla="val -98174"/>
            </a:avLst>
          </a:prstGeom>
          <a:solidFill>
            <a:schemeClr val="accent3">
              <a:lumMod val="60000"/>
              <a:lumOff val="40000"/>
            </a:schemeClr>
          </a:solidFill>
          <a:ln>
            <a:solidFill>
              <a:schemeClr val="accent3">
                <a:lumMod val="50000"/>
              </a:schemeClr>
            </a:solid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b="1" dirty="0">
                <a:latin typeface="+mj-lt"/>
              </a:rPr>
              <a:t>End Result </a:t>
            </a:r>
            <a:r>
              <a:rPr lang="en-US" i="1" dirty="0">
                <a:latin typeface="+mj-lt"/>
              </a:rPr>
              <a:t>(Why?)</a:t>
            </a:r>
          </a:p>
        </p:txBody>
      </p:sp>
      <p:sp>
        <p:nvSpPr>
          <p:cNvPr id="8" name="Rounded Rectangle 7"/>
          <p:cNvSpPr/>
          <p:nvPr/>
        </p:nvSpPr>
        <p:spPr>
          <a:xfrm>
            <a:off x="3257550" y="3943351"/>
            <a:ext cx="2686050" cy="598885"/>
          </a:xfrm>
          <a:prstGeom prst="roundRect">
            <a:avLst/>
          </a:prstGeom>
          <a:solidFill>
            <a:schemeClr val="accent3">
              <a:lumMod val="75000"/>
            </a:schemeClr>
          </a:solidFill>
          <a:ln>
            <a:solidFill>
              <a:schemeClr val="accent3">
                <a:lumMod val="50000"/>
              </a:schemeClr>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950" i="1" dirty="0">
                <a:solidFill>
                  <a:schemeClr val="tx2"/>
                </a:solidFill>
              </a:rPr>
              <a:t>Who, What, Why.. </a:t>
            </a:r>
            <a:br>
              <a:rPr lang="en-US" sz="1950" i="1" dirty="0">
                <a:solidFill>
                  <a:schemeClr val="tx2"/>
                </a:solidFill>
              </a:rPr>
            </a:br>
            <a:r>
              <a:rPr lang="en-US" sz="1950" i="1" dirty="0">
                <a:solidFill>
                  <a:schemeClr val="tx2"/>
                </a:solidFill>
              </a:rPr>
              <a:t>What is </a:t>
            </a:r>
            <a:r>
              <a:rPr lang="en-US" sz="1950" b="1" i="1" dirty="0">
                <a:solidFill>
                  <a:schemeClr val="tx2"/>
                </a:solidFill>
              </a:rPr>
              <a:t>NOT </a:t>
            </a:r>
            <a:r>
              <a:rPr lang="en-US" sz="1950" i="1" dirty="0">
                <a:solidFill>
                  <a:schemeClr val="tx2"/>
                </a:solidFill>
              </a:rPr>
              <a:t>here?</a:t>
            </a:r>
          </a:p>
        </p:txBody>
      </p:sp>
    </p:spTree>
    <p:extLst>
      <p:ext uri="{BB962C8B-B14F-4D97-AF65-F5344CB8AC3E}">
        <p14:creationId xmlns:p14="http://schemas.microsoft.com/office/powerpoint/2010/main" xmlns="" val="55857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2295" y="-444677"/>
            <a:ext cx="8519732" cy="1584458"/>
          </a:xfrm>
        </p:spPr>
        <p:txBody>
          <a:bodyPr vert="horz" lIns="68580" tIns="34290" rIns="68580" bIns="34290" rtlCol="0" anchor="ctr" anchorCtr="0">
            <a:normAutofit/>
          </a:bodyPr>
          <a:lstStyle/>
          <a:p>
            <a:pPr algn="ctr"/>
            <a:r>
              <a:rPr lang="en-US" sz="1800" b="0" dirty="0"/>
              <a:t>User Story </a:t>
            </a:r>
            <a:r>
              <a:rPr lang="en-US" sz="1800" b="0" dirty="0" smtClean="0"/>
              <a:t>for</a:t>
            </a:r>
            <a:r>
              <a:rPr lang="en-US" sz="1800" dirty="0" smtClean="0"/>
              <a:t> </a:t>
            </a:r>
            <a:r>
              <a:rPr lang="en-US" sz="1800" b="0" dirty="0" smtClean="0"/>
              <a:t> </a:t>
            </a:r>
            <a:r>
              <a:rPr lang="en-US" sz="1800" dirty="0" smtClean="0"/>
              <a:t>Interplanetary Internet Video Conferencing Application</a:t>
            </a:r>
            <a:endParaRPr lang="en-US" sz="1800" dirty="0"/>
          </a:p>
        </p:txBody>
      </p:sp>
      <p:sp>
        <p:nvSpPr>
          <p:cNvPr id="3" name="Content Placeholder 2"/>
          <p:cNvSpPr>
            <a:spLocks noGrp="1"/>
          </p:cNvSpPr>
          <p:nvPr>
            <p:ph idx="4294967295"/>
          </p:nvPr>
        </p:nvSpPr>
        <p:spPr>
          <a:xfrm>
            <a:off x="193183" y="592428"/>
            <a:ext cx="8847786" cy="4551072"/>
          </a:xfrm>
        </p:spPr>
        <p:txBody>
          <a:bodyPr vert="horz" lIns="0" tIns="34290" rIns="0" bIns="34290" rtlCol="0" anchor="ctr">
            <a:normAutofit fontScale="85000" lnSpcReduction="20000"/>
          </a:bodyPr>
          <a:lstStyle/>
          <a:p>
            <a:pPr>
              <a:lnSpc>
                <a:spcPct val="90000"/>
              </a:lnSpc>
            </a:pPr>
            <a:r>
              <a:rPr lang="en-US" sz="1125" b="1" dirty="0" smtClean="0">
                <a:solidFill>
                  <a:schemeClr val="accent3"/>
                </a:solidFill>
              </a:rPr>
              <a:t>User </a:t>
            </a:r>
            <a:r>
              <a:rPr lang="en-US" sz="1125" b="1" dirty="0" smtClean="0">
                <a:solidFill>
                  <a:schemeClr val="accent3"/>
                </a:solidFill>
              </a:rPr>
              <a:t>Story 1: As an astronaut on a space mission, I want to be able to conduct video conferences with my team on Earth in real-time, so that we can collaborate effectively despite being in different locations</a:t>
            </a:r>
            <a:r>
              <a:rPr lang="en-US" sz="1125" b="1" dirty="0" smtClean="0">
                <a:solidFill>
                  <a:schemeClr val="accent3"/>
                </a:solidFill>
              </a:rPr>
              <a:t>. On a </a:t>
            </a:r>
            <a:r>
              <a:rPr lang="en-US" sz="1125" b="1" dirty="0" smtClean="0">
                <a:solidFill>
                  <a:schemeClr val="accent3"/>
                </a:solidFill>
              </a:rPr>
              <a:t>long-duration space mission, I want the video conferencing application to have low latency and minimal signal disruption, so that I can maintain reliable communication with my loved ones on Earth and alleviate the feeling of isolation.</a:t>
            </a:r>
          </a:p>
          <a:p>
            <a:pPr>
              <a:lnSpc>
                <a:spcPct val="90000"/>
              </a:lnSpc>
            </a:pPr>
            <a:endParaRPr lang="en-US" sz="1125" b="1" dirty="0" smtClean="0">
              <a:solidFill>
                <a:schemeClr val="accent3"/>
              </a:solidFill>
            </a:endParaRPr>
          </a:p>
          <a:p>
            <a:pPr>
              <a:lnSpc>
                <a:spcPct val="90000"/>
              </a:lnSpc>
            </a:pPr>
            <a:r>
              <a:rPr lang="en-US" sz="1125" b="1" dirty="0" smtClean="0">
                <a:solidFill>
                  <a:schemeClr val="accent3"/>
                </a:solidFill>
              </a:rPr>
              <a:t>User Story 2: As a space agency administrator, I want to have a reliable and secure video conferencing application for interplanetary communication, so that I can connect with astronauts and teams on various planets for coordination and decision-making.</a:t>
            </a:r>
          </a:p>
          <a:p>
            <a:pPr>
              <a:lnSpc>
                <a:spcPct val="90000"/>
              </a:lnSpc>
            </a:pPr>
            <a:endParaRPr lang="en-US" sz="1125" b="1" dirty="0" smtClean="0">
              <a:solidFill>
                <a:schemeClr val="accent3"/>
              </a:solidFill>
            </a:endParaRPr>
          </a:p>
          <a:p>
            <a:pPr>
              <a:lnSpc>
                <a:spcPct val="90000"/>
              </a:lnSpc>
            </a:pPr>
            <a:r>
              <a:rPr lang="en-US" sz="1125" b="1" dirty="0" smtClean="0">
                <a:solidFill>
                  <a:schemeClr val="accent3"/>
                </a:solidFill>
              </a:rPr>
              <a:t>User Story 3: As a scientist, I want to be able to share my research findings through video conferences with colleagues across different planets, so that we can exchange knowledge and collaborate on interplanetary scientific discoveries.</a:t>
            </a:r>
          </a:p>
          <a:p>
            <a:pPr>
              <a:lnSpc>
                <a:spcPct val="90000"/>
              </a:lnSpc>
            </a:pPr>
            <a:endParaRPr lang="en-US" sz="1125" b="1" dirty="0" smtClean="0">
              <a:solidFill>
                <a:schemeClr val="accent3"/>
              </a:solidFill>
            </a:endParaRPr>
          </a:p>
          <a:p>
            <a:pPr>
              <a:lnSpc>
                <a:spcPct val="90000"/>
              </a:lnSpc>
            </a:pPr>
            <a:r>
              <a:rPr lang="en-US" sz="1125" b="1" dirty="0" smtClean="0">
                <a:solidFill>
                  <a:schemeClr val="accent3"/>
                </a:solidFill>
              </a:rPr>
              <a:t>User Story 4: As a space exploration engineer, I want to have an interplanetary video conferencing application that supports high-quality video and audio transmission, so that I can effectively communicate with teams on different planets to troubleshoot technical issues and provide guidance.</a:t>
            </a:r>
          </a:p>
          <a:p>
            <a:pPr>
              <a:lnSpc>
                <a:spcPct val="90000"/>
              </a:lnSpc>
            </a:pPr>
            <a:endParaRPr lang="en-US" sz="1125" b="1" dirty="0" smtClean="0">
              <a:solidFill>
                <a:schemeClr val="accent3"/>
              </a:solidFill>
            </a:endParaRPr>
          </a:p>
          <a:p>
            <a:pPr>
              <a:lnSpc>
                <a:spcPct val="90000"/>
              </a:lnSpc>
            </a:pPr>
            <a:r>
              <a:rPr lang="en-US" sz="1125" b="1" dirty="0" smtClean="0">
                <a:solidFill>
                  <a:schemeClr val="accent3"/>
                </a:solidFill>
              </a:rPr>
              <a:t>User Story 5: As a teacher conducting educational programs for students on Earth, I want to use an interplanetary video conferencing application to connect with astronauts in space, so that I can provide unique educational experiences and inspire students about space exploration.</a:t>
            </a:r>
          </a:p>
          <a:p>
            <a:pPr>
              <a:lnSpc>
                <a:spcPct val="90000"/>
              </a:lnSpc>
            </a:pPr>
            <a:endParaRPr lang="en-US" sz="1125" b="1" dirty="0" smtClean="0">
              <a:solidFill>
                <a:schemeClr val="accent3"/>
              </a:solidFill>
            </a:endParaRPr>
          </a:p>
          <a:p>
            <a:pPr>
              <a:lnSpc>
                <a:spcPct val="90000"/>
              </a:lnSpc>
            </a:pPr>
            <a:r>
              <a:rPr lang="en-US" sz="1125" b="1" dirty="0" smtClean="0">
                <a:solidFill>
                  <a:schemeClr val="accent3"/>
                </a:solidFill>
              </a:rPr>
              <a:t>User Story 6: As a space tourism company, I want to offer an interplanetary video conferencing feature to our customers, so that they can have virtual face-to-face interactions with astronauts and experience the excitement of space exploration.</a:t>
            </a:r>
          </a:p>
          <a:p>
            <a:pPr>
              <a:lnSpc>
                <a:spcPct val="90000"/>
              </a:lnSpc>
            </a:pPr>
            <a:endParaRPr lang="en-US" sz="1125" b="1" dirty="0" smtClean="0">
              <a:solidFill>
                <a:schemeClr val="accent3"/>
              </a:solidFill>
            </a:endParaRPr>
          </a:p>
          <a:p>
            <a:pPr>
              <a:lnSpc>
                <a:spcPct val="90000"/>
              </a:lnSpc>
            </a:pPr>
            <a:r>
              <a:rPr lang="en-US" sz="1125" b="1" dirty="0" smtClean="0">
                <a:solidFill>
                  <a:schemeClr val="accent3"/>
                </a:solidFill>
              </a:rPr>
              <a:t>User Story 7: As a mission control operator, I want to have real-time video conferencing capabilities with astronauts on different planets, so that I can provide guidance, monitor their well-being, and ensure the success of space missions.</a:t>
            </a:r>
          </a:p>
          <a:p>
            <a:pPr>
              <a:lnSpc>
                <a:spcPct val="90000"/>
              </a:lnSpc>
            </a:pPr>
            <a:endParaRPr lang="en-US" sz="1125" b="1" dirty="0" smtClean="0">
              <a:solidFill>
                <a:schemeClr val="accent3"/>
              </a:solidFill>
            </a:endParaRPr>
          </a:p>
          <a:p>
            <a:pPr>
              <a:lnSpc>
                <a:spcPct val="90000"/>
              </a:lnSpc>
            </a:pPr>
            <a:r>
              <a:rPr lang="en-US" sz="1125" b="1" dirty="0" smtClean="0">
                <a:solidFill>
                  <a:schemeClr val="accent3"/>
                </a:solidFill>
              </a:rPr>
              <a:t>User Story 8: As a space agency communication officer, I want to have an interplanetary video conferencing application that supports multi-party calls, so that I can facilitate meetings and conferences involving teams from multiple planets simultaneously.</a:t>
            </a:r>
          </a:p>
          <a:p>
            <a:pPr>
              <a:lnSpc>
                <a:spcPct val="90000"/>
              </a:lnSpc>
            </a:pPr>
            <a:endParaRPr lang="en-US" sz="1125" b="1" dirty="0" smtClean="0">
              <a:solidFill>
                <a:schemeClr val="accent3"/>
              </a:solidFill>
            </a:endParaRPr>
          </a:p>
          <a:p>
            <a:pPr>
              <a:lnSpc>
                <a:spcPct val="90000"/>
              </a:lnSpc>
            </a:pPr>
            <a:r>
              <a:rPr lang="en-US" sz="1125" b="1" dirty="0" smtClean="0">
                <a:solidFill>
                  <a:schemeClr val="accent3"/>
                </a:solidFill>
              </a:rPr>
              <a:t>User </a:t>
            </a:r>
            <a:r>
              <a:rPr lang="en-US" sz="1125" b="1" dirty="0" smtClean="0">
                <a:solidFill>
                  <a:schemeClr val="accent3"/>
                </a:solidFill>
              </a:rPr>
              <a:t>Story 9</a:t>
            </a:r>
            <a:r>
              <a:rPr lang="en-US" sz="1125" b="1" dirty="0" smtClean="0">
                <a:solidFill>
                  <a:schemeClr val="accent3"/>
                </a:solidFill>
              </a:rPr>
              <a:t>: </a:t>
            </a:r>
            <a:r>
              <a:rPr lang="en-US" sz="1125" b="1" dirty="0" smtClean="0">
                <a:solidFill>
                  <a:schemeClr val="accent3"/>
                </a:solidFill>
              </a:rPr>
              <a:t>As a software developer working on the interplanetary video conferencing application, I want to continuously improve the user interface and user experience, ensuring it is intuitive and easy to use for astronauts and space agency personnel across different planets.</a:t>
            </a:r>
            <a:endParaRPr lang="en-US" sz="1125" b="1" dirty="0">
              <a:solidFill>
                <a:schemeClr val="accent3"/>
              </a:solidFill>
            </a:endParaRPr>
          </a:p>
        </p:txBody>
      </p:sp>
      <p:sp>
        <p:nvSpPr>
          <p:cNvPr id="4" name="Slide Number Placeholder 3"/>
          <p:cNvSpPr>
            <a:spLocks noGrp="1"/>
          </p:cNvSpPr>
          <p:nvPr>
            <p:ph type="sldNum" sz="quarter" idx="4294967295"/>
          </p:nvPr>
        </p:nvSpPr>
        <p:spPr>
          <a:xfrm>
            <a:off x="8245186" y="4835129"/>
            <a:ext cx="585008" cy="273844"/>
          </a:xfrm>
        </p:spPr>
        <p:txBody>
          <a:bodyPr vert="horz" lIns="68580" tIns="34290" rIns="68580" bIns="34290" rtlCol="0" anchor="ctr" anchorCtr="0">
            <a:normAutofit/>
          </a:bodyPr>
          <a:lstStyle/>
          <a:p>
            <a:pPr>
              <a:spcAft>
                <a:spcPts val="450"/>
              </a:spcAft>
              <a:defRPr/>
            </a:pPr>
            <a:fld id="{F981D154-657F-4977-9E16-BEA23DC28A30}" type="slidenum">
              <a:rPr lang="en-US" sz="788"/>
              <a:pPr>
                <a:spcAft>
                  <a:spcPts val="450"/>
                </a:spcAft>
                <a:defRPr/>
              </a:pPr>
              <a:t>4</a:t>
            </a:fld>
            <a:endParaRPr lang="en-US" sz="788"/>
          </a:p>
        </p:txBody>
      </p:sp>
    </p:spTree>
    <p:extLst>
      <p:ext uri="{BB962C8B-B14F-4D97-AF65-F5344CB8AC3E}">
        <p14:creationId xmlns:p14="http://schemas.microsoft.com/office/powerpoint/2010/main" xmlns="" val="2121469663"/>
      </p:ext>
    </p:extLst>
  </p:cSld>
  <p:clrMapOvr>
    <a:masterClrMapping/>
  </p:clrMapOvr>
</p:sld>
</file>

<file path=ppt/theme/theme1.xml><?xml version="1.0" encoding="utf-8"?>
<a:theme xmlns:a="http://schemas.openxmlformats.org/drawingml/2006/main" name="CognizantTheme">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xmlns="" name="CognizantTheme" id="{D3A03404-B80B-439B-AF19-52B6AF8DA76C}" vid="{75FB74F2-993F-428C-8E48-C53594268E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CognizantTheme</Template>
  <TotalTime>234</TotalTime>
  <Words>612</Words>
  <Application>Microsoft Office PowerPoint</Application>
  <PresentationFormat>On-screen Show (16:9)</PresentationFormat>
  <Paragraphs>35</Paragraphs>
  <Slides>4</Slides>
  <Notes>1</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CognizantTheme</vt:lpstr>
      <vt:lpstr>Agile </vt:lpstr>
      <vt:lpstr>Task 2:  User Stories</vt:lpstr>
      <vt:lpstr>USER STORY TEMPLATE</vt:lpstr>
      <vt:lpstr>User Story for  Interplanetary Internet Video Conferencing Application</vt:lpstr>
    </vt:vector>
  </TitlesOfParts>
  <Company>Cognizant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Mills, Laura (Cognizant)</dc:creator>
  <cp:lastModifiedBy>anamica</cp:lastModifiedBy>
  <cp:revision>13</cp:revision>
  <dcterms:created xsi:type="dcterms:W3CDTF">2021-06-03T17:56:22Z</dcterms:created>
  <dcterms:modified xsi:type="dcterms:W3CDTF">2023-06-04T11:30:23Z</dcterms:modified>
</cp:coreProperties>
</file>