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7" r:id="rId2"/>
    <p:sldId id="259" r:id="rId3"/>
    <p:sldId id="291" r:id="rId4"/>
    <p:sldId id="294" r:id="rId5"/>
    <p:sldId id="295" r:id="rId6"/>
    <p:sldId id="296" r:id="rId7"/>
    <p:sldId id="297" r:id="rId8"/>
    <p:sldId id="29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40CBD-0E74-1A45-AFAB-F47A618B78A9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F8B31-91BE-9F4A-B04A-C2F102995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58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661B27-9882-4B48-B412-75F6A77A6648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9744E1-D625-714F-B708-716E8B5F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61B27-9882-4B48-B412-75F6A77A6648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744E1-D625-714F-B708-716E8B5F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61B27-9882-4B48-B412-75F6A77A6648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744E1-D625-714F-B708-716E8B5F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61B27-9882-4B48-B412-75F6A77A6648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744E1-D625-714F-B708-716E8B5F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61B27-9882-4B48-B412-75F6A77A6648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744E1-D625-714F-B708-716E8B5F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61B27-9882-4B48-B412-75F6A77A6648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744E1-D625-714F-B708-716E8B5F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61B27-9882-4B48-B412-75F6A77A6648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744E1-D625-714F-B708-716E8B5F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61B27-9882-4B48-B412-75F6A77A6648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744E1-D625-714F-B708-716E8B5F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61B27-9882-4B48-B412-75F6A77A6648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744E1-D625-714F-B708-716E8B5F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61B27-9882-4B48-B412-75F6A77A6648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744E1-D625-714F-B708-716E8B5F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61B27-9882-4B48-B412-75F6A77A6648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744E1-D625-714F-B708-716E8B5F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61B27-9882-4B48-B412-75F6A77A6648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744E1-D625-714F-B708-716E8B5F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61B27-9882-4B48-B412-75F6A77A6648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744E1-D625-714F-B708-716E8B5F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61B27-9882-4B48-B412-75F6A77A6648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744E1-D625-714F-B708-716E8B5F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61B27-9882-4B48-B412-75F6A77A6648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744E1-D625-714F-B708-716E8B5F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13661B27-9882-4B48-B412-75F6A77A6648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789744E1-D625-714F-B708-716E8B5F42F8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ulti-state models</a:t>
            </a:r>
            <a:br>
              <a:rPr lang="en-US" dirty="0" smtClean="0"/>
            </a:br>
            <a:r>
              <a:rPr lang="en-US" dirty="0" smtClean="0"/>
              <a:t>23 </a:t>
            </a:r>
            <a:r>
              <a:rPr lang="en-US" dirty="0" err="1" smtClean="0"/>
              <a:t>january</a:t>
            </a:r>
            <a:r>
              <a:rPr lang="en-US" dirty="0" smtClean="0"/>
              <a:t>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capture recapture</a:t>
            </a:r>
          </a:p>
          <a:p>
            <a:r>
              <a:rPr lang="en-US" dirty="0" smtClean="0"/>
              <a:t>19-23 </a:t>
            </a:r>
            <a:r>
              <a:rPr lang="en-US" dirty="0" err="1" smtClean="0"/>
              <a:t>january</a:t>
            </a:r>
            <a:r>
              <a:rPr lang="en-US" dirty="0" smtClean="0"/>
              <a:t> 2015</a:t>
            </a:r>
          </a:p>
          <a:p>
            <a:r>
              <a:rPr lang="en-US" dirty="0" smtClean="0"/>
              <a:t>UDEC, Concepción Chile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999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Cormac-Jolly-</a:t>
            </a:r>
            <a:r>
              <a:rPr lang="en-US" dirty="0" err="1" smtClean="0"/>
              <a:t>Seber</a:t>
            </a:r>
            <a:r>
              <a:rPr lang="en-US" dirty="0" smtClean="0"/>
              <a:t> </a:t>
            </a:r>
            <a:r>
              <a:rPr lang="en-US" dirty="0" smtClean="0"/>
              <a:t>as a multi-state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looked at the </a:t>
            </a:r>
            <a:r>
              <a:rPr lang="en-US" dirty="0" smtClean="0"/>
              <a:t>CJS </a:t>
            </a:r>
            <a:r>
              <a:rPr lang="en-US" dirty="0" smtClean="0"/>
              <a:t>model previously as a super-population model</a:t>
            </a:r>
          </a:p>
          <a:p>
            <a:pPr lvl="1"/>
            <a:r>
              <a:rPr lang="en-US" dirty="0" smtClean="0"/>
              <a:t>Death</a:t>
            </a:r>
            <a:endParaRPr lang="en-US" dirty="0" smtClean="0"/>
          </a:p>
          <a:p>
            <a:pPr lvl="1"/>
            <a:r>
              <a:rPr lang="en-US" dirty="0" smtClean="0"/>
              <a:t>Probability of capture</a:t>
            </a:r>
          </a:p>
          <a:p>
            <a:r>
              <a:rPr lang="en-US" dirty="0" smtClean="0"/>
              <a:t>Can also formulate JS model as a multi-state, which allows us to expand it easily for additional state – e.g., areas or stages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0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multi-state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5415"/>
                <a:ext cx="8229600" cy="5556739"/>
              </a:xfrm>
            </p:spPr>
            <p:txBody>
              <a:bodyPr/>
              <a:lstStyle/>
              <a:p>
                <a:r>
                  <a:rPr lang="en-US" dirty="0" smtClean="0"/>
                  <a:t>Define transition matrix that describes the parameters for shifting among states</a:t>
                </a:r>
              </a:p>
              <a:p>
                <a:pPr lvl="1"/>
                <a:r>
                  <a:rPr lang="en-US" dirty="0" smtClean="0"/>
                  <a:t>State equations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𝐓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Multinomial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Observation equations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𝐁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Multinomial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5415"/>
                <a:ext cx="8229600" cy="5556739"/>
              </a:xfrm>
              <a:blipFill>
                <a:blip r:embed="rId2"/>
                <a:stretch>
                  <a:fillRect l="-593" t="-14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912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multi-state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Age-structured (deterministic)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𝐓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Stage-structured (stochastic)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/>
                        </a:rPr>
                        <m:t>𝐓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(1−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Spatially-structured </a:t>
                </a:r>
                <a:r>
                  <a:rPr lang="en-US" dirty="0" smtClean="0"/>
                  <a:t>(stochastic)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move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4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64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multi-state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Skip-nesting (stochastic)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𝐓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sz="3200" b="1" dirty="0" smtClean="0"/>
                  <a:t>What is the expected number of years between nesting?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1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1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multi-state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5415"/>
                <a:ext cx="8229600" cy="5556739"/>
              </a:xfrm>
            </p:spPr>
            <p:txBody>
              <a:bodyPr/>
              <a:lstStyle/>
              <a:p>
                <a:r>
                  <a:rPr lang="en-US" dirty="0" smtClean="0"/>
                  <a:t>Define transition matrix that describes the parameters for shifting among states</a:t>
                </a:r>
              </a:p>
              <a:p>
                <a:pPr lvl="1"/>
                <a:r>
                  <a:rPr lang="en-US" dirty="0" smtClean="0"/>
                  <a:t>State equations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𝐓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Multinomial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Observation equations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𝐁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Multinomial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5415"/>
                <a:ext cx="8229600" cy="5556739"/>
              </a:xfrm>
              <a:blipFill>
                <a:blip r:embed="rId2"/>
                <a:stretch>
                  <a:fillRect l="-593" t="-14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102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multi-state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Fully observable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Partially observable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err="1" smtClean="0"/>
                  <a:t>Mis</a:t>
                </a:r>
                <a:r>
                  <a:rPr lang="en-US" dirty="0" smtClean="0"/>
                  <a:t>-identification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 t="-24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Cormac-Jolly-</a:t>
            </a:r>
            <a:r>
              <a:rPr lang="en-US" dirty="0" err="1" smtClean="0"/>
              <a:t>Seber</a:t>
            </a:r>
            <a:r>
              <a:rPr lang="en-US" dirty="0" smtClean="0"/>
              <a:t> </a:t>
            </a:r>
            <a:r>
              <a:rPr lang="en-US" dirty="0" smtClean="0"/>
              <a:t>as a multi-state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also be used for occupancy or abundance models</a:t>
            </a:r>
          </a:p>
          <a:p>
            <a:pPr lvl="1"/>
            <a:r>
              <a:rPr lang="en-US" dirty="0" smtClean="0"/>
              <a:t>Occupancy: </a:t>
            </a:r>
          </a:p>
          <a:p>
            <a:pPr marL="1128712" lvl="2" indent="-457200">
              <a:buFont typeface="+mj-lt"/>
              <a:buAutoNum type="arabicPeriod"/>
            </a:pPr>
            <a:r>
              <a:rPr lang="en-US" dirty="0" smtClean="0"/>
              <a:t>Succession in vegetation communities</a:t>
            </a:r>
          </a:p>
          <a:p>
            <a:pPr marL="1128712" lvl="2" indent="-457200">
              <a:buFont typeface="+mj-lt"/>
              <a:buAutoNum type="arabicPeriod"/>
            </a:pPr>
            <a:r>
              <a:rPr lang="en-US" dirty="0" smtClean="0"/>
              <a:t>Categories of density, e.g., {zero, low, high}</a:t>
            </a:r>
          </a:p>
          <a:p>
            <a:pPr marL="776287" lvl="1" indent="-457200"/>
            <a:r>
              <a:rPr lang="en-US" dirty="0" smtClean="0"/>
              <a:t>Abundance</a:t>
            </a:r>
          </a:p>
          <a:p>
            <a:pPr marL="1128712" lvl="2" indent="-457200">
              <a:buFont typeface="+mj-lt"/>
              <a:buAutoNum type="arabicPeriod"/>
            </a:pPr>
            <a:r>
              <a:rPr lang="en-US" dirty="0" smtClean="0"/>
              <a:t>Abundance at size/age/sex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67323"/>
      </p:ext>
    </p:extLst>
  </p:cSld>
  <p:clrMapOvr>
    <a:masterClrMapping/>
  </p:clrMapOvr>
</p:sld>
</file>

<file path=ppt/theme/theme1.xml><?xml version="1.0" encoding="utf-8"?>
<a:theme xmlns:a="http://schemas.openxmlformats.org/drawingml/2006/main" name="Edge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EdgeBlue.thmx</Template>
  <TotalTime>2106</TotalTime>
  <Words>159</Words>
  <Application>Microsoft Office PowerPoint</Application>
  <PresentationFormat>On-screen Show (4:3)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ＭＳ Ｐゴシック</vt:lpstr>
      <vt:lpstr>Arial</vt:lpstr>
      <vt:lpstr>Calibri</vt:lpstr>
      <vt:lpstr>Cambria Math</vt:lpstr>
      <vt:lpstr>Garamond</vt:lpstr>
      <vt:lpstr>Wingdings</vt:lpstr>
      <vt:lpstr>EdgeBlue</vt:lpstr>
      <vt:lpstr>multi-state models 23 january 2015</vt:lpstr>
      <vt:lpstr>Cormac-Jolly-Seber as a multi-state</vt:lpstr>
      <vt:lpstr>Steps for multi-state model</vt:lpstr>
      <vt:lpstr>Steps for multi-state model</vt:lpstr>
      <vt:lpstr>Steps for multi-state model</vt:lpstr>
      <vt:lpstr>Steps for multi-state model</vt:lpstr>
      <vt:lpstr>Steps for multi-state model</vt:lpstr>
      <vt:lpstr>Cormac-Jolly-Seber as a multi-state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patch occupancy and N-mixture models 22 january 2015</dc:title>
  <dc:creator>Noble Hendrix</dc:creator>
  <cp:lastModifiedBy>Thorson, James</cp:lastModifiedBy>
  <cp:revision>35</cp:revision>
  <dcterms:created xsi:type="dcterms:W3CDTF">2015-01-12T22:42:55Z</dcterms:created>
  <dcterms:modified xsi:type="dcterms:W3CDTF">2016-01-20T23:32:49Z</dcterms:modified>
</cp:coreProperties>
</file>