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7" r:id="rId2"/>
    <p:sldId id="259" r:id="rId3"/>
    <p:sldId id="265" r:id="rId4"/>
    <p:sldId id="266" r:id="rId5"/>
    <p:sldId id="264" r:id="rId6"/>
    <p:sldId id="282" r:id="rId7"/>
    <p:sldId id="292" r:id="rId8"/>
    <p:sldId id="283" r:id="rId9"/>
    <p:sldId id="275" r:id="rId10"/>
    <p:sldId id="284" r:id="rId11"/>
    <p:sldId id="285" r:id="rId12"/>
    <p:sldId id="286" r:id="rId13"/>
    <p:sldId id="287" r:id="rId14"/>
    <p:sldId id="288" r:id="rId15"/>
    <p:sldId id="293" r:id="rId16"/>
    <p:sldId id="289" r:id="rId17"/>
    <p:sldId id="294" r:id="rId18"/>
    <p:sldId id="29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5C67E-62E6-4AEE-BA68-61F0E64C9720}" type="datetimeFigureOut">
              <a:rPr lang="en-GB" smtClean="0"/>
              <a:t>17/01/2016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9CF6C-A92D-42DA-A667-94B57DC60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3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1337-8C05-406E-B008-3AFB78449C8D}" type="datetime1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7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168B-28A0-4631-BBE6-7C13443B745F}" type="datetime1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C63D-3F1A-4088-9983-107B90B42C1E}" type="datetime1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2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Introduction to random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32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47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6E9-3C51-4C77-86DC-014C90BB210C}" type="datetime1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0092-C857-4C8F-A3E0-7B7A9A182EA2}" type="datetime1">
              <a:rPr lang="en-US" smtClean="0"/>
              <a:pPr/>
              <a:t>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65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6CD5-240F-4B65-9CEA-A4BD872CEA9E}" type="datetime1">
              <a:rPr lang="en-US" smtClean="0"/>
              <a:pPr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9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FBF0-247D-4137-B0CA-2961188BB56D}" type="datetime1">
              <a:rPr lang="en-US" smtClean="0"/>
              <a:pPr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0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0545-5BD0-48CF-9C91-9734533D5CE5}" type="datetime1">
              <a:rPr lang="en-US" smtClean="0"/>
              <a:pPr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6EED-1FD1-4564-A45D-ED19AD106396}" type="datetime1">
              <a:rPr lang="en-US" smtClean="0"/>
              <a:pPr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0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C5BA1-3E8F-46E3-9E14-10F61BBEC1E2}" type="datetime1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3.1: Review of GLMs and GLMMs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Definitions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0" y="1600200"/>
          <a:ext cx="86106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Term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Definition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Random effect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Coefficient that is “exchangeable”</a:t>
                      </a:r>
                      <a:r>
                        <a:rPr lang="en-US" sz="2000" baseline="0" dirty="0" smtClean="0"/>
                        <a:t> with one or more other coefficients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Distribution for “exchangeable”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Exchangeable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 information is available to distinguish</a:t>
                      </a:r>
                      <a:r>
                        <a:rPr lang="en-US" sz="2000" baseline="0" dirty="0" smtClean="0"/>
                        <a:t> between residual variability in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Fixed effect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Coefficient</a:t>
                      </a:r>
                      <a:r>
                        <a:rPr lang="en-US" sz="2000" baseline="0" dirty="0" smtClean="0"/>
                        <a:t> that is not exchangeable with others, and which hence is estimated without a </a:t>
                      </a:r>
                      <a:r>
                        <a:rPr lang="en-US" sz="2000" baseline="0" dirty="0" err="1" smtClean="0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Mixed-effect model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Model</a:t>
                      </a:r>
                      <a:r>
                        <a:rPr lang="en-US" sz="2000" baseline="0" dirty="0" smtClean="0"/>
                        <a:t> with both fixed and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63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Generalized linear mixed model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Specify distribution for response variable</a:t>
                </a:r>
              </a:p>
              <a:p>
                <a:pPr lvl="2"/>
                <a:r>
                  <a:rPr lang="en-US" dirty="0" err="1">
                    <a:solidFill>
                      <a:schemeClr val="tx1"/>
                    </a:solidFill>
                  </a:rPr>
                  <a:t>E.g</a:t>
                </a:r>
                <a:r>
                  <a:rPr lang="en-US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Poisson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Specify function for expected value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E.g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Specify distribution for random effects</a:t>
                </a:r>
              </a:p>
              <a:p>
                <a:pPr lvl="2"/>
                <a:r>
                  <a:rPr lang="en-US" dirty="0" smtClean="0">
                    <a:solidFill>
                      <a:schemeClr val="tx1"/>
                    </a:solidFill>
                  </a:rPr>
                  <a:t>E.g</a:t>
                </a:r>
                <a:r>
                  <a:rPr lang="en-US" dirty="0">
                    <a:solidFill>
                      <a:schemeClr val="tx1"/>
                    </a:solidFill>
                  </a:rPr>
                  <a:t>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𝑁𝑜𝑟𝑚𝑎𝑙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aseline="30000" dirty="0">
                  <a:solidFill>
                    <a:schemeClr val="tx1"/>
                  </a:solidFill>
                </a:endParaRPr>
              </a:p>
              <a:p>
                <a:pPr marL="571500" indent="-514350"/>
                <a:endParaRPr lang="en-US" dirty="0" smtClean="0"/>
              </a:p>
              <a:p>
                <a:pPr marL="57150" indent="0">
                  <a:buNone/>
                </a:pPr>
                <a:r>
                  <a:rPr lang="en-US" dirty="0" smtClean="0"/>
                  <a:t>=	General linear model + mixed effect(s)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Maximum likelihood estimation (MLE)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the MLE estimate of parameters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n-US" b="1" dirty="0" smtClean="0"/>
              </a:p>
              <a:p>
                <a:pPr marL="914400" lvl="1" indent="-457200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914400" lvl="1" indent="-457200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dirty="0" smtClean="0"/>
                  <a:t> is a “random effect”</a:t>
                </a:r>
              </a:p>
              <a:p>
                <a:pPr marL="1314450" lvl="2" indent="-457200"/>
                <a:r>
                  <a:rPr lang="en-US" dirty="0" smtClean="0"/>
                  <a:t>Unobserved variable</a:t>
                </a:r>
              </a:p>
              <a:p>
                <a:pPr marL="1314450" lvl="2" indent="-457200"/>
                <a:r>
                  <a:rPr lang="en-US" dirty="0" smtClean="0"/>
                  <a:t>Not included in the marginal likelihood function</a:t>
                </a:r>
              </a:p>
              <a:p>
                <a:pPr marL="5715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0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Maximum likelihood estimation (MLE)</a:t>
            </a:r>
          </a:p>
          <a:p>
            <a:pPr marL="514350" indent="-457200"/>
            <a:r>
              <a:rPr lang="en-US" dirty="0" smtClean="0"/>
              <a:t>i.e</a:t>
            </a:r>
            <a:r>
              <a:rPr lang="en-US" dirty="0"/>
              <a:t>., must “integrate” across random effects</a:t>
            </a:r>
          </a:p>
          <a:p>
            <a:pPr marL="914400" lvl="1" indent="-457200"/>
            <a:r>
              <a:rPr lang="en-US" dirty="0"/>
              <a:t>They are never directly observed</a:t>
            </a:r>
          </a:p>
          <a:p>
            <a:pPr marL="914400" lvl="1" indent="-457200"/>
            <a:r>
              <a:rPr lang="en-US" dirty="0"/>
              <a:t>They don’t count as “parameters” </a:t>
            </a:r>
            <a:r>
              <a:rPr lang="en-US" dirty="0" smtClean="0"/>
              <a:t>exactly</a:t>
            </a:r>
          </a:p>
          <a:p>
            <a:pPr marL="514350" indent="-457200"/>
            <a:r>
              <a:rPr lang="en-US" dirty="0" smtClean="0"/>
              <a:t>Random effects help to calculate the marginal likelihood of parameters</a:t>
            </a:r>
          </a:p>
          <a:p>
            <a:pPr marL="914400" lvl="1" indent="-457200"/>
            <a:r>
              <a:rPr lang="en-US" dirty="0" smtClean="0"/>
              <a:t>Fixed effects can be estimated without ever interpreting random effects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34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we’re sampling fishes near Seattle</a:t>
            </a:r>
          </a:p>
          <a:p>
            <a:pPr lvl="1"/>
            <a:r>
              <a:rPr lang="en-US" dirty="0" smtClean="0"/>
              <a:t>Know from GIS maps that we have 120 streams</a:t>
            </a:r>
          </a:p>
          <a:p>
            <a:pPr lvl="1"/>
            <a:r>
              <a:rPr lang="en-US" dirty="0" smtClean="0"/>
              <a:t>Can only conduct 60 samples</a:t>
            </a:r>
          </a:p>
          <a:p>
            <a:r>
              <a:rPr lang="en-US" dirty="0" smtClean="0"/>
              <a:t>Problems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Can’t sample every stream!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Have to deal with measurement errors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Might have covariates to include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90026"/>
            <a:ext cx="2895600" cy="365125"/>
          </a:xfrm>
        </p:spPr>
        <p:txBody>
          <a:bodyPr/>
          <a:lstStyle/>
          <a:p>
            <a:r>
              <a:rPr lang="en-US" smtClean="0"/>
              <a:t>James Thorson (Feb. 28, 2010)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0FF4530-C0A9-489F-AD78-78B1E4B1E71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4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a hierarchy of 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54" y="2197330"/>
            <a:ext cx="6864691" cy="30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Mathematical notation</a:t>
                </a:r>
              </a:p>
              <a:p>
                <a:pPr lvl="1"/>
                <a:r>
                  <a:rPr lang="en-US" dirty="0" smtClean="0"/>
                  <a:t>Local densities are exchangeable random effects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857250" lvl="2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is the </a:t>
                </a:r>
                <a:r>
                  <a:rPr lang="en-US" dirty="0" smtClean="0"/>
                  <a:t>log-mean </a:t>
                </a:r>
                <a:r>
                  <a:rPr lang="en-US" dirty="0" smtClean="0"/>
                  <a:t>density,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is between-site variation</a:t>
                </a:r>
              </a:p>
              <a:p>
                <a:pPr lvl="1"/>
                <a:r>
                  <a:rPr lang="en-US" dirty="0" smtClean="0"/>
                  <a:t>Local survey counts are also exchangeable within each site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85725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</a:t>
                </a:r>
                <a:r>
                  <a:rPr lang="en-US" dirty="0" smtClean="0"/>
                  <a:t>between-sample, within-site </a:t>
                </a:r>
                <a:r>
                  <a:rPr lang="en-US" dirty="0"/>
                  <a:t>variation</a:t>
                </a:r>
              </a:p>
              <a:p>
                <a:r>
                  <a:rPr lang="en-US" dirty="0" smtClean="0"/>
                  <a:t>We then just need priors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𝑈𝑛𝑖𝑓𝑜𝑟𝑚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10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𝑈𝑛𝑖𝑓𝑜𝑟𝑚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(0, 10)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𝑈𝑛𝑖𝑓𝑜𝑟𝑚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(0, 10)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0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if there’s a covariate?</a:t>
                </a:r>
              </a:p>
              <a:p>
                <a:pPr lvl="1"/>
                <a:r>
                  <a:rPr lang="en-US" dirty="0" smtClean="0"/>
                  <a:t>Assume its measured at all chosen sites</a:t>
                </a:r>
              </a:p>
              <a:p>
                <a:pPr lvl="1"/>
                <a:r>
                  <a:rPr lang="en-US" dirty="0" smtClean="0"/>
                  <a:t>Estimate its effect!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9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54" y="3592978"/>
            <a:ext cx="6864691" cy="30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9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How to extrapolate</a:t>
                </a:r>
              </a:p>
              <a:p>
                <a:pPr lvl="1"/>
                <a:r>
                  <a:rPr lang="en-US" dirty="0" smtClean="0"/>
                  <a:t>Un-sampled sites have an unobserved abundance</a:t>
                </a:r>
              </a:p>
              <a:p>
                <a:pPr lvl="1"/>
                <a:r>
                  <a:rPr lang="en-US" dirty="0" smtClean="0"/>
                  <a:t>Random sampling -&gt; unobserved and observed are exchangeable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 </a:t>
                </a:r>
                <a:r>
                  <a:rPr lang="en-US" i="1" dirty="0" err="1" smtClean="0"/>
                  <a:t>D</a:t>
                </a:r>
                <a:r>
                  <a:rPr lang="en-US" i="1" baseline="-25000" dirty="0" err="1" smtClean="0"/>
                  <a:t>m</a:t>
                </a:r>
                <a:r>
                  <a:rPr lang="en-US" dirty="0" smtClean="0"/>
                  <a:t> is abundance at unobserved site </a:t>
                </a:r>
                <a:r>
                  <a:rPr lang="en-US" i="1" dirty="0" smtClean="0"/>
                  <a:t>m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Total abundance is easy to calculate!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74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estimate things?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a model</a:t>
            </a:r>
          </a:p>
          <a:p>
            <a:pPr marL="857250" lvl="1" indent="-457200"/>
            <a:r>
              <a:rPr lang="en-US" dirty="0" smtClean="0"/>
              <a:t>Function generating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plausible values for any unknown parameters</a:t>
            </a:r>
          </a:p>
          <a:p>
            <a:pPr marL="857250" lvl="1" indent="-457200"/>
            <a:r>
              <a:rPr lang="en-US" dirty="0" smtClean="0"/>
              <a:t>Maximize probability of observations given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Assess uncertainty</a:t>
            </a:r>
          </a:p>
          <a:p>
            <a:pPr marL="857250" lvl="1" indent="-457200"/>
            <a:r>
              <a:rPr lang="en-US" dirty="0" smtClean="0"/>
              <a:t>Explore function around plausible values</a:t>
            </a:r>
          </a:p>
        </p:txBody>
      </p:sp>
    </p:spTree>
    <p:extLst>
      <p:ext uri="{BB962C8B-B14F-4D97-AF65-F5344CB8AC3E}">
        <p14:creationId xmlns:p14="http://schemas.microsoft.com/office/powerpoint/2010/main" val="412282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Maximum likelihood estimation (MLE)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</m:oMath>
                </a14:m>
                <a:r>
                  <a:rPr lang="en-US" dirty="0" smtClean="0"/>
                  <a:t> is the MLE estimate of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the maximum value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that can be achieved for any value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Usually </a:t>
                </a:r>
                <a:r>
                  <a:rPr lang="en-US" dirty="0" smtClean="0"/>
                  <a:t>we specify that each datum is independent</a:t>
                </a: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5715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 r="-7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48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your specified probability </a:t>
                </a:r>
                <a:r>
                  <a:rPr lang="en-US" dirty="0" smtClean="0">
                    <a:ea typeface="Cambria Math" panose="02040503050406030204" pitchFamily="18" charset="0"/>
                  </a:rPr>
                  <a:t>distribution</a:t>
                </a:r>
              </a:p>
              <a:p>
                <a:pPr marL="457200" lvl="1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 (correct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 (incorrect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Asymptotic normality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80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Specify a generalized </a:t>
                </a:r>
                <a:r>
                  <a:rPr lang="en-US" sz="3200" b="1" dirty="0" smtClean="0"/>
                  <a:t>linear model</a:t>
                </a:r>
              </a:p>
              <a:p>
                <a:pPr lvl="1" indent="-342900"/>
                <a:r>
                  <a:rPr lang="en-US" b="0" dirty="0" smtClean="0">
                    <a:latin typeface="Cambria Math" panose="02040503050406030204" pitchFamily="18" charset="0"/>
                  </a:rPr>
                  <a:t>Step 1 – Specify a linear predictor for response variable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where </a:t>
                </a:r>
                <a:r>
                  <a:rPr lang="en-US" b="1" dirty="0" smtClean="0"/>
                  <a:t>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is a row of a predictor matrix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</a:t>
                </a:r>
              </a:p>
              <a:p>
                <a:pPr lvl="2"/>
                <a:r>
                  <a:rPr lang="en-US" b="1" dirty="0" smtClean="0"/>
                  <a:t>b</a:t>
                </a:r>
                <a:r>
                  <a:rPr lang="en-US" dirty="0" smtClean="0"/>
                  <a:t> is a vector of parameters</a:t>
                </a:r>
              </a:p>
              <a:p>
                <a:pPr marL="914400" lvl="2" indent="0">
                  <a:buNone/>
                </a:pPr>
                <a:endParaRPr lang="en-US" dirty="0" smtClean="0"/>
              </a:p>
              <a:p>
                <a:pPr lvl="1" indent="-342900"/>
                <a:r>
                  <a:rPr lang="en-US" dirty="0" smtClean="0"/>
                  <a:t>  Step 2 – Specify a link function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2" indent="-342900"/>
                <a:r>
                  <a:rPr lang="en-US" dirty="0" smtClean="0"/>
                  <a:t>Linear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dirty="0" smtClean="0"/>
                  <a:t> ranges from (-</a:t>
                </a:r>
                <a:r>
                  <a:rPr lang="en-US" dirty="0" err="1" smtClean="0"/>
                  <a:t>Inf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Inf</a:t>
                </a:r>
                <a:r>
                  <a:rPr lang="en-US" dirty="0" smtClean="0"/>
                  <a:t>)</a:t>
                </a:r>
              </a:p>
              <a:p>
                <a:pPr lvl="2" indent="-342900"/>
                <a:r>
                  <a:rPr lang="en-US" dirty="0" err="1" smtClean="0"/>
                  <a:t>Reponse</a:t>
                </a:r>
                <a:r>
                  <a:rPr lang="en-US" dirty="0" smtClean="0"/>
                  <a:t> variable often has different range</a:t>
                </a:r>
                <a:endParaRPr lang="en-US" dirty="0"/>
              </a:p>
              <a:p>
                <a:pPr lvl="1" indent="-342900"/>
                <a:endParaRPr lang="en-US" dirty="0" smtClean="0"/>
              </a:p>
              <a:p>
                <a:pPr lvl="1" indent="-342900"/>
                <a:r>
                  <a:rPr lang="en-US" dirty="0" smtClean="0"/>
                  <a:t>Step </a:t>
                </a:r>
                <a:r>
                  <a:rPr lang="en-US" dirty="0"/>
                  <a:t>3</a:t>
                </a:r>
                <a:r>
                  <a:rPr lang="en-US" dirty="0" smtClean="0"/>
                  <a:t> </a:t>
                </a:r>
                <a:r>
                  <a:rPr lang="en-US" dirty="0" smtClean="0"/>
                  <a:t>– Specify a probability distribution for your response variable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:endParaRPr lang="en-US" dirty="0"/>
              </a:p>
              <a:p>
                <a:pPr marL="40005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1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8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5995611"/>
                  </p:ext>
                </p:extLst>
              </p:nvPr>
            </p:nvGraphicFramePr>
            <p:xfrm>
              <a:off x="243147" y="1450571"/>
              <a:ext cx="8657706" cy="1770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1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935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517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6521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422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Equation for </a:t>
                          </a:r>
                          <a:r>
                            <a:rPr lang="en-US" i="1" dirty="0" smtClean="0"/>
                            <a:t>f()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Equation for </a:t>
                          </a:r>
                          <a:r>
                            <a:rPr lang="en-US" i="1" dirty="0" smtClean="0"/>
                            <a:t>f </a:t>
                          </a:r>
                          <a:r>
                            <a:rPr lang="en-US" i="1" baseline="30000" dirty="0" smtClean="0"/>
                            <a:t>-1</a:t>
                          </a:r>
                          <a:r>
                            <a:rPr lang="en-US" i="1" baseline="0" dirty="0" smtClean="0"/>
                            <a:t>()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Identity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∞&lt;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5995611"/>
                  </p:ext>
                </p:extLst>
              </p:nvPr>
            </p:nvGraphicFramePr>
            <p:xfrm>
              <a:off x="243147" y="1450571"/>
              <a:ext cx="8657706" cy="1770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1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935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517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6521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Equation for </a:t>
                          </a:r>
                          <a:r>
                            <a:rPr lang="en-US" i="1" dirty="0" smtClean="0"/>
                            <a:t>f()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Equation for </a:t>
                          </a:r>
                          <a:r>
                            <a:rPr lang="en-US" i="1" dirty="0" smtClean="0"/>
                            <a:t>f </a:t>
                          </a:r>
                          <a:r>
                            <a:rPr lang="en-US" i="1" baseline="30000" dirty="0" smtClean="0"/>
                            <a:t>-1</a:t>
                          </a:r>
                          <a:r>
                            <a:rPr lang="en-US" i="1" baseline="0" dirty="0" smtClean="0"/>
                            <a:t>()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Identity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366" t="-104839" r="-190610" b="-2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1055" t="-104839" r="-86239" b="-2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2527" t="-104839" r="-1075" b="-296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262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366" t="-116514" r="-190610" b="-68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1055" t="-116514" r="-86239" b="-68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2527" t="-116514" r="-1075" b="-688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366" t="-386885" r="-19061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1055" t="-386885" r="-8623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2527" t="-386885" r="-1075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Common link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Why use link functions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Restrict range for variable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Help to interpret parameters</a:t>
            </a:r>
          </a:p>
          <a:p>
            <a:pPr marL="1200150" lvl="2" indent="-342900"/>
            <a:r>
              <a:rPr lang="en-US" dirty="0" smtClean="0"/>
              <a:t>E.g., if using a log-link, then a 0.1 increase in predictors causes a 10% increase in the response</a:t>
            </a:r>
          </a:p>
        </p:txBody>
      </p:sp>
    </p:spTree>
    <p:extLst>
      <p:ext uri="{BB962C8B-B14F-4D97-AF65-F5344CB8AC3E}">
        <p14:creationId xmlns:p14="http://schemas.microsoft.com/office/powerpoint/2010/main" val="13849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Common distributions for data</a:t>
            </a:r>
          </a:p>
          <a:p>
            <a:pPr lvl="1"/>
            <a:r>
              <a:rPr lang="en-US" sz="2400" dirty="0" smtClean="0"/>
              <a:t>Discrete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Continuous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4402694"/>
                  </p:ext>
                </p:extLst>
              </p:nvPr>
            </p:nvGraphicFramePr>
            <p:xfrm>
              <a:off x="685800" y="4766833"/>
              <a:ext cx="8229600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Unrestricted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r>
                            <a:rPr lang="en-US" baseline="0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Gamma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𝐺𝑎𝑚𝑚𝑎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𝐶𝑉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μ</a:t>
                          </a:r>
                          <a:r>
                            <a:rPr lang="en-US" dirty="0" smtClean="0"/>
                            <a:t> &gt; 0</a:t>
                          </a:r>
                        </a:p>
                        <a:p>
                          <a:r>
                            <a:rPr lang="en-US" dirty="0" smtClean="0"/>
                            <a:t>CV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4402694"/>
                  </p:ext>
                </p:extLst>
              </p:nvPr>
            </p:nvGraphicFramePr>
            <p:xfrm>
              <a:off x="685800" y="4766833"/>
              <a:ext cx="8229600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108197" r="-82219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Unrestricted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208197" r="-82219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r>
                            <a:rPr lang="en-US" baseline="0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Gamma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177358" r="-82219" b="-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μ</a:t>
                          </a:r>
                          <a:r>
                            <a:rPr lang="en-US" dirty="0" smtClean="0"/>
                            <a:t> &gt; 0</a:t>
                          </a:r>
                        </a:p>
                        <a:p>
                          <a:r>
                            <a:rPr lang="en-US" dirty="0" smtClean="0"/>
                            <a:t>CV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3795602"/>
                  </p:ext>
                </p:extLst>
              </p:nvPr>
            </p:nvGraphicFramePr>
            <p:xfrm>
              <a:off x="685800" y="2057400"/>
              <a:ext cx="8229600" cy="2118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422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Bernoulli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𝐵𝑒𝑟𝑛𝑜𝑢𝑙𝑙𝑖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 = {0, 1}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𝐵𝑖𝑛𝑜𝑚𝑖𝑎𝑙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 = {0, 1, …, n}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𝑃𝑜𝑖𝑠𝑠𝑜𝑛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Negative 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𝑁𝑒𝑔𝐵𝑖𝑛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θ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3795602"/>
                  </p:ext>
                </p:extLst>
              </p:nvPr>
            </p:nvGraphicFramePr>
            <p:xfrm>
              <a:off x="685800" y="2057400"/>
              <a:ext cx="8229600" cy="2118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Bernoulli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989" t="-106557" r="-82219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 = {0, 1}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989" t="-206557" r="-82219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 = {0, 1, …, n}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989" t="-306557" r="-82219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Negative 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989" t="-236190" r="-82219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θ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6052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chose a distribution for data?</a:t>
            </a:r>
          </a:p>
          <a:p>
            <a:r>
              <a:rPr lang="en-US" sz="2800" dirty="0" smtClean="0"/>
              <a:t>Choice 1 – is it </a:t>
            </a:r>
            <a:r>
              <a:rPr lang="en-US" sz="2800" i="1" dirty="0" smtClean="0"/>
              <a:t>continuous</a:t>
            </a:r>
            <a:r>
              <a:rPr lang="en-US" sz="2800" dirty="0"/>
              <a:t> </a:t>
            </a:r>
            <a:r>
              <a:rPr lang="en-US" sz="2800" dirty="0" smtClean="0"/>
              <a:t>or </a:t>
            </a:r>
            <a:r>
              <a:rPr lang="en-US" sz="2800" i="1" dirty="0" smtClean="0"/>
              <a:t>discrete?</a:t>
            </a:r>
          </a:p>
          <a:p>
            <a:pPr lvl="1"/>
            <a:r>
              <a:rPr lang="en-US" sz="2400" dirty="0" smtClean="0"/>
              <a:t>Continuous: normal, lognormal, beta, gamma</a:t>
            </a:r>
          </a:p>
          <a:p>
            <a:pPr lvl="1"/>
            <a:r>
              <a:rPr lang="en-US" sz="2400" dirty="0" smtClean="0"/>
              <a:t>Discrete: Bernoulli, binomial, </a:t>
            </a:r>
            <a:r>
              <a:rPr lang="en-US" sz="2400" dirty="0" err="1" smtClean="0"/>
              <a:t>poisson</a:t>
            </a:r>
            <a:r>
              <a:rPr lang="en-US" sz="2400" dirty="0" smtClean="0"/>
              <a:t>, negative binomial</a:t>
            </a:r>
          </a:p>
          <a:p>
            <a:r>
              <a:rPr lang="en-US" sz="2800" dirty="0" smtClean="0"/>
              <a:t>Choice 2 – what is the range of possible values?</a:t>
            </a:r>
          </a:p>
          <a:p>
            <a:pPr lvl="1"/>
            <a:r>
              <a:rPr lang="en-US" sz="2400" dirty="0" smtClean="0"/>
              <a:t>E.g., if discrete:</a:t>
            </a:r>
          </a:p>
          <a:p>
            <a:pPr lvl="2"/>
            <a:r>
              <a:rPr lang="en-US" sz="2000" dirty="0" smtClean="0"/>
              <a:t>If is </a:t>
            </a:r>
            <a:r>
              <a:rPr lang="en-US" sz="2000" dirty="0" err="1" smtClean="0"/>
              <a:t>is</a:t>
            </a:r>
            <a:r>
              <a:rPr lang="en-US" sz="2000" dirty="0" smtClean="0"/>
              <a:t> 0 or 1, then its Bernoulli</a:t>
            </a:r>
          </a:p>
          <a:p>
            <a:pPr lvl="2"/>
            <a:r>
              <a:rPr lang="en-US" sz="2000" dirty="0" smtClean="0"/>
              <a:t>If its between 0 and N, where N is the number of trials, then its Binomial</a:t>
            </a:r>
          </a:p>
          <a:p>
            <a:r>
              <a:rPr lang="en-US" sz="2800" dirty="0" smtClean="0"/>
              <a:t>Choice 3 – How flexible do you want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0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How to estimate standard errors?</a:t>
                </a:r>
              </a:p>
              <a:p>
                <a:pPr lvl="1"/>
                <a:r>
                  <a:rPr lang="en-US" dirty="0"/>
                  <a:t>Estimate the “Hessian” at the </a:t>
                </a:r>
                <a:r>
                  <a:rPr lang="en-US" dirty="0" smtClean="0"/>
                  <a:t>MLE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Calculate its inverse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𝑉𝑎𝑟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Extract element and take square root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2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318000" y="2590800"/>
          <a:ext cx="914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4" imgW="914400" imgH="291960" progId="Equation.DSMT4">
                  <p:embed/>
                </p:oleObj>
              </mc:Choice>
              <mc:Fallback>
                <p:oleObj name="Equation" r:id="rId4" imgW="914400" imgH="291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18000" y="2590800"/>
                        <a:ext cx="914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795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627</Words>
  <Application>Microsoft Office PowerPoint</Application>
  <PresentationFormat>On-screen Show (4:3)</PresentationFormat>
  <Paragraphs>193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1_Office Theme</vt:lpstr>
      <vt:lpstr>Equation</vt:lpstr>
      <vt:lpstr>3.1: Review of GLMs and GLMMs</vt:lpstr>
      <vt:lpstr>How do we estimate things?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2.2: Introduction to linear models</dc:title>
  <dc:creator>Thorson, James</dc:creator>
  <cp:lastModifiedBy>Thorson, James</cp:lastModifiedBy>
  <cp:revision>12</cp:revision>
  <dcterms:created xsi:type="dcterms:W3CDTF">2016-01-05T21:44:08Z</dcterms:created>
  <dcterms:modified xsi:type="dcterms:W3CDTF">2016-01-18T00:24:47Z</dcterms:modified>
</cp:coreProperties>
</file>