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64" r:id="rId3"/>
    <p:sldId id="268" r:id="rId4"/>
    <p:sldId id="269" r:id="rId5"/>
    <p:sldId id="270" r:id="rId6"/>
    <p:sldId id="272" r:id="rId7"/>
    <p:sldId id="271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C67E-62E6-4AEE-BA68-61F0E64C9720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9CF6C-A92D-42DA-A667-94B57DC6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337-8C05-406E-B008-3AFB78449C8D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7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68B-28A0-4631-BBE6-7C13443B745F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63D-3F1A-4088-9983-107B90B42C1E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random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6E9-3C51-4C77-86DC-014C90BB210C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092-C857-4C8F-A3E0-7B7A9A182EA2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5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6CD5-240F-4B65-9CEA-A4BD872CEA9E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9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FBF0-247D-4137-B0CA-2961188BB56D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0545-5BD0-48CF-9C91-9734533D5CE5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EED-1FD1-4564-A45D-ED19AD106396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5BA1-3E8F-46E3-9E14-10F61BBEC1E2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2.2: Introduction to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terminology for mixed-effect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when random effects are 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basic computational approach to mixed-effect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Specify a linear model</a:t>
                </a:r>
              </a:p>
              <a:p>
                <a:pPr lvl="1" indent="-342900"/>
                <a:r>
                  <a:rPr lang="en-US" b="0" dirty="0" smtClean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:r>
                  <a:rPr lang="en-US" b="1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a row of a predictor matrix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</a:t>
                </a:r>
              </a:p>
              <a:p>
                <a:pPr lvl="2"/>
                <a:r>
                  <a:rPr lang="en-US" b="1" dirty="0" smtClean="0"/>
                  <a:t>b</a:t>
                </a:r>
                <a:r>
                  <a:rPr lang="en-US" dirty="0" smtClean="0"/>
                  <a:t> is a vector of parameters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lvl="1" indent="-342900"/>
                <a:r>
                  <a:rPr lang="en-US" dirty="0" smtClean="0"/>
                  <a:t>Step 2 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 – Use existing R functions</a:t>
            </a:r>
          </a:p>
          <a:p>
            <a:pPr lvl="1"/>
            <a:r>
              <a:rPr lang="en-US" dirty="0" smtClean="0"/>
              <a:t>Step 1 – Find function </a:t>
            </a:r>
          </a:p>
          <a:p>
            <a:pPr lvl="2"/>
            <a:r>
              <a:rPr lang="en-US" dirty="0" smtClean="0"/>
              <a:t>For linear model, use </a:t>
            </a:r>
            <a:r>
              <a:rPr lang="en-US" i="1" dirty="0" smtClean="0"/>
              <a:t>lm </a:t>
            </a:r>
            <a:r>
              <a:rPr lang="en-US" dirty="0" smtClean="0"/>
              <a:t>in the base package</a:t>
            </a:r>
          </a:p>
          <a:p>
            <a:pPr lvl="1"/>
            <a:r>
              <a:rPr lang="en-US" dirty="0" smtClean="0"/>
              <a:t>Step 2 – Apply function</a:t>
            </a:r>
          </a:p>
          <a:p>
            <a:pPr lvl="2"/>
            <a:r>
              <a:rPr lang="en-US" dirty="0" smtClean="0"/>
              <a:t>Usually easy in R</a:t>
            </a:r>
          </a:p>
          <a:p>
            <a:pPr lvl="1"/>
            <a:r>
              <a:rPr lang="en-US" dirty="0" smtClean="0"/>
              <a:t>Step 3 – Extract information from object</a:t>
            </a:r>
          </a:p>
          <a:p>
            <a:pPr lvl="2"/>
            <a:r>
              <a:rPr lang="en-US" dirty="0" smtClean="0"/>
              <a:t>Often hard</a:t>
            </a:r>
          </a:p>
          <a:p>
            <a:pPr lvl="2"/>
            <a:r>
              <a:rPr lang="en-US" dirty="0" smtClean="0"/>
              <a:t>Sometimes use </a:t>
            </a:r>
            <a:r>
              <a:rPr lang="en-US" i="1" dirty="0" smtClean="0"/>
              <a:t>summary</a:t>
            </a:r>
            <a:r>
              <a:rPr lang="en-US" dirty="0" smtClean="0"/>
              <a:t> or </a:t>
            </a:r>
            <a:r>
              <a:rPr lang="en-US" i="1" dirty="0" smtClean="0"/>
              <a:t>attributes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 – Build your own code</a:t>
            </a:r>
          </a:p>
          <a:p>
            <a:pPr lvl="1"/>
            <a:r>
              <a:rPr lang="en-US" dirty="0" smtClean="0"/>
              <a:t>Step 1 – make function for log-likelihood</a:t>
            </a:r>
          </a:p>
          <a:p>
            <a:pPr lvl="1"/>
            <a:r>
              <a:rPr lang="en-US" dirty="0" smtClean="0"/>
              <a:t>Step 2 – use nonlinear minimizer to find maximum likelihood estimate </a:t>
            </a:r>
          </a:p>
          <a:p>
            <a:pPr lvl="1"/>
            <a:r>
              <a:rPr lang="en-US" dirty="0" smtClean="0"/>
              <a:t>Step 3 – estimate standard errors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MLE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approach – Use JAGS </a:t>
            </a:r>
          </a:p>
          <a:p>
            <a:pPr lvl="1"/>
            <a:r>
              <a:rPr lang="en-US" dirty="0" smtClean="0"/>
              <a:t>Step 1 – Define JAGS model</a:t>
            </a:r>
          </a:p>
          <a:p>
            <a:pPr lvl="2"/>
            <a:r>
              <a:rPr lang="en-US" dirty="0" smtClean="0"/>
              <a:t>Uses specialized language, which can be tricky</a:t>
            </a:r>
          </a:p>
          <a:p>
            <a:pPr lvl="1"/>
            <a:r>
              <a:rPr lang="en-US" dirty="0" smtClean="0"/>
              <a:t>Step 2 – Define starting values</a:t>
            </a:r>
          </a:p>
          <a:p>
            <a:pPr lvl="2"/>
            <a:r>
              <a:rPr lang="en-US" dirty="0" smtClean="0"/>
              <a:t>This is optional</a:t>
            </a:r>
          </a:p>
          <a:p>
            <a:pPr lvl="1"/>
            <a:r>
              <a:rPr lang="en-US" dirty="0" smtClean="0"/>
              <a:t>Step 3 – Run sampler</a:t>
            </a:r>
          </a:p>
          <a:p>
            <a:pPr lvl="2"/>
            <a:r>
              <a:rPr lang="en-US" dirty="0" smtClean="0"/>
              <a:t>Uses MCMC algorithm to sample from posterior distribution for coefficients</a:t>
            </a:r>
          </a:p>
          <a:p>
            <a:pPr lvl="1"/>
            <a:r>
              <a:rPr lang="en-US" dirty="0" smtClean="0"/>
              <a:t>Step 4 – Check model diagnostics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See </a:t>
            </a:r>
            <a:r>
              <a:rPr lang="en-US" dirty="0" smtClean="0"/>
              <a:t>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202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1_Office Theme</vt:lpstr>
      <vt:lpstr>Equation</vt:lpstr>
      <vt:lpstr>2.2: Introduction to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2.2: Introduction to linear models</dc:title>
  <dc:creator>Thorson, James</dc:creator>
  <cp:lastModifiedBy>Thorson, James</cp:lastModifiedBy>
  <cp:revision>11</cp:revision>
  <dcterms:created xsi:type="dcterms:W3CDTF">2016-01-05T21:44:08Z</dcterms:created>
  <dcterms:modified xsi:type="dcterms:W3CDTF">2016-01-12T01:23:36Z</dcterms:modified>
</cp:coreProperties>
</file>