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2" r:id="rId15"/>
    <p:sldId id="283" r:id="rId16"/>
    <p:sldId id="285" r:id="rId17"/>
    <p:sldId id="286" r:id="rId18"/>
    <p:sldId id="287" r:id="rId19"/>
    <p:sldId id="288" r:id="rId20"/>
    <p:sldId id="291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C67E-62E6-4AEE-BA68-61F0E64C9720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CF6C-A92D-42DA-A667-94B57DC6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2.2: Introduction to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terminology for mixed-effect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when random effects are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basic computational approach to mixed-effect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 startAt="2"/>
                </a:pPr>
                <a:endParaRPr lang="en-US" dirty="0" smtClean="0"/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05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 startAt="3"/>
                </a:pPr>
                <a:endParaRPr lang="en-US" dirty="0" smtClean="0"/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𝑀𝑉𝑁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4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Continuous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247666"/>
                  </p:ext>
                </p:extLst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3733800"/>
                    <a:gridCol w="1447800"/>
                    <a:gridCol w="1600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08197" r="-8169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211667" r="-8169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78095" r="-8169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478689" r="-816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𝑁𝑒𝑔𝐵𝑖𝑛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106557" r="-8221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06557" r="-82219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306557" r="-8221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36190" r="-8221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</a:t>
            </a:r>
            <a:r>
              <a:rPr lang="en-US" sz="2000" dirty="0" smtClean="0"/>
              <a:t>it </a:t>
            </a:r>
            <a:r>
              <a:rPr lang="en-US" sz="2000" dirty="0" smtClean="0"/>
              <a:t>is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1231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41228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475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4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 r="-136" b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  <a:endParaRPr lang="en-US" dirty="0"/>
              </a:p>
              <a:p>
                <a:pPr lvl="1"/>
                <a:r>
                  <a:rPr lang="en-US" dirty="0" smtClean="0"/>
                  <a:t>Generally we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r>
                  <a:rPr lang="en-US" dirty="0"/>
                  <a:t>I’ll sometimes use vector-matrix notation:</a:t>
                </a:r>
                <a:endParaRPr lang="en-US" i="1" dirty="0"/>
              </a:p>
              <a:p>
                <a:pPr lvl="1"/>
                <a:r>
                  <a:rPr lang="en-US" dirty="0" smtClean="0"/>
                  <a:t>Italic:  a </a:t>
                </a:r>
                <a:r>
                  <a:rPr lang="en-US" dirty="0"/>
                  <a:t>scalar (or function)</a:t>
                </a:r>
              </a:p>
              <a:p>
                <a:pPr lvl="1"/>
                <a:r>
                  <a:rPr lang="en-US" dirty="0" smtClean="0"/>
                  <a:t>Bold lowercase:  a </a:t>
                </a:r>
                <a:r>
                  <a:rPr lang="en-US" dirty="0"/>
                  <a:t>vector</a:t>
                </a:r>
              </a:p>
              <a:p>
                <a:pPr lvl="1"/>
                <a:r>
                  <a:rPr lang="en-US" dirty="0" smtClean="0"/>
                  <a:t>Bold uppercase:  a </a:t>
                </a:r>
                <a:r>
                  <a:rPr lang="en-US" dirty="0"/>
                  <a:t>matrix</a:t>
                </a:r>
              </a:p>
              <a:p>
                <a:r>
                  <a:rPr lang="en-US" dirty="0" smtClean="0"/>
                  <a:t>I’ll try to be clear about probabilities</a:t>
                </a:r>
              </a:p>
              <a:p>
                <a:pPr lvl="1"/>
                <a:r>
                  <a:rPr lang="en-US" dirty="0" smtClean="0"/>
                  <a:t>Uppercase </a:t>
                </a:r>
                <a:r>
                  <a:rPr lang="en-US" dirty="0"/>
                  <a:t>and not </a:t>
                </a:r>
                <a:r>
                  <a:rPr lang="en-US" dirty="0" smtClean="0"/>
                  <a:t>bold:  random </a:t>
                </a:r>
                <a:r>
                  <a:rPr lang="en-US" dirty="0"/>
                  <a:t>variable</a:t>
                </a:r>
              </a:p>
              <a:p>
                <a:pPr lvl="1"/>
                <a:r>
                  <a:rPr lang="en-US" dirty="0" smtClean="0"/>
                  <a:t>Script:  operators </a:t>
                </a:r>
                <a:endParaRPr lang="en-US" dirty="0"/>
              </a:p>
              <a:p>
                <a:pPr lvl="2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tilde (~):  distributions</a:t>
                </a:r>
                <a:endParaRPr lang="en-US" dirty="0"/>
              </a:p>
              <a:p>
                <a:pPr lvl="2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0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a row of a predictor matrix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b="1" dirty="0" smtClean="0"/>
                  <a:t>b</a:t>
                </a:r>
                <a:r>
                  <a:rPr lang="en-US" dirty="0" smtClean="0"/>
                  <a:t> is a vector of parameters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8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26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788</Words>
  <Application>Microsoft Office PowerPoint</Application>
  <PresentationFormat>On-screen Show (4:3)</PresentationFormat>
  <Paragraphs>226</Paragraphs>
  <Slides>21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2.2: Introduction to generalized linear models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2.2: Introduction to linear models</dc:title>
  <dc:creator>Thorson, James</dc:creator>
  <cp:lastModifiedBy>Thorson, James</cp:lastModifiedBy>
  <cp:revision>9</cp:revision>
  <dcterms:created xsi:type="dcterms:W3CDTF">2016-01-05T21:44:08Z</dcterms:created>
  <dcterms:modified xsi:type="dcterms:W3CDTF">2016-01-12T01:22:16Z</dcterms:modified>
</cp:coreProperties>
</file>