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40CBD-0E74-1A45-AFAB-F47A618B78A9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8B31-91BE-9F4A-B04A-C2F10299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5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13661B27-9882-4B48-B412-75F6A77A664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789744E1-D625-714F-B708-716E8B5F42F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abundance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capture recapture</a:t>
            </a:r>
          </a:p>
          <a:p>
            <a:r>
              <a:rPr lang="en-US" dirty="0" smtClean="0"/>
              <a:t>19-23 </a:t>
            </a:r>
            <a:r>
              <a:rPr lang="en-US" dirty="0" err="1" smtClean="0"/>
              <a:t>january</a:t>
            </a:r>
            <a:r>
              <a:rPr lang="en-US" dirty="0" smtClean="0"/>
              <a:t> 2015</a:t>
            </a:r>
          </a:p>
          <a:p>
            <a:r>
              <a:rPr lang="en-US" dirty="0" smtClean="0"/>
              <a:t>UDEC, Concepción Chile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99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abundance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How to extrapolate</a:t>
                </a:r>
              </a:p>
              <a:p>
                <a:pPr lvl="1"/>
                <a:r>
                  <a:rPr lang="en-US" dirty="0" smtClean="0"/>
                  <a:t>Un-sampled sites have an unobserved abundance</a:t>
                </a:r>
              </a:p>
              <a:p>
                <a:pPr lvl="1"/>
                <a:r>
                  <a:rPr lang="en-US" dirty="0" smtClean="0"/>
                  <a:t>Random sampling -&gt; unobserved and observed are exchangeable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 </a:t>
                </a:r>
                <a:r>
                  <a:rPr lang="en-US" i="1" dirty="0" err="1" smtClean="0"/>
                  <a:t>D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is abundance at unobserved site </a:t>
                </a:r>
                <a:r>
                  <a:rPr lang="en-US" i="1" dirty="0" smtClean="0"/>
                  <a:t>m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Total abundance is easy to calculate!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3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abundance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1" indent="0">
                  <a:buNone/>
                </a:pPr>
                <a:r>
                  <a:rPr lang="en-US" dirty="0" smtClean="0"/>
                  <a:t>Finite sampling variance</a:t>
                </a:r>
              </a:p>
              <a:p>
                <a:pPr lvl="1"/>
                <a:r>
                  <a:rPr lang="en-US" dirty="0" err="1" smtClean="0"/>
                  <a:t>Unsampled</a:t>
                </a:r>
                <a:r>
                  <a:rPr lang="en-US" dirty="0" smtClean="0"/>
                  <a:t> sites have variance equal to population 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Sampled sites have lower variance due to data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Variance of total abundance in sampled and </a:t>
                </a:r>
                <a:r>
                  <a:rPr lang="en-US" dirty="0" err="1" smtClean="0"/>
                  <a:t>unsampled</a:t>
                </a:r>
                <a:r>
                  <a:rPr lang="en-US" dirty="0" smtClean="0"/>
                  <a:t> areas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… if you assume independence</a:t>
                </a:r>
                <a:endParaRPr lang="en-GB" dirty="0" smtClean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41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abundance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8700"/>
                <a:ext cx="8229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How to do this in tag-</a:t>
                </a:r>
                <a:r>
                  <a:rPr lang="en-US" dirty="0" err="1" smtClean="0"/>
                  <a:t>resighting</a:t>
                </a:r>
                <a:r>
                  <a:rPr lang="en-US" dirty="0" smtClean="0"/>
                  <a:t> models: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𝑓𝑖𝑟𝑠𝑡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𝑠𝑖𝑔h𝑡𝑖𝑛𝑔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𝑢𝑛𝑜𝑏𝑠𝑒𝑟𝑣𝑒𝑑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𝑘𝑛𝑜𝑤𝑛</m:t>
                        </m:r>
                      </m:sub>
                    </m:sSub>
                  </m:oMath>
                </a14:m>
                <a:r>
                  <a:rPr lang="en-GB" dirty="0" smtClean="0"/>
                  <a:t> is the number that are known to be alive in year </a:t>
                </a:r>
                <a:r>
                  <a:rPr lang="en-GB" i="1" dirty="0" smtClean="0"/>
                  <a:t>t</a:t>
                </a:r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𝑓𝑖𝑟𝑠𝑡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𝑠𝑖𝑔h𝑡𝑖𝑛𝑔</m:t>
                        </m:r>
                      </m:sub>
                    </m:sSub>
                  </m:oMath>
                </a14:m>
                <a:r>
                  <a:rPr lang="en-GB" dirty="0" smtClean="0"/>
                  <a:t> is the number that are seen for the first time in year </a:t>
                </a:r>
                <a:r>
                  <a:rPr lang="en-GB" i="1" dirty="0" smtClean="0"/>
                  <a:t>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𝑢𝑛𝑜𝑏𝑠𝑒𝑟𝑣𝑒𝑑</m:t>
                        </m:r>
                      </m:sub>
                    </m:sSub>
                  </m:oMath>
                </a14:m>
                <a:r>
                  <a:rPr lang="en-GB" dirty="0" smtClean="0"/>
                  <a:t> is the estimated number that are alive but not known to be alive or seen in year </a:t>
                </a:r>
                <a:r>
                  <a:rPr lang="en-GB" i="1" dirty="0" smtClean="0"/>
                  <a:t>t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8700"/>
                <a:ext cx="8229600" cy="4530725"/>
              </a:xfrm>
              <a:blipFill>
                <a:blip r:embed="rId2"/>
                <a:stretch>
                  <a:fillRect l="-1704" t="-1750" b="-16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79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abundance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353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How to do this in tag-</a:t>
                </a:r>
                <a:r>
                  <a:rPr lang="en-US" dirty="0" err="1" smtClean="0"/>
                  <a:t>resighting</a:t>
                </a:r>
                <a:r>
                  <a:rPr lang="en-US" dirty="0" smtClean="0"/>
                  <a:t> models: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𝑓𝑖𝑟𝑠𝑡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𝑠𝑖𝑔h𝑡𝑖𝑛𝑔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𝑓𝑖𝑟𝑠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𝑠𝑖𝑔h𝑡𝑖𝑛𝑔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𝑢𝑛𝑜𝑏𝑠𝑒𝑟𝑣𝑒𝑑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So: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𝑢𝑛𝑜𝑏𝑠𝑒𝑟𝑣𝑒𝑑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𝑓𝑖𝑟𝑠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𝑠𝑖𝑔h𝑡𝑖𝑛𝑔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𝑓𝑖𝑟𝑠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𝑠𝑖𝑔h𝑡𝑖𝑛𝑔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So: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𝑓𝑖𝑟𝑠𝑡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𝑠𝑖𝑔h𝑡𝑖𝑛𝑔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3530"/>
                <a:ext cx="8229600" cy="5257800"/>
              </a:xfrm>
              <a:blipFill>
                <a:blip r:embed="rId2"/>
                <a:stretch>
                  <a:fillRect l="-1704" t="-1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35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abundance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improve this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Smooth estimates of detection probability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Model dynamics for each individual (births + deaths + detections = Jolly-</a:t>
            </a:r>
            <a:r>
              <a:rPr lang="en-US" dirty="0" err="1" smtClean="0"/>
              <a:t>Seber</a:t>
            </a:r>
            <a:r>
              <a:rPr lang="en-US" smtClean="0"/>
              <a:t> model)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16548"/>
      </p:ext>
    </p:extLst>
  </p:cSld>
  <p:clrMapOvr>
    <a:masterClrMapping/>
  </p:clrMapOvr>
</p:sld>
</file>

<file path=ppt/theme/theme1.xml><?xml version="1.0" encoding="utf-8"?>
<a:theme xmlns:a="http://schemas.openxmlformats.org/drawingml/2006/main" name="Edge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EdgeBlue.thmx</Template>
  <TotalTime>2143</TotalTime>
  <Words>90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Cambria Math</vt:lpstr>
      <vt:lpstr>Garamond</vt:lpstr>
      <vt:lpstr>Wingdings</vt:lpstr>
      <vt:lpstr>EdgeBlue</vt:lpstr>
      <vt:lpstr>Estimating abundance</vt:lpstr>
      <vt:lpstr>Estimating abundance</vt:lpstr>
      <vt:lpstr>Estimating abundance</vt:lpstr>
      <vt:lpstr>Estimating abundance</vt:lpstr>
      <vt:lpstr>Estimating abundance</vt:lpstr>
      <vt:lpstr>Estimating abundance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patch occupancy and N-mixture models 22 january 2015</dc:title>
  <dc:creator>Noble Hendrix</dc:creator>
  <cp:lastModifiedBy>Thorson, James</cp:lastModifiedBy>
  <cp:revision>39</cp:revision>
  <dcterms:created xsi:type="dcterms:W3CDTF">2015-01-12T22:42:55Z</dcterms:created>
  <dcterms:modified xsi:type="dcterms:W3CDTF">2016-01-21T03:03:37Z</dcterms:modified>
</cp:coreProperties>
</file>