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2" r:id="rId15"/>
    <p:sldId id="283" r:id="rId16"/>
    <p:sldId id="285" r:id="rId17"/>
    <p:sldId id="286" r:id="rId18"/>
    <p:sldId id="287" r:id="rId19"/>
    <p:sldId id="288" r:id="rId20"/>
    <p:sldId id="291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C67E-62E6-4AEE-BA68-61F0E64C9720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9CF6C-A92D-42DA-A667-94B57DC6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337-8C05-406E-B008-3AFB78449C8D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7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68B-28A0-4631-BBE6-7C13443B745F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63D-3F1A-4088-9983-107B90B42C1E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Generalized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2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7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6E9-3C51-4C77-86DC-014C90BB210C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092-C857-4C8F-A3E0-7B7A9A182EA2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5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6CD5-240F-4B65-9CEA-A4BD872CEA9E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9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FBF0-247D-4137-B0CA-2961188BB56D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0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0545-5BD0-48CF-9C91-9734533D5CE5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6EED-1FD1-4564-A45D-ED19AD106396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5BA1-3E8F-46E3-9E14-10F61BBEC1E2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2.2: Introduction to generalized linear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571500" indent="-514350">
                  <a:buAutoNum type="arabicPeriod" startAt="2"/>
                </a:pPr>
                <a:endParaRPr lang="en-US" dirty="0" smtClean="0"/>
              </a:p>
              <a:p>
                <a:pPr marL="571500" indent="-514350">
                  <a:buAutoNum type="arabicPeriod" startAt="2"/>
                </a:pPr>
                <a:r>
                  <a:rPr lang="en-US" dirty="0" smtClean="0"/>
                  <a:t>Consistency (incorrect model)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information lost when approximating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function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This can be calculated as:</a:t>
                </a:r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𝐲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𝛉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3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05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571500" indent="-514350">
                  <a:buAutoNum type="arabicPeriod" startAt="3"/>
                </a:pPr>
                <a:endParaRPr lang="en-US" dirty="0" smtClean="0"/>
              </a:p>
              <a:p>
                <a:pPr marL="571500" indent="-514350">
                  <a:buAutoNum type="arabicPeriod" startAt="3"/>
                </a:pPr>
                <a:r>
                  <a:rPr lang="en-US" dirty="0" smtClean="0"/>
                  <a:t>Asymptotic normality</a:t>
                </a:r>
              </a:p>
              <a:p>
                <a:pPr lvl="1"/>
                <a:r>
                  <a:rPr lang="en-US" dirty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𝛉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sample sizes get big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), if you replicate an estimator: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𝑀𝑉𝑁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l-GR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dirty="0" smtClean="0"/>
                  <a:t> decreases with increasing </a:t>
                </a:r>
                <a:r>
                  <a:rPr lang="en-GB" i="1" dirty="0" smtClean="0"/>
                  <a:t>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7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r>
              <a:rPr lang="en-US" dirty="0" smtClean="0"/>
              <a:t>If you have a simulation design…</a:t>
            </a:r>
          </a:p>
          <a:p>
            <a:pPr lvl="1"/>
            <a:r>
              <a:rPr lang="en-US" dirty="0" smtClean="0"/>
              <a:t>… and the model used to simulate data is identical to the model used to estimate parameters</a:t>
            </a:r>
          </a:p>
          <a:p>
            <a:pPr lvl="2"/>
            <a:r>
              <a:rPr lang="en-US" dirty="0" smtClean="0"/>
              <a:t>Estimated parameters will be perfect with large sample sizes</a:t>
            </a:r>
          </a:p>
          <a:p>
            <a:pPr lvl="2"/>
            <a:r>
              <a:rPr lang="en-US" dirty="0" smtClean="0"/>
              <a:t>Total error will go to zero with large sample sizes</a:t>
            </a:r>
            <a:endParaRPr lang="en-US" dirty="0"/>
          </a:p>
          <a:p>
            <a:pPr lvl="1"/>
            <a:r>
              <a:rPr lang="en-US" dirty="0" smtClean="0"/>
              <a:t>… and your estimation model doesn’t match the simulation model</a:t>
            </a:r>
          </a:p>
          <a:p>
            <a:pPr lvl="2"/>
            <a:r>
              <a:rPr lang="en-US" dirty="0"/>
              <a:t>Estimated parameters </a:t>
            </a:r>
            <a:r>
              <a:rPr lang="en-US" dirty="0" smtClean="0"/>
              <a:t>will converge on values with large sample sizes</a:t>
            </a:r>
            <a:endParaRPr lang="en-US" dirty="0"/>
          </a:p>
          <a:p>
            <a:pPr lvl="2"/>
            <a:r>
              <a:rPr lang="en-US" dirty="0"/>
              <a:t>Total error will </a:t>
            </a:r>
            <a:r>
              <a:rPr lang="en-US" dirty="0" smtClean="0"/>
              <a:t>decrease to an asymptote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147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0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Discrete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Continuous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5800" y="4766833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𝐺𝑎𝑚𝑚𝑎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𝐵𝑒𝑡𝑎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247666"/>
                  </p:ext>
                </p:extLst>
              </p:nvPr>
            </p:nvGraphicFramePr>
            <p:xfrm>
              <a:off x="685800" y="4766833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/>
                    <a:gridCol w="3733800"/>
                    <a:gridCol w="1447800"/>
                    <a:gridCol w="1600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052" t="-108197" r="-81699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052" t="-211667" r="-81699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052" t="-178095" r="-81699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052" t="-478689" r="-816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795602"/>
                  </p:ext>
                </p:extLst>
              </p:nvPr>
            </p:nvGraphicFramePr>
            <p:xfrm>
              <a:off x="685800" y="2057400"/>
              <a:ext cx="8229600" cy="211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𝐵𝑒𝑟𝑛𝑜𝑢𝑙𝑙𝑖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𝑃𝑜𝑖𝑠𝑠𝑜𝑛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𝑁𝑒𝑔𝐵𝑖𝑛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795602"/>
                  </p:ext>
                </p:extLst>
              </p:nvPr>
            </p:nvGraphicFramePr>
            <p:xfrm>
              <a:off x="685800" y="2057400"/>
              <a:ext cx="8229600" cy="211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89" t="-106557" r="-82219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89" t="-206557" r="-82219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89" t="-306557" r="-82219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89" t="-236190" r="-82219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49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chose a distribution for data?</a:t>
            </a:r>
          </a:p>
          <a:p>
            <a:r>
              <a:rPr lang="en-US" sz="2800" dirty="0" smtClean="0"/>
              <a:t>Choice 1 – is it </a:t>
            </a:r>
            <a:r>
              <a:rPr lang="en-US" sz="2800" i="1" dirty="0" smtClean="0"/>
              <a:t>continuous</a:t>
            </a:r>
            <a:r>
              <a:rPr lang="en-US" sz="2800" dirty="0"/>
              <a:t> </a:t>
            </a:r>
            <a:r>
              <a:rPr lang="en-US" sz="2800" dirty="0" smtClean="0"/>
              <a:t>or </a:t>
            </a:r>
            <a:r>
              <a:rPr lang="en-US" sz="2800" i="1" dirty="0" smtClean="0"/>
              <a:t>discrete?</a:t>
            </a:r>
          </a:p>
          <a:p>
            <a:pPr lvl="1"/>
            <a:r>
              <a:rPr lang="en-US" sz="2400" dirty="0" smtClean="0"/>
              <a:t>Continuous: normal, lognormal, beta, gamma</a:t>
            </a:r>
          </a:p>
          <a:p>
            <a:pPr lvl="1"/>
            <a:r>
              <a:rPr lang="en-US" sz="2400" dirty="0" smtClean="0"/>
              <a:t>Discrete: Bernoulli, binomial, </a:t>
            </a:r>
            <a:r>
              <a:rPr lang="en-US" sz="2400" dirty="0" err="1" smtClean="0"/>
              <a:t>poisson</a:t>
            </a:r>
            <a:r>
              <a:rPr lang="en-US" sz="2400" dirty="0" smtClean="0"/>
              <a:t>, negative binomial</a:t>
            </a:r>
          </a:p>
          <a:p>
            <a:r>
              <a:rPr lang="en-US" sz="2800" dirty="0" smtClean="0"/>
              <a:t>Choice 2 – what is the range of possible values?</a:t>
            </a:r>
          </a:p>
          <a:p>
            <a:pPr lvl="1"/>
            <a:r>
              <a:rPr lang="en-US" sz="2400" dirty="0" smtClean="0"/>
              <a:t>E.g., if discrete:</a:t>
            </a:r>
          </a:p>
          <a:p>
            <a:pPr lvl="2"/>
            <a:r>
              <a:rPr lang="en-US" sz="2000" dirty="0" smtClean="0"/>
              <a:t>If it is 0 or 1, then its Bernoulli</a:t>
            </a:r>
          </a:p>
          <a:p>
            <a:pPr lvl="2"/>
            <a:r>
              <a:rPr lang="en-US" sz="2000" dirty="0" smtClean="0"/>
              <a:t>If its between 0 and N, where N is the number of trials, then its Binomial</a:t>
            </a:r>
          </a:p>
          <a:p>
            <a:r>
              <a:rPr lang="en-US" sz="2800" dirty="0" smtClean="0"/>
              <a:t>Choice 3 – How flexible do you want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chose a distribution for data?</a:t>
            </a:r>
          </a:p>
          <a:p>
            <a:r>
              <a:rPr lang="en-US" dirty="0" smtClean="0"/>
              <a:t>Frequent null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Binomial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Poisson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Binomial</a:t>
                </a:r>
              </a:p>
              <a:p>
                <a:pPr lvl="1"/>
                <a:r>
                  <a:rPr lang="en-US" dirty="0" smtClean="0"/>
                  <a:t>If you have one or more binary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Then the sum of successes…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follows </a:t>
                </a:r>
                <a:r>
                  <a:rPr lang="en-US" dirty="0"/>
                  <a:t>a binomial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𝑝𝑛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/>
                  <a:t>Poisson</a:t>
                </a:r>
              </a:p>
              <a:p>
                <a:pPr lvl="1"/>
                <a:r>
                  <a:rPr lang="en-US" dirty="0" smtClean="0"/>
                  <a:t>If you have a lot of independent events, each with low probability: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the number of successes follows a Poisson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1231" r="-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0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Normal</a:t>
                </a:r>
              </a:p>
              <a:p>
                <a:pPr lvl="1"/>
                <a:r>
                  <a:rPr lang="en-US" dirty="0" smtClean="0"/>
                  <a:t>If you have one or more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 smtClean="0"/>
                  <a:t> is some unknown density function </a:t>
                </a:r>
                <a:endParaRPr lang="en-US" dirty="0"/>
              </a:p>
              <a:p>
                <a:pPr lvl="1"/>
                <a:r>
                  <a:rPr lang="en-US" dirty="0" smtClean="0"/>
                  <a:t>Then the sum of outcomes 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… will </a:t>
                </a:r>
                <a:r>
                  <a:rPr lang="en-US" dirty="0"/>
                  <a:t>converge on a normal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as the number of events gets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3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4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41228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475" b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0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 r="-136" b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9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Introduction to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is a vector, then it’s a “multivariate” function</a:t>
                </a:r>
              </a:p>
              <a:p>
                <a:pPr lvl="1"/>
                <a:r>
                  <a:rPr lang="en-US" dirty="0" smtClean="0"/>
                  <a:t>I’ll assume that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is usually a vector</a:t>
                </a:r>
                <a:endParaRPr lang="en-US" dirty="0"/>
              </a:p>
              <a:p>
                <a:pPr lvl="1"/>
                <a:r>
                  <a:rPr lang="en-US" dirty="0" smtClean="0"/>
                  <a:t>Generally we work with differentiable functions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6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note on notation:</a:t>
                </a:r>
              </a:p>
              <a:p>
                <a:r>
                  <a:rPr lang="en-US" dirty="0"/>
                  <a:t>I’ll sometimes use vector-matrix notation:</a:t>
                </a:r>
                <a:endParaRPr lang="en-US" i="1" dirty="0"/>
              </a:p>
              <a:p>
                <a:pPr lvl="1"/>
                <a:r>
                  <a:rPr lang="en-US" dirty="0" smtClean="0"/>
                  <a:t>Italic:  a </a:t>
                </a:r>
                <a:r>
                  <a:rPr lang="en-US" dirty="0"/>
                  <a:t>scalar (or function)</a:t>
                </a:r>
              </a:p>
              <a:p>
                <a:pPr lvl="1"/>
                <a:r>
                  <a:rPr lang="en-US" dirty="0" smtClean="0"/>
                  <a:t>Bold lowercase:  a </a:t>
                </a:r>
                <a:r>
                  <a:rPr lang="en-US" dirty="0"/>
                  <a:t>vector</a:t>
                </a:r>
              </a:p>
              <a:p>
                <a:pPr lvl="1"/>
                <a:r>
                  <a:rPr lang="en-US" dirty="0" smtClean="0"/>
                  <a:t>Bold uppercase:  a </a:t>
                </a:r>
                <a:r>
                  <a:rPr lang="en-US" dirty="0"/>
                  <a:t>matrix</a:t>
                </a:r>
              </a:p>
              <a:p>
                <a:r>
                  <a:rPr lang="en-US" dirty="0" smtClean="0"/>
                  <a:t>I’ll try to be clear about probabilities</a:t>
                </a:r>
              </a:p>
              <a:p>
                <a:pPr lvl="1"/>
                <a:r>
                  <a:rPr lang="en-US" dirty="0" smtClean="0"/>
                  <a:t>Uppercase </a:t>
                </a:r>
                <a:r>
                  <a:rPr lang="en-US" dirty="0"/>
                  <a:t>and not </a:t>
                </a:r>
                <a:r>
                  <a:rPr lang="en-US" dirty="0" smtClean="0"/>
                  <a:t>bold:  random </a:t>
                </a:r>
                <a:r>
                  <a:rPr lang="en-US" dirty="0"/>
                  <a:t>variable</a:t>
                </a:r>
              </a:p>
              <a:p>
                <a:pPr lvl="1"/>
                <a:r>
                  <a:rPr lang="en-US" dirty="0" smtClean="0"/>
                  <a:t>Script:  operators </a:t>
                </a:r>
                <a:endParaRPr lang="en-US" dirty="0"/>
              </a:p>
              <a:p>
                <a:pPr lvl="2"/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dirty="0"/>
                  <a:t> for expectation and variance of a function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tilde (~):  distributions</a:t>
                </a:r>
                <a:endParaRPr lang="en-US" dirty="0"/>
              </a:p>
              <a:p>
                <a:pPr lvl="2"/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20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9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Definitions</a:t>
                </a:r>
              </a:p>
              <a:p>
                <a:r>
                  <a:rPr lang="en-US" dirty="0" smtClean="0"/>
                  <a:t>Probability </a:t>
                </a:r>
              </a:p>
              <a:p>
                <a:pPr lvl="1"/>
                <a:r>
                  <a:rPr lang="en-US" i="1" dirty="0" smtClean="0"/>
                  <a:t>Usage: The probability of the data given fixed values for parameters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data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= parameters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Likelihood</a:t>
                </a:r>
              </a:p>
              <a:p>
                <a:pPr lvl="1"/>
                <a:r>
                  <a:rPr lang="en-US" i="1" dirty="0" smtClean="0"/>
                  <a:t>Usage: The likelihood of the parameters given fixed values of data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20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9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Specify a linear model</a:t>
                </a:r>
              </a:p>
              <a:p>
                <a:pPr lvl="1" indent="-342900"/>
                <a:r>
                  <a:rPr lang="en-US" b="0" dirty="0" smtClean="0">
                    <a:latin typeface="Cambria Math" panose="02040503050406030204" pitchFamily="18" charset="0"/>
                  </a:rPr>
                  <a:t>Step 1 – Specify a linear predictor for response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:r>
                  <a:rPr lang="en-US" b="1" dirty="0" smtClean="0"/>
                  <a:t>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a row of a predictor matrix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</a:t>
                </a:r>
              </a:p>
              <a:p>
                <a:pPr lvl="2"/>
                <a:r>
                  <a:rPr lang="en-US" b="1" dirty="0" smtClean="0"/>
                  <a:t>b</a:t>
                </a:r>
                <a:r>
                  <a:rPr lang="en-US" dirty="0" smtClean="0"/>
                  <a:t> is a vector of parameters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lvl="1" indent="-342900"/>
                <a:r>
                  <a:rPr lang="en-US" dirty="0" smtClean="0"/>
                  <a:t>Step 2 – Specify a probability distribution for your response variable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is done using maximization algorithms (not interesting)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Usually we specify that each datum is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therefore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1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4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</a:t>
                </a:r>
                <a:r>
                  <a:rPr lang="en-US" dirty="0" smtClean="0">
                    <a:ea typeface="Cambria Math" panose="02040503050406030204" pitchFamily="18" charset="0"/>
                  </a:rPr>
                  <a:t>distribution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80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</a:t>
                </a:r>
              </a:p>
              <a:p>
                <a:pPr lvl="1"/>
                <a:r>
                  <a:rPr lang="en-US" dirty="0" smtClean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Assume that your model “includes” the true DGP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26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768</Words>
  <Application>Microsoft Office PowerPoint</Application>
  <PresentationFormat>On-screen Show (4:3)</PresentationFormat>
  <Paragraphs>222</Paragraphs>
  <Slides>21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1_Office Theme</vt:lpstr>
      <vt:lpstr>2.2: Introduction to generalized linear models</vt:lpstr>
      <vt:lpstr>How do we estimate things?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2.2: Introduction to linear models</dc:title>
  <dc:creator>Thorson, James</dc:creator>
  <cp:lastModifiedBy>Thorson, James</cp:lastModifiedBy>
  <cp:revision>11</cp:revision>
  <dcterms:created xsi:type="dcterms:W3CDTF">2016-01-05T21:44:08Z</dcterms:created>
  <dcterms:modified xsi:type="dcterms:W3CDTF">2016-01-12T14:06:46Z</dcterms:modified>
</cp:coreProperties>
</file>