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0" r:id="rId3"/>
    <p:sldId id="275" r:id="rId4"/>
    <p:sldId id="277" r:id="rId5"/>
    <p:sldId id="278" r:id="rId6"/>
    <p:sldId id="279" r:id="rId7"/>
    <p:sldId id="280" r:id="rId8"/>
    <p:sldId id="289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09" autoAdjust="0"/>
  </p:normalViewPr>
  <p:slideViewPr>
    <p:cSldViewPr>
      <p:cViewPr varScale="1">
        <p:scale>
          <a:sx n="93" d="100"/>
          <a:sy n="93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01995-9815-44C2-BC31-4ED6C63B8B81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419EA-7277-4C2D-AA62-54704560D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0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184A-DA9D-4374-8E21-D521B0F11FA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C1E2D-6915-48DE-882D-0DD49F798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337-8C05-406E-B008-3AFB78449C8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68B-28A0-4631-BBE6-7C13443B745F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63D-3F1A-4088-9983-107B90B42C1E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6E9-3C51-4C77-86DC-014C90BB210C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092-C857-4C8F-A3E0-7B7A9A182EA2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6CD5-240F-4B65-9CEA-A4BD872CEA9E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FBF0-247D-4137-B0CA-2961188BB56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0545-5BD0-48CF-9C91-9734533D5CE5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EED-1FD1-4564-A45D-ED19AD106396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5BA1-3E8F-46E3-9E14-10F61BBEC1E2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Generalized Linear Mixed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to fit a GLMM using 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to fit a GLMM using JAGS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JAGS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 #2 – Generalized Linear Mixed Model</a:t>
                </a:r>
              </a:p>
              <a:p>
                <a:pPr lvl="1"/>
                <a:r>
                  <a:rPr lang="en-US" dirty="0" smtClean="0"/>
                  <a:t>Distribution for data: </a:t>
                </a:r>
                <a:r>
                  <a:rPr lang="en-US" i="1" dirty="0" smtClean="0"/>
                  <a:t>Poisson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Function for expected value of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Distribution for random effects: Normal</a:t>
                </a:r>
              </a:p>
              <a:p>
                <a:r>
                  <a:rPr lang="en-US" dirty="0" smtClean="0"/>
                  <a:t>Steps</a:t>
                </a:r>
                <a:endParaRPr lang="en-US" dirty="0"/>
              </a:p>
              <a:p>
                <a:pPr lvl="1"/>
                <a:r>
                  <a:rPr lang="en-US" dirty="0" smtClean="0"/>
                  <a:t>Simulating</a:t>
                </a:r>
              </a:p>
              <a:p>
                <a:pPr lvl="1"/>
                <a:r>
                  <a:rPr lang="en-US" dirty="0" smtClean="0"/>
                  <a:t>Fitting in R</a:t>
                </a:r>
              </a:p>
              <a:p>
                <a:pPr lvl="1"/>
                <a:r>
                  <a:rPr lang="en-US" dirty="0" smtClean="0"/>
                  <a:t>Fitting in JAGS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9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E.g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E.g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E.g</a:t>
                </a:r>
                <a:r>
                  <a:rPr lang="en-US" dirty="0">
                    <a:solidFill>
                      <a:schemeClr val="tx1"/>
                    </a:solidFill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=	General linear model + mixed effect(s)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4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90026"/>
            <a:ext cx="2895600" cy="365125"/>
          </a:xfrm>
        </p:spPr>
        <p:txBody>
          <a:bodyPr/>
          <a:lstStyle/>
          <a:p>
            <a:r>
              <a:rPr lang="en-US" smtClean="0"/>
              <a:t>James Thorson (Feb. 28, 2010)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#1 – Linear mixed model</a:t>
            </a:r>
          </a:p>
          <a:p>
            <a:pPr lvl="1"/>
            <a:r>
              <a:rPr lang="en-US" dirty="0" smtClean="0"/>
              <a:t>4 sites</a:t>
            </a:r>
          </a:p>
          <a:p>
            <a:pPr lvl="1"/>
            <a:r>
              <a:rPr lang="en-US" dirty="0" smtClean="0"/>
              <a:t>2 observations/site</a:t>
            </a:r>
          </a:p>
          <a:p>
            <a:pPr lvl="1"/>
            <a:r>
              <a:rPr lang="en-US" dirty="0" smtClean="0"/>
              <a:t>3 fixed effects</a:t>
            </a:r>
          </a:p>
          <a:p>
            <a:pPr lvl="1"/>
            <a:r>
              <a:rPr lang="en-US" dirty="0" smtClean="0"/>
              <a:t>4 random effects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09" y="3810000"/>
            <a:ext cx="6864691" cy="3060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data</a:t>
            </a:r>
          </a:p>
          <a:p>
            <a:pPr lvl="1"/>
            <a:r>
              <a:rPr lang="en-US" dirty="0" smtClean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Fit using R</a:t>
            </a:r>
          </a:p>
          <a:p>
            <a:pPr lvl="1"/>
            <a:r>
              <a:rPr lang="en-US" sz="2600" smtClean="0"/>
              <a:t>Using </a:t>
            </a:r>
            <a:r>
              <a:rPr lang="en-US" sz="2600" i="1" smtClean="0"/>
              <a:t>lme4</a:t>
            </a:r>
            <a:r>
              <a:rPr lang="en-US" sz="2600" smtClean="0"/>
              <a:t>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i="1" dirty="0"/>
              <a:t>f</a:t>
            </a:r>
            <a:r>
              <a:rPr lang="en-US" sz="2600" i="1" dirty="0" smtClean="0"/>
              <a:t>ormula</a:t>
            </a:r>
            <a:r>
              <a:rPr lang="en-US" sz="2600" dirty="0" smtClean="0"/>
              <a:t>: way to specify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Linear model – </a:t>
            </a:r>
            <a:r>
              <a:rPr lang="en-US" sz="3000" i="1" dirty="0" smtClean="0"/>
              <a:t>lm(formula= … )</a:t>
            </a:r>
            <a:endParaRPr lang="en-US" sz="3000" dirty="0" smtClean="0"/>
          </a:p>
          <a:p>
            <a:pPr marL="914400" lvl="1" indent="-514350"/>
            <a:r>
              <a:rPr lang="en-US" sz="2600" dirty="0" smtClean="0"/>
              <a:t>Count ~ 0 + factor(Site)</a:t>
            </a:r>
          </a:p>
          <a:p>
            <a:pPr lvl="1"/>
            <a:r>
              <a:rPr lang="en-US" sz="2600" dirty="0" smtClean="0"/>
              <a:t>“Count” – response variable</a:t>
            </a:r>
          </a:p>
          <a:p>
            <a:pPr lvl="1"/>
            <a:r>
              <a:rPr lang="en-US" sz="2600" dirty="0" smtClean="0"/>
              <a:t>“0” – Don’t include intercept</a:t>
            </a:r>
          </a:p>
          <a:p>
            <a:pPr lvl="1"/>
            <a:r>
              <a:rPr lang="en-US" sz="2600" dirty="0" smtClean="0"/>
              <a:t>“factor(Site)” – Include a fixed effect for each site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Linear mixed model – </a:t>
            </a:r>
            <a:r>
              <a:rPr lang="en-US" sz="3000" i="1" dirty="0" smtClean="0"/>
              <a:t>lm(formula = … | … )</a:t>
            </a:r>
            <a:endParaRPr lang="en-US" sz="3000" dirty="0" smtClean="0"/>
          </a:p>
          <a:p>
            <a:pPr marL="914400" lvl="1" indent="-514350"/>
            <a:r>
              <a:rPr lang="en-US" sz="2600" dirty="0" smtClean="0"/>
              <a:t>Count ~ ( 1 | factor(Site))</a:t>
            </a:r>
          </a:p>
          <a:p>
            <a:pPr marL="914400" lvl="1" indent="-514350"/>
            <a:r>
              <a:rPr lang="en-US" sz="2600" dirty="0" smtClean="0"/>
              <a:t>“( 1 | factor(Site) )” – Include a random effect for each site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23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dirty="0" smtClean="0"/>
          </a:p>
          <a:p>
            <a:pPr lvl="1"/>
            <a:r>
              <a:rPr lang="en-US" b="1" dirty="0" smtClean="0"/>
              <a:t>[See R code]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42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Benefits of using linear mixed models</a:t>
            </a:r>
          </a:p>
          <a:p>
            <a:pPr lvl="1"/>
            <a:r>
              <a:rPr lang="en-US" dirty="0" smtClean="0"/>
              <a:t>Separate estimate of measurement and between-site variability</a:t>
            </a:r>
          </a:p>
          <a:p>
            <a:pPr lvl="1"/>
            <a:r>
              <a:rPr lang="en-US" dirty="0" smtClean="0"/>
              <a:t>Include covariates for either one</a:t>
            </a:r>
          </a:p>
          <a:p>
            <a:pPr lvl="1"/>
            <a:r>
              <a:rPr lang="en-US" dirty="0" smtClean="0"/>
              <a:t>Improved precision</a:t>
            </a:r>
          </a:p>
          <a:p>
            <a:pPr lvl="1"/>
            <a:r>
              <a:rPr lang="en-US" i="1" dirty="0" smtClean="0"/>
              <a:t>“Shrinkage”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Draw-backs</a:t>
            </a:r>
          </a:p>
          <a:p>
            <a:pPr lvl="1"/>
            <a:r>
              <a:rPr lang="en-US" dirty="0" smtClean="0"/>
              <a:t>Biased if random effects aren’t “exchangeable”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Estimated random effects are weighted average of:</a:t>
                </a:r>
              </a:p>
              <a:p>
                <a:pPr lvl="1"/>
                <a:r>
                  <a:rPr lang="en-US" dirty="0" smtClean="0"/>
                  <a:t>Group-specific average</a:t>
                </a:r>
              </a:p>
              <a:p>
                <a:pPr lvl="1"/>
                <a:r>
                  <a:rPr lang="en-US" dirty="0" smtClean="0"/>
                  <a:t>Global average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𝑔𝑟𝑜𝑢𝑝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𝑟𝑒𝑠𝑖𝑑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2564" r="-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8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JAGS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JAGS model</a:t>
            </a:r>
          </a:p>
          <a:p>
            <a:pPr marL="914400" lvl="1" indent="-514350"/>
            <a:r>
              <a:rPr lang="en-US" dirty="0" smtClean="0"/>
              <a:t>Priors</a:t>
            </a:r>
          </a:p>
          <a:p>
            <a:pPr marL="914400" lvl="1" indent="-514350"/>
            <a:r>
              <a:rPr lang="en-US" dirty="0" smtClean="0"/>
              <a:t>Probability of random effects</a:t>
            </a:r>
          </a:p>
          <a:p>
            <a:pPr marL="914400" lvl="1" indent="-514350"/>
            <a:r>
              <a:rPr lang="en-US" dirty="0" smtClean="0"/>
              <a:t>Probability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and check for convergence</a:t>
            </a:r>
          </a:p>
          <a:p>
            <a:pPr marL="914400" lvl="1" indent="-514350"/>
            <a:r>
              <a:rPr lang="en-US" dirty="0" smtClean="0"/>
              <a:t>Trace plots</a:t>
            </a:r>
          </a:p>
          <a:p>
            <a:pPr marL="914400" lvl="1" indent="-514350"/>
            <a:r>
              <a:rPr lang="en-US" dirty="0" err="1" smtClean="0"/>
              <a:t>Gelman</a:t>
            </a:r>
            <a:r>
              <a:rPr lang="en-US" dirty="0" smtClean="0"/>
              <a:t>-Rubin R-hat</a:t>
            </a:r>
          </a:p>
          <a:p>
            <a:pPr marL="914400" lvl="1" indent="-514350"/>
            <a:r>
              <a:rPr lang="en-US" dirty="0" smtClean="0"/>
              <a:t>Effective 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8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257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Introduction to Generalized Linear Mixed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Thorson</dc:creator>
  <cp:lastModifiedBy>Thorson, James</cp:lastModifiedBy>
  <cp:revision>65</cp:revision>
  <dcterms:created xsi:type="dcterms:W3CDTF">2010-02-28T21:11:55Z</dcterms:created>
  <dcterms:modified xsi:type="dcterms:W3CDTF">2016-01-05T21:23:29Z</dcterms:modified>
</cp:coreProperties>
</file>