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5" r:id="rId3"/>
    <p:sldId id="276" r:id="rId4"/>
    <p:sldId id="277" r:id="rId5"/>
    <p:sldId id="278" r:id="rId6"/>
    <p:sldId id="288" r:id="rId7"/>
    <p:sldId id="287" r:id="rId8"/>
    <p:sldId id="279" r:id="rId9"/>
    <p:sldId id="281" r:id="rId10"/>
    <p:sldId id="284" r:id="rId11"/>
    <p:sldId id="297" r:id="rId12"/>
    <p:sldId id="280" r:id="rId13"/>
    <p:sldId id="296" r:id="rId14"/>
    <p:sldId id="283" r:id="rId15"/>
    <p:sldId id="285" r:id="rId16"/>
    <p:sldId id="286" r:id="rId17"/>
    <p:sldId id="289" r:id="rId18"/>
    <p:sldId id="298" r:id="rId19"/>
    <p:sldId id="292" r:id="rId20"/>
    <p:sldId id="290" r:id="rId21"/>
    <p:sldId id="291" r:id="rId22"/>
    <p:sldId id="293" r:id="rId23"/>
    <p:sldId id="294" r:id="rId24"/>
    <p:sldId id="29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509" autoAdjust="0"/>
  </p:normalViewPr>
  <p:slideViewPr>
    <p:cSldViewPr>
      <p:cViewPr varScale="1">
        <p:scale>
          <a:sx n="93" d="100"/>
          <a:sy n="93" d="100"/>
        </p:scale>
        <p:origin x="151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54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01995-9815-44C2-BC31-4ED6C63B8B81}" type="datetimeFigureOut">
              <a:rPr lang="en-US" smtClean="0"/>
              <a:pPr/>
              <a:t>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419EA-7277-4C2D-AA62-54704560D0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90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0184A-DA9D-4374-8E21-D521B0F11FAB}" type="datetimeFigureOut">
              <a:rPr lang="en-US" smtClean="0"/>
              <a:pPr/>
              <a:t>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C1E2D-6915-48DE-882D-0DD49F798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9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51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1337-8C05-406E-B008-3AFB78449C8D}" type="datetime1">
              <a:rPr lang="en-US" smtClean="0"/>
              <a:pPr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168B-28A0-4631-BBE6-7C13443B745F}" type="datetime1">
              <a:rPr lang="en-US" smtClean="0"/>
              <a:pPr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C63D-3F1A-4088-9983-107B90B42C1E}" type="datetime1">
              <a:rPr lang="en-US" smtClean="0"/>
              <a:pPr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Introduction to random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46E9-3C51-4C77-86DC-014C90BB210C}" type="datetime1">
              <a:rPr lang="en-US" smtClean="0"/>
              <a:pPr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0092-C857-4C8F-A3E0-7B7A9A182EA2}" type="datetime1">
              <a:rPr lang="en-US" smtClean="0"/>
              <a:pPr/>
              <a:t>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6CD5-240F-4B65-9CEA-A4BD872CEA9E}" type="datetime1">
              <a:rPr lang="en-US" smtClean="0"/>
              <a:pPr/>
              <a:t>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FBF0-247D-4137-B0CA-2961188BB56D}" type="datetime1">
              <a:rPr lang="en-US" smtClean="0"/>
              <a:pPr/>
              <a:t>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0545-5BD0-48CF-9C91-9734533D5CE5}" type="datetime1">
              <a:rPr lang="en-US" smtClean="0"/>
              <a:pPr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6EED-1FD1-4564-A45D-ED19AD106396}" type="datetime1">
              <a:rPr lang="en-US" smtClean="0"/>
              <a:pPr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C5BA1-3E8F-46E3-9E14-10F61BBEC1E2}" type="datetime1">
              <a:rPr lang="en-US" smtClean="0"/>
              <a:pPr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1.bin"/><Relationship Id="rId21" Type="http://schemas.openxmlformats.org/officeDocument/2006/relationships/image" Target="../media/image26.png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20" Type="http://schemas.openxmlformats.org/officeDocument/2006/relationships/image" Target="../media/image2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7.wmf"/><Relationship Id="rId22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1.bin"/><Relationship Id="rId21" Type="http://schemas.openxmlformats.org/officeDocument/2006/relationships/image" Target="../media/image26.png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20" Type="http://schemas.openxmlformats.org/officeDocument/2006/relationships/image" Target="../media/image2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7.wmf"/><Relationship Id="rId22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2.4: Introduction to mixed-effects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Learning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 terminology for mixed-effect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 when random effects are appropriate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 basic computational approach to mixed-effect models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How to extrapolate</a:t>
                </a:r>
              </a:p>
              <a:p>
                <a:pPr lvl="1"/>
                <a:r>
                  <a:rPr lang="en-US" dirty="0" smtClean="0"/>
                  <a:t>Un-sampled sites have an unobserved abundance</a:t>
                </a:r>
              </a:p>
              <a:p>
                <a:pPr lvl="1"/>
                <a:r>
                  <a:rPr lang="en-US" dirty="0" smtClean="0"/>
                  <a:t>Random sampling -&gt; unobserved and observed are exchangeable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where </a:t>
                </a:r>
                <a:r>
                  <a:rPr lang="en-US" i="1" dirty="0" err="1" smtClean="0"/>
                  <a:t>D</a:t>
                </a:r>
                <a:r>
                  <a:rPr lang="en-US" i="1" baseline="-25000" dirty="0" err="1" smtClean="0"/>
                  <a:t>m</a:t>
                </a:r>
                <a:r>
                  <a:rPr lang="en-US" dirty="0" smtClean="0"/>
                  <a:t> is abundance at unobserved site </a:t>
                </a:r>
                <a:r>
                  <a:rPr lang="en-US" i="1" dirty="0" smtClean="0"/>
                  <a:t>m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Total abundance is easy to calculate!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66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1" indent="0">
                  <a:buNone/>
                </a:pPr>
                <a:r>
                  <a:rPr lang="en-US" dirty="0" smtClean="0"/>
                  <a:t>Finite sampling variance</a:t>
                </a:r>
              </a:p>
              <a:p>
                <a:pPr lvl="1"/>
                <a:r>
                  <a:rPr lang="en-US" dirty="0" err="1" smtClean="0"/>
                  <a:t>Unsampled</a:t>
                </a:r>
                <a:r>
                  <a:rPr lang="en-US" dirty="0" smtClean="0"/>
                  <a:t> sites have variance equal to population variance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Sampled sites have lower variance due to data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Variance of total abundance in sampled and </a:t>
                </a:r>
                <a:r>
                  <a:rPr lang="en-US" dirty="0" err="1" smtClean="0"/>
                  <a:t>unsampled</a:t>
                </a:r>
                <a:r>
                  <a:rPr lang="en-US" dirty="0" smtClean="0"/>
                  <a:t> areas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 smtClean="0"/>
                  <a:t>… if you assume independence</a:t>
                </a:r>
                <a:endParaRPr lang="en-GB" dirty="0" smtClean="0"/>
              </a:p>
              <a:p>
                <a:pPr marL="45720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744" r="-5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874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 #3 (best)</a:t>
            </a:r>
          </a:p>
          <a:p>
            <a:pPr lvl="1"/>
            <a:r>
              <a:rPr lang="en-US" dirty="0" smtClean="0"/>
              <a:t>Make some educated guess about measurement and between-site variance, plus covariate</a:t>
            </a:r>
          </a:p>
          <a:p>
            <a:pPr lvl="2"/>
            <a:r>
              <a:rPr lang="en-US" dirty="0" smtClean="0"/>
              <a:t>Literature review</a:t>
            </a:r>
          </a:p>
          <a:p>
            <a:pPr lvl="2"/>
            <a:r>
              <a:rPr lang="en-US" dirty="0" smtClean="0"/>
              <a:t>Pilot study?</a:t>
            </a:r>
          </a:p>
          <a:p>
            <a:pPr lvl="1"/>
            <a:r>
              <a:rPr lang="en-US" dirty="0" smtClean="0"/>
              <a:t>Optimize number of sites and samples</a:t>
            </a:r>
          </a:p>
          <a:p>
            <a:pPr lvl="1"/>
            <a:r>
              <a:rPr lang="en-US" dirty="0" smtClean="0"/>
              <a:t>Not </a:t>
            </a:r>
            <a:r>
              <a:rPr lang="en-US" dirty="0" err="1" smtClean="0"/>
              <a:t>gonna</a:t>
            </a:r>
            <a:r>
              <a:rPr lang="en-US" dirty="0" smtClean="0"/>
              <a:t> discuss this further… [sampling design class]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6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Common distributions for random effects</a:t>
            </a:r>
          </a:p>
          <a:p>
            <a:pPr lvl="1"/>
            <a:r>
              <a:rPr lang="en-US" sz="2400" dirty="0" smtClean="0"/>
              <a:t>Discrete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Continuous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6219649"/>
                  </p:ext>
                </p:extLst>
              </p:nvPr>
            </p:nvGraphicFramePr>
            <p:xfrm>
              <a:off x="685800" y="4766833"/>
              <a:ext cx="8229600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33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Domain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Normal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𝑁𝑜𝑟𝑚𝑎𝑙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σ</a:t>
                          </a:r>
                          <a:r>
                            <a:rPr lang="en-US" baseline="30000" dirty="0" smtClean="0"/>
                            <a:t>2 </a:t>
                          </a:r>
                          <a:r>
                            <a:rPr lang="en-US" baseline="0" dirty="0" smtClean="0"/>
                            <a:t>&gt; 0</a:t>
                          </a:r>
                          <a:endParaRPr 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Unrestricted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Lognormal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𝑁𝑜𝑟𝑚𝑎𝑙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σ</a:t>
                          </a:r>
                          <a:r>
                            <a:rPr lang="en-US" baseline="30000" dirty="0" smtClean="0"/>
                            <a:t>2 </a:t>
                          </a:r>
                          <a:r>
                            <a:rPr lang="en-US" baseline="0" dirty="0" smtClean="0"/>
                            <a:t>&gt; 0</a:t>
                          </a:r>
                          <a:endParaRPr lang="en-US" baseline="30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</a:t>
                          </a:r>
                          <a:r>
                            <a:rPr lang="en-US" baseline="0" dirty="0" smtClean="0"/>
                            <a:t> &gt; 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Gamma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𝐺𝑎𝑚𝑚𝑎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𝐶𝑉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μ</a:t>
                          </a:r>
                          <a:r>
                            <a:rPr lang="en-US" dirty="0" smtClean="0"/>
                            <a:t> &gt; 0</a:t>
                          </a:r>
                        </a:p>
                        <a:p>
                          <a:r>
                            <a:rPr lang="en-US" dirty="0" smtClean="0"/>
                            <a:t>CV &gt;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 &gt; 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Beta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𝐵𝑒𝑡𝑎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α</a:t>
                          </a:r>
                          <a:r>
                            <a:rPr lang="en-US" dirty="0" smtClean="0"/>
                            <a:t> &gt; 0, </a:t>
                          </a:r>
                          <a:r>
                            <a:rPr lang="el-GR" dirty="0" smtClean="0"/>
                            <a:t>β</a:t>
                          </a:r>
                          <a:r>
                            <a:rPr lang="en-US" dirty="0" smtClean="0"/>
                            <a:t> &gt;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&lt; p &lt; 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6219649"/>
                  </p:ext>
                </p:extLst>
              </p:nvPr>
            </p:nvGraphicFramePr>
            <p:xfrm>
              <a:off x="685800" y="4766833"/>
              <a:ext cx="8229600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800"/>
                    <a:gridCol w="3733800"/>
                    <a:gridCol w="1447800"/>
                    <a:gridCol w="16002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Domain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Normal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052" t="-108197" r="-81699" b="-3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σ</a:t>
                          </a:r>
                          <a:r>
                            <a:rPr lang="en-US" baseline="30000" dirty="0" smtClean="0"/>
                            <a:t>2 </a:t>
                          </a:r>
                          <a:r>
                            <a:rPr lang="en-US" baseline="0" dirty="0" smtClean="0"/>
                            <a:t>&gt; 0</a:t>
                          </a:r>
                          <a:endParaRPr 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Unrestricted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Lognormal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052" t="-211667" r="-81699" b="-3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σ</a:t>
                          </a:r>
                          <a:r>
                            <a:rPr lang="en-US" baseline="30000" dirty="0" smtClean="0"/>
                            <a:t>2 </a:t>
                          </a:r>
                          <a:r>
                            <a:rPr lang="en-US" baseline="0" dirty="0" smtClean="0"/>
                            <a:t>&gt; 0</a:t>
                          </a:r>
                          <a:endParaRPr lang="en-US" baseline="30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</a:t>
                          </a:r>
                          <a:r>
                            <a:rPr lang="en-US" baseline="0" dirty="0" smtClean="0"/>
                            <a:t> &gt; 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Gamma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052" t="-178095" r="-81699" b="-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μ</a:t>
                          </a:r>
                          <a:r>
                            <a:rPr lang="en-US" dirty="0" smtClean="0"/>
                            <a:t> &gt; 0</a:t>
                          </a:r>
                        </a:p>
                        <a:p>
                          <a:r>
                            <a:rPr lang="en-US" dirty="0" smtClean="0"/>
                            <a:t>CV &gt;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 &gt; 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Beta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052" t="-478689" r="-8169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α</a:t>
                          </a:r>
                          <a:r>
                            <a:rPr lang="en-US" dirty="0" smtClean="0"/>
                            <a:t> &gt; 0, </a:t>
                          </a:r>
                          <a:r>
                            <a:rPr lang="el-GR" dirty="0" smtClean="0"/>
                            <a:t>β</a:t>
                          </a:r>
                          <a:r>
                            <a:rPr lang="en-US" dirty="0" smtClean="0"/>
                            <a:t> &gt;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&lt; p &lt; 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0743164"/>
                  </p:ext>
                </p:extLst>
              </p:nvPr>
            </p:nvGraphicFramePr>
            <p:xfrm>
              <a:off x="685800" y="2057400"/>
              <a:ext cx="8229600" cy="2118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33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422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Domain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Bernoulli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𝐵𝑒𝑟𝑛𝑜𝑢𝑙𝑙𝑖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</a:t>
                          </a:r>
                          <a:r>
                            <a:rPr lang="en-US" baseline="0" dirty="0" smtClean="0"/>
                            <a:t>≤ p ≤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 = {0, 1}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𝐵𝑖𝑛𝑜𝑚𝑖𝑎𝑙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 </a:t>
                          </a:r>
                          <a:r>
                            <a:rPr lang="en-US" baseline="0" dirty="0" smtClean="0"/>
                            <a:t>≤ p ≤ 1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 = {0, 1, …, n}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Poisson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𝑃𝑜𝑖𝑠𝑠𝑜𝑛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λ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λ</a:t>
                          </a:r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Negative 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𝑁𝑒𝑔𝑎𝑡𝑖𝑣𝑒𝐵𝑖𝑛𝑜𝑚𝑖𝑎𝑙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λ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λ</a:t>
                          </a:r>
                          <a:r>
                            <a:rPr lang="en-US" dirty="0" smtClean="0"/>
                            <a:t>&gt;0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θ</a:t>
                          </a:r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0743164"/>
                  </p:ext>
                </p:extLst>
              </p:nvPr>
            </p:nvGraphicFramePr>
            <p:xfrm>
              <a:off x="685800" y="2057400"/>
              <a:ext cx="8229600" cy="2118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800"/>
                    <a:gridCol w="3733800"/>
                    <a:gridCol w="1447800"/>
                    <a:gridCol w="1600200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Domain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Bernoulli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052" t="-106557" r="-81699" b="-3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</a:t>
                          </a:r>
                          <a:r>
                            <a:rPr lang="en-US" baseline="0" dirty="0" smtClean="0"/>
                            <a:t>≤ p ≤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 = {0, 1}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052" t="-210000" r="-81699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 </a:t>
                          </a:r>
                          <a:r>
                            <a:rPr lang="en-US" baseline="0" dirty="0" smtClean="0"/>
                            <a:t>≤ p ≤ 1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 = {0, 1, …, n}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Poisson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052" t="-304918" r="-81699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λ</a:t>
                          </a:r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Negative 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052" t="-235238" r="-81699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λ</a:t>
                          </a:r>
                          <a:r>
                            <a:rPr lang="en-US" dirty="0" smtClean="0"/>
                            <a:t>&gt;0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θ</a:t>
                          </a:r>
                          <a:r>
                            <a:rPr lang="en-US" dirty="0" smtClean="0"/>
                            <a:t>&gt;0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4376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Say we’re sampling changes in amphibian abundance over time</a:t>
            </a:r>
          </a:p>
          <a:p>
            <a:pPr lvl="1"/>
            <a:r>
              <a:rPr lang="en-US" dirty="0" smtClean="0"/>
              <a:t> “Time series” of samples for same site</a:t>
            </a:r>
          </a:p>
          <a:p>
            <a:pPr lvl="1"/>
            <a:r>
              <a:rPr lang="en-US" dirty="0" smtClean="0"/>
              <a:t>“Open population” (has births, deaths, migrations)</a:t>
            </a:r>
          </a:p>
          <a:p>
            <a:pPr lvl="1"/>
            <a:r>
              <a:rPr lang="en-US" dirty="0" smtClean="0"/>
              <a:t>Measurement + Process errors</a:t>
            </a:r>
          </a:p>
          <a:p>
            <a:pPr lvl="1"/>
            <a:r>
              <a:rPr lang="en-US" dirty="0" smtClean="0"/>
              <a:t>“State-space model”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58" y="3726480"/>
            <a:ext cx="4956478" cy="30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9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Mathematical notation</a:t>
                </a:r>
              </a:p>
              <a:p>
                <a:pPr lvl="1"/>
                <a:r>
                  <a:rPr lang="en-US" dirty="0" smtClean="0"/>
                  <a:t>Changes in local </a:t>
                </a:r>
                <a:r>
                  <a:rPr lang="en-US" dirty="0"/>
                  <a:t>densities are exchangeable random effects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857250" lvl="2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dirty="0" smtClean="0"/>
                  <a:t>average change in density</a:t>
                </a:r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process variation</a:t>
                </a:r>
                <a:endParaRPr lang="en-US" dirty="0"/>
              </a:p>
              <a:p>
                <a:pPr lvl="1"/>
                <a:r>
                  <a:rPr lang="en-US" dirty="0"/>
                  <a:t>Local survey counts are also exchangeable within each site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857250" lvl="2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between-sample (given a particular time) </a:t>
                </a:r>
                <a:r>
                  <a:rPr lang="en-US" dirty="0"/>
                  <a:t>variation</a:t>
                </a:r>
              </a:p>
              <a:p>
                <a:r>
                  <a:rPr lang="en-US" dirty="0"/>
                  <a:t>We then just need priors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𝑈𝑛𝑖𝑓𝑜𝑟𝑚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(0,1000)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𝑈𝑛𝑖𝑓𝑜𝑟𝑚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(0,1000)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𝑈𝑛𝑖𝑓𝑜𝑟𝑚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(0,1000)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66171" y="294354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83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parameters?</a:t>
            </a:r>
          </a:p>
          <a:p>
            <a:pPr lvl="1"/>
            <a:r>
              <a:rPr lang="en-US" b="1" dirty="0"/>
              <a:t>n</a:t>
            </a:r>
            <a:r>
              <a:rPr lang="en-US" dirty="0" smtClean="0"/>
              <a:t>: 4 coefficients</a:t>
            </a:r>
          </a:p>
          <a:p>
            <a:pPr lvl="1"/>
            <a:r>
              <a:rPr lang="en-US" dirty="0" smtClean="0"/>
              <a:t>μ </a:t>
            </a:r>
            <a:r>
              <a:rPr lang="el-GR" dirty="0" smtClean="0"/>
              <a:t>σ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l-GR" dirty="0" smtClean="0"/>
              <a:t>σ</a:t>
            </a:r>
            <a:r>
              <a:rPr lang="en-US" baseline="-25000" dirty="0" smtClean="0"/>
              <a:t>m</a:t>
            </a:r>
            <a:r>
              <a:rPr lang="en-US" baseline="30000" dirty="0" smtClean="0"/>
              <a:t>2</a:t>
            </a:r>
            <a:r>
              <a:rPr lang="en-US" dirty="0" smtClean="0"/>
              <a:t>: 3 coefficients</a:t>
            </a:r>
          </a:p>
          <a:p>
            <a:pPr lvl="1"/>
            <a:r>
              <a:rPr lang="en-US" dirty="0" smtClean="0"/>
              <a:t>… so </a:t>
            </a:r>
            <a:r>
              <a:rPr lang="en-US" b="1" dirty="0" smtClean="0"/>
              <a:t>7</a:t>
            </a:r>
            <a:r>
              <a:rPr lang="en-US" dirty="0" smtClean="0"/>
              <a:t> coefficients total</a:t>
            </a:r>
          </a:p>
          <a:p>
            <a:r>
              <a:rPr lang="en-US" dirty="0" smtClean="0"/>
              <a:t>How much data</a:t>
            </a:r>
          </a:p>
          <a:p>
            <a:pPr lvl="1"/>
            <a:r>
              <a:rPr lang="en-US" b="1" dirty="0"/>
              <a:t>b</a:t>
            </a:r>
            <a:r>
              <a:rPr lang="en-US" dirty="0" smtClean="0"/>
              <a:t>: </a:t>
            </a:r>
            <a:r>
              <a:rPr lang="en-US" b="1" dirty="0" smtClean="0"/>
              <a:t>4</a:t>
            </a:r>
            <a:r>
              <a:rPr lang="en-US" dirty="0" smtClean="0"/>
              <a:t> data points</a:t>
            </a:r>
          </a:p>
          <a:p>
            <a:r>
              <a:rPr lang="en-US" dirty="0" smtClean="0"/>
              <a:t>How does this work?!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522" y="3721343"/>
            <a:ext cx="4956478" cy="30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0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Maximum likelihood estimation (MLE)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the MLE estimate of parameters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en-US" b="1" dirty="0" smtClean="0"/>
              </a:p>
              <a:p>
                <a:pPr marL="914400" lvl="1" indent="-457200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914400" lvl="1" indent="-457200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dirty="0" smtClean="0"/>
                  <a:t> is a “random effect”</a:t>
                </a:r>
              </a:p>
              <a:p>
                <a:pPr marL="1314450" lvl="2" indent="-457200"/>
                <a:r>
                  <a:rPr lang="en-US" dirty="0" smtClean="0"/>
                  <a:t>Unobserved variable</a:t>
                </a:r>
              </a:p>
              <a:p>
                <a:pPr marL="1314450" lvl="2" indent="-457200"/>
                <a:r>
                  <a:rPr lang="en-US" dirty="0" smtClean="0"/>
                  <a:t>Not included in the marginal likelihood function</a:t>
                </a:r>
              </a:p>
              <a:p>
                <a:pPr marL="5715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30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Maximum likelihood estimation (MLE)</a:t>
            </a:r>
          </a:p>
          <a:p>
            <a:pPr marL="514350" indent="-457200"/>
            <a:r>
              <a:rPr lang="en-US" dirty="0" smtClean="0"/>
              <a:t>i.e</a:t>
            </a:r>
            <a:r>
              <a:rPr lang="en-US" dirty="0"/>
              <a:t>., must “integrate” across random effects</a:t>
            </a:r>
          </a:p>
          <a:p>
            <a:pPr marL="914400" lvl="1" indent="-457200"/>
            <a:r>
              <a:rPr lang="en-US" dirty="0"/>
              <a:t>They are never directly observed</a:t>
            </a:r>
          </a:p>
          <a:p>
            <a:pPr marL="914400" lvl="1" indent="-457200"/>
            <a:r>
              <a:rPr lang="en-US" dirty="0"/>
              <a:t>They don’t count as “parameters” </a:t>
            </a:r>
            <a:r>
              <a:rPr lang="en-US" dirty="0" smtClean="0"/>
              <a:t>exactly</a:t>
            </a:r>
          </a:p>
          <a:p>
            <a:pPr marL="514350" indent="-457200"/>
            <a:r>
              <a:rPr lang="en-US" dirty="0" smtClean="0"/>
              <a:t>Random effects help to calculate the marginal likelihood of parameters</a:t>
            </a:r>
          </a:p>
          <a:p>
            <a:pPr marL="914400" lvl="1" indent="-457200"/>
            <a:r>
              <a:rPr lang="en-US" dirty="0" smtClean="0"/>
              <a:t>Fixed effects can be estimated without ever interpreting random effects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9409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Meta-analysis</a:t>
            </a:r>
          </a:p>
          <a:p>
            <a:pPr marL="914400" lvl="1" indent="-514350">
              <a:buFont typeface="Tahoma" pitchFamily="34" charset="0"/>
              <a:buAutoNum type="arabicPeriod"/>
            </a:pPr>
            <a:r>
              <a:rPr lang="en-US" altLang="en-US" sz="2400" dirty="0"/>
              <a:t>Summarize multiple (&gt;5) studies/species that are treated as replicates of shared process</a:t>
            </a:r>
          </a:p>
          <a:p>
            <a:pPr marL="914400" lvl="1" indent="-514350">
              <a:buFont typeface="Tahoma" pitchFamily="34" charset="0"/>
              <a:buAutoNum type="arabicPeriod"/>
            </a:pPr>
            <a:r>
              <a:rPr lang="en-US" altLang="en-US" sz="2400" dirty="0"/>
              <a:t>Explicitly use a statistical model</a:t>
            </a:r>
          </a:p>
          <a:p>
            <a:pPr marL="914400" lvl="1" indent="-514350">
              <a:buFont typeface="Tahoma" pitchFamily="34" charset="0"/>
              <a:buAutoNum type="arabicPeriod"/>
            </a:pPr>
            <a:r>
              <a:rPr lang="en-US" altLang="en-US" sz="2400" dirty="0"/>
              <a:t>Incorporate confidence/quality of information from each constituent study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9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Say we’re sampling fishes near Seattle</a:t>
            </a:r>
          </a:p>
          <a:p>
            <a:pPr lvl="1"/>
            <a:r>
              <a:rPr lang="en-US" dirty="0" smtClean="0"/>
              <a:t>Know from GIS maps that we have 120 streams</a:t>
            </a:r>
          </a:p>
          <a:p>
            <a:pPr lvl="1"/>
            <a:r>
              <a:rPr lang="en-US" dirty="0" smtClean="0"/>
              <a:t>Can only conduct 60 samples</a:t>
            </a:r>
          </a:p>
          <a:p>
            <a:r>
              <a:rPr lang="en-US" dirty="0" smtClean="0"/>
              <a:t>Problems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Can’t sample every stream!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Have to deal with measurement errors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Might have covariates to include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490026"/>
            <a:ext cx="2895600" cy="365125"/>
          </a:xfrm>
        </p:spPr>
        <p:txBody>
          <a:bodyPr/>
          <a:lstStyle/>
          <a:p>
            <a:r>
              <a:rPr lang="en-US" smtClean="0"/>
              <a:t>James Thorson (Feb. 28, 2010)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E0FF4530-C0A9-489F-AD78-78B1E4B1E710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 smtClean="0"/>
              <a:t>Meta-analysis example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 </a:t>
            </a:r>
            <a:r>
              <a:rPr lang="en-US" altLang="en-US" dirty="0"/>
              <a:t>species is susceptible to a particular disease. 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We </a:t>
            </a:r>
            <a:r>
              <a:rPr lang="en-US" altLang="en-US" dirty="0"/>
              <a:t>are interested in the incidence of the disease in our marine park. 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We </a:t>
            </a:r>
            <a:r>
              <a:rPr lang="en-US" altLang="en-US" dirty="0"/>
              <a:t>sample 14 animals and find that 4 have the disease. 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It </a:t>
            </a:r>
            <a:r>
              <a:rPr lang="en-US" altLang="en-US" dirty="0"/>
              <a:t>is known that similar experiments have been conducted in 70 other marine parks around the world. </a:t>
            </a:r>
            <a:endParaRPr lang="en-US" altLang="en-US" dirty="0" smtClean="0"/>
          </a:p>
          <a:p>
            <a:pPr marL="57150" indent="0">
              <a:lnSpc>
                <a:spcPct val="90000"/>
              </a:lnSpc>
              <a:buNone/>
            </a:pPr>
            <a:r>
              <a:rPr lang="en-US" altLang="en-US" dirty="0" smtClean="0"/>
              <a:t>What </a:t>
            </a:r>
            <a:r>
              <a:rPr lang="en-US" altLang="en-US" dirty="0"/>
              <a:t>can be said about the incidence of the disease (and its uncertainty) in our marine park?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6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 smtClean="0"/>
                  <a:t>Assume that </a:t>
                </a:r>
                <a:r>
                  <a:rPr lang="en-US" altLang="en-US" dirty="0">
                    <a:sym typeface="Symbol" pitchFamily="18" charset="2"/>
                  </a:rPr>
                  <a:t> for each experiment is drawn randomly from an underlying distribution, i.e.: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𝜃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~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𝐵𝑒𝑡𝑎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(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𝛼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,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𝛽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dirty="0">
                    <a:sym typeface="Symbol" pitchFamily="18" charset="2"/>
                  </a:rPr>
                  <a:t>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𝜃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 smtClean="0">
                    <a:sym typeface="Symbol" pitchFamily="18" charset="2"/>
                  </a:rPr>
                  <a:t> is </a:t>
                </a:r>
                <a:r>
                  <a:rPr lang="en-US" altLang="en-US" dirty="0">
                    <a:sym typeface="Symbol" pitchFamily="18" charset="2"/>
                  </a:rPr>
                  <a:t>the probability of having the disease in marine park </a:t>
                </a:r>
                <a:r>
                  <a:rPr lang="en-US" altLang="en-US" i="1" dirty="0" err="1">
                    <a:sym typeface="Symbol" pitchFamily="18" charset="2"/>
                  </a:rPr>
                  <a:t>i</a:t>
                </a:r>
                <a:r>
                  <a:rPr lang="en-US" altLang="en-US" dirty="0">
                    <a:sym typeface="Symbol" pitchFamily="18" charset="2"/>
                  </a:rPr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dirty="0">
                    <a:sym typeface="Symbol" pitchFamily="18" charset="2"/>
                  </a:rPr>
                  <a:t>Note that we are </a:t>
                </a:r>
                <a:r>
                  <a:rPr lang="en-US" altLang="en-US" dirty="0">
                    <a:solidFill>
                      <a:schemeClr val="hlink"/>
                    </a:solidFill>
                    <a:sym typeface="Symbol" pitchFamily="18" charset="2"/>
                  </a:rPr>
                  <a:t>not</a:t>
                </a:r>
                <a:r>
                  <a:rPr lang="en-US" altLang="en-US" dirty="0">
                    <a:sym typeface="Symbol" pitchFamily="18" charset="2"/>
                  </a:rPr>
                  <a:t> assuming that</a:t>
                </a:r>
                <a:r>
                  <a:rPr lang="en-US" altLang="en-US" dirty="0" smtClean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𝜃</m:t>
                    </m:r>
                  </m:oMath>
                </a14:m>
                <a:r>
                  <a:rPr lang="en-US" altLang="en-US" dirty="0" smtClean="0">
                    <a:sym typeface="Symbol" pitchFamily="18" charset="2"/>
                  </a:rPr>
                  <a:t> </a:t>
                </a:r>
                <a:r>
                  <a:rPr lang="en-US" altLang="en-US" dirty="0">
                    <a:sym typeface="Symbol" pitchFamily="18" charset="2"/>
                  </a:rPr>
                  <a:t>is the same in each marine park.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9" t="-2359" r="-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61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models</a:t>
            </a:r>
          </a:p>
          <a:p>
            <a:pPr lvl="1"/>
            <a:r>
              <a:rPr lang="en-US" dirty="0" smtClean="0"/>
              <a:t>Can use GLMM</a:t>
            </a:r>
            <a:endParaRPr lang="en-US" dirty="0"/>
          </a:p>
        </p:txBody>
      </p:sp>
      <p:graphicFrame>
        <p:nvGraphicFramePr>
          <p:cNvPr id="3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412514"/>
              </p:ext>
            </p:extLst>
          </p:nvPr>
        </p:nvGraphicFramePr>
        <p:xfrm>
          <a:off x="1131093" y="4676775"/>
          <a:ext cx="301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9" name="Equation" r:id="rId3" imgW="152268" imgH="215713" progId="Equation.DSMT4">
                  <p:embed/>
                </p:oleObj>
              </mc:Choice>
              <mc:Fallback>
                <p:oleObj name="Equation" r:id="rId3" imgW="152268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093" y="4676775"/>
                        <a:ext cx="301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865578"/>
              </p:ext>
            </p:extLst>
          </p:nvPr>
        </p:nvGraphicFramePr>
        <p:xfrm>
          <a:off x="2042318" y="4800600"/>
          <a:ext cx="3286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0" name="Equation" r:id="rId5" imgW="164885" imgH="215619" progId="Equation.DSMT4">
                  <p:embed/>
                </p:oleObj>
              </mc:Choice>
              <mc:Fallback>
                <p:oleObj name="Equation" r:id="rId5" imgW="164885" imgH="2156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2318" y="4800600"/>
                        <a:ext cx="3286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493819"/>
              </p:ext>
            </p:extLst>
          </p:nvPr>
        </p:nvGraphicFramePr>
        <p:xfrm>
          <a:off x="6690518" y="4729163"/>
          <a:ext cx="401638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1" name="Equation" r:id="rId7" imgW="203112" imgH="228501" progId="Equation.DSMT4">
                  <p:embed/>
                </p:oleObj>
              </mc:Choice>
              <mc:Fallback>
                <p:oleObj name="Equation" r:id="rId7" imgW="203112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0518" y="4729163"/>
                        <a:ext cx="401638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044429"/>
              </p:ext>
            </p:extLst>
          </p:nvPr>
        </p:nvGraphicFramePr>
        <p:xfrm>
          <a:off x="7681118" y="4724400"/>
          <a:ext cx="40163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2" name="Equation" r:id="rId9" imgW="203112" imgH="228501" progId="Equation.DSMT4">
                  <p:embed/>
                </p:oleObj>
              </mc:Choice>
              <mc:Fallback>
                <p:oleObj name="Equation" r:id="rId9" imgW="203112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1118" y="4724400"/>
                        <a:ext cx="401638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759974"/>
              </p:ext>
            </p:extLst>
          </p:nvPr>
        </p:nvGraphicFramePr>
        <p:xfrm>
          <a:off x="1051718" y="6248400"/>
          <a:ext cx="301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3" name="Equation" r:id="rId11" imgW="152268" imgH="215713" progId="Equation.DSMT4">
                  <p:embed/>
                </p:oleObj>
              </mc:Choice>
              <mc:Fallback>
                <p:oleObj name="Equation" r:id="rId11" imgW="152268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718" y="6248400"/>
                        <a:ext cx="301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130427"/>
              </p:ext>
            </p:extLst>
          </p:nvPr>
        </p:nvGraphicFramePr>
        <p:xfrm>
          <a:off x="2118518" y="6248400"/>
          <a:ext cx="3286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4" name="Equation" r:id="rId13" imgW="164885" imgH="215619" progId="Equation.DSMT4">
                  <p:embed/>
                </p:oleObj>
              </mc:Choice>
              <mc:Fallback>
                <p:oleObj name="Equation" r:id="rId13" imgW="164885" imgH="2156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518" y="6248400"/>
                        <a:ext cx="3286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897790"/>
              </p:ext>
            </p:extLst>
          </p:nvPr>
        </p:nvGraphicFramePr>
        <p:xfrm>
          <a:off x="6690518" y="6172200"/>
          <a:ext cx="43021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5" name="Equation" r:id="rId15" imgW="215806" imgH="228501" progId="Equation.DSMT4">
                  <p:embed/>
                </p:oleObj>
              </mc:Choice>
              <mc:Fallback>
                <p:oleObj name="Equation" r:id="rId15" imgW="21580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0518" y="6172200"/>
                        <a:ext cx="430213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589466"/>
              </p:ext>
            </p:extLst>
          </p:nvPr>
        </p:nvGraphicFramePr>
        <p:xfrm>
          <a:off x="7681118" y="6172200"/>
          <a:ext cx="40163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6" name="Equation" r:id="rId17" imgW="203112" imgH="228501" progId="Equation.DSMT4">
                  <p:embed/>
                </p:oleObj>
              </mc:Choice>
              <mc:Fallback>
                <p:oleObj name="Equation" r:id="rId17" imgW="203112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1118" y="6172200"/>
                        <a:ext cx="401638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2921793" y="4757738"/>
            <a:ext cx="525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….</a:t>
            </a:r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3947318" y="4724400"/>
            <a:ext cx="525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….</a:t>
            </a:r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5174456" y="4724400"/>
            <a:ext cx="525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….</a:t>
            </a: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5166518" y="6096000"/>
            <a:ext cx="525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….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3947318" y="6096000"/>
            <a:ext cx="525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….</a:t>
            </a:r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>
            <a:off x="2956718" y="6096000"/>
            <a:ext cx="525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….</a:t>
            </a: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 flipH="1">
            <a:off x="1356518" y="2895600"/>
            <a:ext cx="2590800" cy="1981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" name="Line 19"/>
          <p:cNvSpPr>
            <a:spLocks noChangeShapeType="1"/>
          </p:cNvSpPr>
          <p:nvPr/>
        </p:nvSpPr>
        <p:spPr bwMode="auto">
          <a:xfrm flipH="1">
            <a:off x="2270918" y="2895600"/>
            <a:ext cx="1752600" cy="1981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" name="Line 20"/>
          <p:cNvSpPr>
            <a:spLocks noChangeShapeType="1"/>
          </p:cNvSpPr>
          <p:nvPr/>
        </p:nvSpPr>
        <p:spPr bwMode="auto">
          <a:xfrm>
            <a:off x="4252118" y="2895600"/>
            <a:ext cx="2514600" cy="1905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" name="Line 21"/>
          <p:cNvSpPr>
            <a:spLocks noChangeShapeType="1"/>
          </p:cNvSpPr>
          <p:nvPr/>
        </p:nvSpPr>
        <p:spPr bwMode="auto">
          <a:xfrm>
            <a:off x="4480718" y="2895600"/>
            <a:ext cx="3276600" cy="1905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" name="Line 22"/>
          <p:cNvSpPr>
            <a:spLocks noChangeShapeType="1"/>
          </p:cNvSpPr>
          <p:nvPr/>
        </p:nvSpPr>
        <p:spPr bwMode="auto">
          <a:xfrm flipH="1">
            <a:off x="4175918" y="2895600"/>
            <a:ext cx="0" cy="213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" name="Line 23"/>
          <p:cNvSpPr>
            <a:spLocks noChangeShapeType="1"/>
          </p:cNvSpPr>
          <p:nvPr/>
        </p:nvSpPr>
        <p:spPr bwMode="auto">
          <a:xfrm flipH="1">
            <a:off x="4175918" y="5105400"/>
            <a:ext cx="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" name="Line 24"/>
          <p:cNvSpPr>
            <a:spLocks noChangeShapeType="1"/>
          </p:cNvSpPr>
          <p:nvPr/>
        </p:nvSpPr>
        <p:spPr bwMode="auto">
          <a:xfrm flipH="1">
            <a:off x="6842918" y="5105400"/>
            <a:ext cx="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" name="Line 25"/>
          <p:cNvSpPr>
            <a:spLocks noChangeShapeType="1"/>
          </p:cNvSpPr>
          <p:nvPr/>
        </p:nvSpPr>
        <p:spPr bwMode="auto">
          <a:xfrm flipH="1">
            <a:off x="7833518" y="5105400"/>
            <a:ext cx="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 flipH="1">
            <a:off x="2194718" y="5105400"/>
            <a:ext cx="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H="1">
            <a:off x="1204118" y="5029200"/>
            <a:ext cx="0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491286"/>
              </p:ext>
            </p:extLst>
          </p:nvPr>
        </p:nvGraphicFramePr>
        <p:xfrm>
          <a:off x="3871118" y="2590800"/>
          <a:ext cx="63976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7" name="Equation" r:id="rId19" imgW="317225" imgH="203024" progId="Equation.DSMT4">
                  <p:embed/>
                </p:oleObj>
              </mc:Choice>
              <mc:Fallback>
                <p:oleObj name="Equation" r:id="rId19" imgW="317225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118" y="2590800"/>
                        <a:ext cx="639763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761376" y="3777931"/>
                <a:ext cx="1659813" cy="34163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𝜃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~</m:t>
                      </m:r>
                      <m:r>
                        <a:rPr lang="en-US" alt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𝐵𝑒𝑡𝑎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𝛼</m:t>
                          </m:r>
                          <m:r>
                            <a:rPr lang="en-US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,</m:t>
                          </m:r>
                          <m:r>
                            <a:rPr lang="en-US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altLang="en-US" dirty="0">
                  <a:solidFill>
                    <a:schemeClr val="bg1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376" y="3777931"/>
                <a:ext cx="1659813" cy="341632"/>
              </a:xfrm>
              <a:prstGeom prst="rect">
                <a:avLst/>
              </a:prstGeom>
              <a:blipFill>
                <a:blip r:embed="rId21"/>
                <a:stretch>
                  <a:fillRect b="-1206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6950069" y="5491163"/>
                <a:ext cx="2053126" cy="34163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sub>
                    </m:sSub>
                    <m:r>
                      <a:rPr lang="en-US" alt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~</m:t>
                    </m:r>
                    <m:r>
                      <a:rPr lang="en-US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𝑁𝑜𝑟𝑚𝑎𝑙</m:t>
                    </m:r>
                    <m:r>
                      <a:rPr lang="en-US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𝜃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sSubSup>
                      <m:sSubSupPr>
                        <m:ctrlPr>
                          <a:rPr lang="en-US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𝜎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sub>
                      <m:sup>
                        <m:r>
                          <a:rPr lang="en-US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en-US" dirty="0" smtClean="0">
                    <a:solidFill>
                      <a:schemeClr val="bg1"/>
                    </a:solidFill>
                    <a:sym typeface="Symbol" pitchFamily="18" charset="2"/>
                  </a:rPr>
                  <a:t>)</a:t>
                </a:r>
                <a:endParaRPr lang="en-US" altLang="en-US" dirty="0">
                  <a:solidFill>
                    <a:schemeClr val="bg1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069" y="5491163"/>
                <a:ext cx="2053126" cy="341632"/>
              </a:xfrm>
              <a:prstGeom prst="rect">
                <a:avLst/>
              </a:prstGeom>
              <a:blipFill>
                <a:blip r:embed="rId22"/>
                <a:stretch>
                  <a:fillRect t="-15517" r="-1475" b="-2586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11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– Distribution for data</a:t>
            </a:r>
          </a:p>
          <a:p>
            <a:r>
              <a:rPr lang="en-US" dirty="0" smtClean="0"/>
              <a:t>Step 2 – Function for expected value</a:t>
            </a:r>
          </a:p>
          <a:p>
            <a:r>
              <a:rPr lang="en-US" dirty="0" smtClean="0"/>
              <a:t>Distribution for random effects</a:t>
            </a:r>
            <a:endParaRPr lang="en-US" dirty="0"/>
          </a:p>
        </p:txBody>
      </p:sp>
      <p:graphicFrame>
        <p:nvGraphicFramePr>
          <p:cNvPr id="3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279428"/>
              </p:ext>
            </p:extLst>
          </p:nvPr>
        </p:nvGraphicFramePr>
        <p:xfrm>
          <a:off x="1131093" y="4676775"/>
          <a:ext cx="301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3" name="Equation" r:id="rId3" imgW="152268" imgH="215713" progId="Equation.DSMT4">
                  <p:embed/>
                </p:oleObj>
              </mc:Choice>
              <mc:Fallback>
                <p:oleObj name="Equation" r:id="rId3" imgW="152268" imgH="215713" progId="Equation.DSMT4">
                  <p:embed/>
                  <p:pic>
                    <p:nvPicPr>
                      <p:cNvPr id="3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093" y="4676775"/>
                        <a:ext cx="301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83913"/>
              </p:ext>
            </p:extLst>
          </p:nvPr>
        </p:nvGraphicFramePr>
        <p:xfrm>
          <a:off x="2042318" y="4800600"/>
          <a:ext cx="3286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4" name="Equation" r:id="rId5" imgW="164885" imgH="215619" progId="Equation.DSMT4">
                  <p:embed/>
                </p:oleObj>
              </mc:Choice>
              <mc:Fallback>
                <p:oleObj name="Equation" r:id="rId5" imgW="164885" imgH="215619" progId="Equation.DSMT4">
                  <p:embed/>
                  <p:pic>
                    <p:nvPicPr>
                      <p:cNvPr id="3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2318" y="4800600"/>
                        <a:ext cx="3286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140685"/>
              </p:ext>
            </p:extLst>
          </p:nvPr>
        </p:nvGraphicFramePr>
        <p:xfrm>
          <a:off x="6690518" y="4729163"/>
          <a:ext cx="401638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5" name="Equation" r:id="rId7" imgW="203112" imgH="228501" progId="Equation.DSMT4">
                  <p:embed/>
                </p:oleObj>
              </mc:Choice>
              <mc:Fallback>
                <p:oleObj name="Equation" r:id="rId7" imgW="203112" imgH="228501" progId="Equation.DSMT4">
                  <p:embed/>
                  <p:pic>
                    <p:nvPicPr>
                      <p:cNvPr id="3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0518" y="4729163"/>
                        <a:ext cx="401638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004860"/>
              </p:ext>
            </p:extLst>
          </p:nvPr>
        </p:nvGraphicFramePr>
        <p:xfrm>
          <a:off x="7681118" y="4724400"/>
          <a:ext cx="40163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6" name="Equation" r:id="rId9" imgW="203112" imgH="228501" progId="Equation.DSMT4">
                  <p:embed/>
                </p:oleObj>
              </mc:Choice>
              <mc:Fallback>
                <p:oleObj name="Equation" r:id="rId9" imgW="203112" imgH="228501" progId="Equation.DSMT4">
                  <p:embed/>
                  <p:pic>
                    <p:nvPicPr>
                      <p:cNvPr id="3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1118" y="4724400"/>
                        <a:ext cx="401638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216073"/>
              </p:ext>
            </p:extLst>
          </p:nvPr>
        </p:nvGraphicFramePr>
        <p:xfrm>
          <a:off x="1051718" y="6248400"/>
          <a:ext cx="301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7" name="Equation" r:id="rId11" imgW="152268" imgH="215713" progId="Equation.DSMT4">
                  <p:embed/>
                </p:oleObj>
              </mc:Choice>
              <mc:Fallback>
                <p:oleObj name="Equation" r:id="rId11" imgW="152268" imgH="215713" progId="Equation.DSMT4">
                  <p:embed/>
                  <p:pic>
                    <p:nvPicPr>
                      <p:cNvPr id="3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718" y="6248400"/>
                        <a:ext cx="301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041591"/>
              </p:ext>
            </p:extLst>
          </p:nvPr>
        </p:nvGraphicFramePr>
        <p:xfrm>
          <a:off x="2118518" y="6248400"/>
          <a:ext cx="3286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8" name="Equation" r:id="rId13" imgW="164885" imgH="215619" progId="Equation.DSMT4">
                  <p:embed/>
                </p:oleObj>
              </mc:Choice>
              <mc:Fallback>
                <p:oleObj name="Equation" r:id="rId13" imgW="164885" imgH="215619" progId="Equation.DSMT4">
                  <p:embed/>
                  <p:pic>
                    <p:nvPicPr>
                      <p:cNvPr id="3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518" y="6248400"/>
                        <a:ext cx="3286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777288"/>
              </p:ext>
            </p:extLst>
          </p:nvPr>
        </p:nvGraphicFramePr>
        <p:xfrm>
          <a:off x="6690518" y="6172200"/>
          <a:ext cx="43021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9" name="Equation" r:id="rId15" imgW="215806" imgH="228501" progId="Equation.DSMT4">
                  <p:embed/>
                </p:oleObj>
              </mc:Choice>
              <mc:Fallback>
                <p:oleObj name="Equation" r:id="rId15" imgW="215806" imgH="228501" progId="Equation.DSMT4">
                  <p:embed/>
                  <p:pic>
                    <p:nvPicPr>
                      <p:cNvPr id="3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0518" y="6172200"/>
                        <a:ext cx="430213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282433"/>
              </p:ext>
            </p:extLst>
          </p:nvPr>
        </p:nvGraphicFramePr>
        <p:xfrm>
          <a:off x="7681118" y="6172200"/>
          <a:ext cx="40163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0" name="Equation" r:id="rId17" imgW="203112" imgH="228501" progId="Equation.DSMT4">
                  <p:embed/>
                </p:oleObj>
              </mc:Choice>
              <mc:Fallback>
                <p:oleObj name="Equation" r:id="rId17" imgW="203112" imgH="228501" progId="Equation.DSMT4">
                  <p:embed/>
                  <p:pic>
                    <p:nvPicPr>
                      <p:cNvPr id="3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1118" y="6172200"/>
                        <a:ext cx="401638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2921793" y="4757738"/>
            <a:ext cx="525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….</a:t>
            </a:r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3947318" y="4724400"/>
            <a:ext cx="525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….</a:t>
            </a:r>
          </a:p>
        </p:txBody>
      </p:sp>
      <p:sp>
        <p:nvSpPr>
          <p:cNvPr id="41" name="Text Box 14"/>
          <p:cNvSpPr txBox="1">
            <a:spLocks noChangeArrowheads="1"/>
          </p:cNvSpPr>
          <p:nvPr/>
        </p:nvSpPr>
        <p:spPr bwMode="auto">
          <a:xfrm>
            <a:off x="5174456" y="4724400"/>
            <a:ext cx="525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….</a:t>
            </a:r>
          </a:p>
        </p:txBody>
      </p:sp>
      <p:sp>
        <p:nvSpPr>
          <p:cNvPr id="42" name="Text Box 15"/>
          <p:cNvSpPr txBox="1">
            <a:spLocks noChangeArrowheads="1"/>
          </p:cNvSpPr>
          <p:nvPr/>
        </p:nvSpPr>
        <p:spPr bwMode="auto">
          <a:xfrm>
            <a:off x="5166518" y="6096000"/>
            <a:ext cx="525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….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3947318" y="6096000"/>
            <a:ext cx="525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….</a:t>
            </a: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>
            <a:off x="2956718" y="6096000"/>
            <a:ext cx="525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….</a:t>
            </a:r>
          </a:p>
        </p:txBody>
      </p:sp>
      <p:sp>
        <p:nvSpPr>
          <p:cNvPr id="45" name="Line 18"/>
          <p:cNvSpPr>
            <a:spLocks noChangeShapeType="1"/>
          </p:cNvSpPr>
          <p:nvPr/>
        </p:nvSpPr>
        <p:spPr bwMode="auto">
          <a:xfrm flipH="1">
            <a:off x="1356518" y="2895600"/>
            <a:ext cx="2590800" cy="1981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" name="Line 19"/>
          <p:cNvSpPr>
            <a:spLocks noChangeShapeType="1"/>
          </p:cNvSpPr>
          <p:nvPr/>
        </p:nvSpPr>
        <p:spPr bwMode="auto">
          <a:xfrm flipH="1">
            <a:off x="2270918" y="2895600"/>
            <a:ext cx="1752600" cy="1981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" name="Line 20"/>
          <p:cNvSpPr>
            <a:spLocks noChangeShapeType="1"/>
          </p:cNvSpPr>
          <p:nvPr/>
        </p:nvSpPr>
        <p:spPr bwMode="auto">
          <a:xfrm>
            <a:off x="4252118" y="2895600"/>
            <a:ext cx="2514600" cy="1905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" name="Line 21"/>
          <p:cNvSpPr>
            <a:spLocks noChangeShapeType="1"/>
          </p:cNvSpPr>
          <p:nvPr/>
        </p:nvSpPr>
        <p:spPr bwMode="auto">
          <a:xfrm>
            <a:off x="4480718" y="2895600"/>
            <a:ext cx="3276600" cy="1905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" name="Line 22"/>
          <p:cNvSpPr>
            <a:spLocks noChangeShapeType="1"/>
          </p:cNvSpPr>
          <p:nvPr/>
        </p:nvSpPr>
        <p:spPr bwMode="auto">
          <a:xfrm flipH="1">
            <a:off x="4175918" y="2895600"/>
            <a:ext cx="0" cy="213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" name="Line 23"/>
          <p:cNvSpPr>
            <a:spLocks noChangeShapeType="1"/>
          </p:cNvSpPr>
          <p:nvPr/>
        </p:nvSpPr>
        <p:spPr bwMode="auto">
          <a:xfrm flipH="1">
            <a:off x="4175918" y="5105400"/>
            <a:ext cx="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" name="Line 24"/>
          <p:cNvSpPr>
            <a:spLocks noChangeShapeType="1"/>
          </p:cNvSpPr>
          <p:nvPr/>
        </p:nvSpPr>
        <p:spPr bwMode="auto">
          <a:xfrm flipH="1">
            <a:off x="6842918" y="5105400"/>
            <a:ext cx="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" name="Line 25"/>
          <p:cNvSpPr>
            <a:spLocks noChangeShapeType="1"/>
          </p:cNvSpPr>
          <p:nvPr/>
        </p:nvSpPr>
        <p:spPr bwMode="auto">
          <a:xfrm flipH="1">
            <a:off x="7833518" y="5105400"/>
            <a:ext cx="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" name="Line 26"/>
          <p:cNvSpPr>
            <a:spLocks noChangeShapeType="1"/>
          </p:cNvSpPr>
          <p:nvPr/>
        </p:nvSpPr>
        <p:spPr bwMode="auto">
          <a:xfrm flipH="1">
            <a:off x="2194718" y="5105400"/>
            <a:ext cx="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" name="Line 27"/>
          <p:cNvSpPr>
            <a:spLocks noChangeShapeType="1"/>
          </p:cNvSpPr>
          <p:nvPr/>
        </p:nvSpPr>
        <p:spPr bwMode="auto">
          <a:xfrm flipH="1">
            <a:off x="1204118" y="5029200"/>
            <a:ext cx="0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517988"/>
              </p:ext>
            </p:extLst>
          </p:nvPr>
        </p:nvGraphicFramePr>
        <p:xfrm>
          <a:off x="3871118" y="2590800"/>
          <a:ext cx="63976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1" name="Equation" r:id="rId19" imgW="317225" imgH="203024" progId="Equation.DSMT4">
                  <p:embed/>
                </p:oleObj>
              </mc:Choice>
              <mc:Fallback>
                <p:oleObj name="Equation" r:id="rId19" imgW="317225" imgH="203024" progId="Equation.DSMT4">
                  <p:embed/>
                  <p:pic>
                    <p:nvPicPr>
                      <p:cNvPr id="56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118" y="2590800"/>
                        <a:ext cx="639763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5761376" y="3777931"/>
                <a:ext cx="1659813" cy="34163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𝜃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~</m:t>
                      </m:r>
                      <m:r>
                        <a:rPr lang="en-US" alt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𝐵𝑒𝑡𝑎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𝛼</m:t>
                          </m:r>
                          <m:r>
                            <a:rPr lang="en-US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,</m:t>
                          </m:r>
                          <m:r>
                            <a:rPr lang="en-US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altLang="en-US" dirty="0">
                  <a:solidFill>
                    <a:schemeClr val="bg1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376" y="3777931"/>
                <a:ext cx="1659813" cy="341632"/>
              </a:xfrm>
              <a:prstGeom prst="rect">
                <a:avLst/>
              </a:prstGeom>
              <a:blipFill>
                <a:blip r:embed="rId21"/>
                <a:stretch>
                  <a:fillRect b="-1206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6950069" y="5491163"/>
                <a:ext cx="2053126" cy="34163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sub>
                    </m:sSub>
                    <m:r>
                      <a:rPr lang="en-US" alt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~</m:t>
                    </m:r>
                    <m:r>
                      <a:rPr lang="en-US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𝑁𝑜𝑟𝑚𝑎𝑙</m:t>
                    </m:r>
                    <m:r>
                      <a:rPr lang="en-US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𝜃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sSubSup>
                      <m:sSubSupPr>
                        <m:ctrlPr>
                          <a:rPr lang="en-US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𝜎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sub>
                      <m:sup>
                        <m:r>
                          <a:rPr lang="en-US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en-US" dirty="0" smtClean="0">
                    <a:solidFill>
                      <a:schemeClr val="bg1"/>
                    </a:solidFill>
                    <a:sym typeface="Symbol" pitchFamily="18" charset="2"/>
                  </a:rPr>
                  <a:t>)</a:t>
                </a:r>
                <a:endParaRPr lang="en-US" altLang="en-US" dirty="0">
                  <a:solidFill>
                    <a:schemeClr val="bg1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069" y="5491163"/>
                <a:ext cx="2053126" cy="341632"/>
              </a:xfrm>
              <a:prstGeom prst="rect">
                <a:avLst/>
              </a:prstGeom>
              <a:blipFill>
                <a:blip r:embed="rId22"/>
                <a:stretch>
                  <a:fillRect t="-15517" r="-1475" b="-2586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42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Bayesian GLMM</a:t>
            </a:r>
          </a:p>
          <a:p>
            <a:pPr lvl="1"/>
            <a:r>
              <a:rPr lang="en-US" dirty="0" smtClean="0"/>
              <a:t>Also need priors</a:t>
            </a:r>
          </a:p>
          <a:p>
            <a:pPr lvl="1"/>
            <a:r>
              <a:rPr lang="en-US" dirty="0" smtClean="0"/>
              <a:t>Otherwise identical</a:t>
            </a:r>
          </a:p>
          <a:p>
            <a:r>
              <a:rPr lang="en-US" dirty="0" smtClean="0"/>
              <a:t>Easy because already integrating</a:t>
            </a:r>
          </a:p>
          <a:p>
            <a:pPr lvl="1"/>
            <a:r>
              <a:rPr lang="en-US" dirty="0" smtClean="0"/>
              <a:t>Can use basic software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4"/>
              <p:cNvSpPr txBox="1">
                <a:spLocks noChangeArrowheads="1"/>
              </p:cNvSpPr>
              <p:nvPr/>
            </p:nvSpPr>
            <p:spPr bwMode="auto">
              <a:xfrm>
                <a:off x="6215480" y="2352407"/>
                <a:ext cx="2809039" cy="1200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dirty="0" smtClean="0"/>
                  <a:t>Hyper-prior: 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𝛼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~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𝐸𝑥𝑝𝑜𝑛𝑒𝑛𝑡𝑖𝑎𝑙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(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𝜆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)</m:t>
                      </m:r>
                    </m:oMath>
                  </m:oMathPara>
                </a14:m>
                <a:endParaRPr lang="en-US" altLang="en-US" sz="2400" dirty="0" smtClean="0">
                  <a:sym typeface="Symbol" pitchFamily="18" charset="2"/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𝛽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~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𝐸𝑥𝑝𝑜𝑛𝑒𝑛𝑡𝑖𝑎𝑙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(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𝜆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)</m:t>
                      </m:r>
                    </m:oMath>
                  </m:oMathPara>
                </a14:m>
                <a:endParaRPr lang="en-US" altLang="en-US" sz="24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15480" y="2352407"/>
                <a:ext cx="2809039" cy="1200329"/>
              </a:xfrm>
              <a:prstGeom prst="rect">
                <a:avLst/>
              </a:prstGeom>
              <a:blipFill>
                <a:blip r:embed="rId2"/>
                <a:stretch>
                  <a:fillRect l="-1522" t="-4061" b="-71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5"/>
              <p:cNvSpPr txBox="1">
                <a:spLocks noChangeArrowheads="1"/>
              </p:cNvSpPr>
              <p:nvPr/>
            </p:nvSpPr>
            <p:spPr bwMode="auto">
              <a:xfrm>
                <a:off x="6532491" y="4365604"/>
                <a:ext cx="2175018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dirty="0"/>
                  <a:t>Prior: </a:t>
                </a:r>
                <a:endParaRPr lang="en-US" altLang="en-US" sz="2400" dirty="0" smtClean="0"/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𝜃</m:t>
                          </m:r>
                        </m:e>
                        <m:sub>
                          <m:r>
                            <a:rPr lang="en-US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</m:sub>
                      </m:sSub>
                      <m:r>
                        <a:rPr lang="en-US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~</m:t>
                      </m:r>
                      <m:r>
                        <a:rPr lang="en-US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𝐵𝑒𝑡𝑎</m:t>
                      </m:r>
                      <m:d>
                        <m:dPr>
                          <m:ctrlPr>
                            <a:rPr lang="en-US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𝛼</m:t>
                          </m:r>
                          <m:r>
                            <a:rPr lang="en-US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,</m:t>
                          </m:r>
                          <m:r>
                            <a:rPr lang="en-US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altLang="en-US" sz="24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32491" y="4365604"/>
                <a:ext cx="2175018" cy="830997"/>
              </a:xfrm>
              <a:prstGeom prst="rect">
                <a:avLst/>
              </a:prstGeom>
              <a:blipFill>
                <a:blip r:embed="rId3"/>
                <a:stretch>
                  <a:fillRect l="-562" t="-5882" b="-110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6"/>
              <p:cNvSpPr txBox="1">
                <a:spLocks noChangeArrowheads="1"/>
              </p:cNvSpPr>
              <p:nvPr/>
            </p:nvSpPr>
            <p:spPr bwMode="auto">
              <a:xfrm>
                <a:off x="6314958" y="5965135"/>
                <a:ext cx="2698431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dirty="0"/>
                  <a:t>Likelihood: </a:t>
                </a:r>
                <a:endParaRPr lang="en-US" altLang="en-US" sz="2400" dirty="0" smtClean="0"/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sub>
                    </m:sSub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~</m:t>
                    </m:r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𝑁𝑜𝑟𝑚𝑎𝑙</m:t>
                    </m:r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𝜃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sub>
                    </m:sSub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sSubSup>
                      <m:sSubSup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𝜎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sub>
                      <m:sup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  <a:sym typeface="Symbol" pitchFamily="18" charset="2"/>
                  </a:rPr>
                  <a:t>)</a:t>
                </a:r>
                <a:endParaRPr lang="en-US" altLang="en-US" sz="24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14958" y="5965135"/>
                <a:ext cx="2698431" cy="830997"/>
              </a:xfrm>
              <a:prstGeom prst="rect">
                <a:avLst/>
              </a:prstGeom>
              <a:blipFill>
                <a:blip r:embed="rId4"/>
                <a:stretch>
                  <a:fillRect t="-5882" r="-2709" b="-154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620000" y="3581400"/>
            <a:ext cx="0" cy="809536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7620000" y="5181600"/>
            <a:ext cx="0" cy="65216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4793527" y="5013860"/>
            <a:ext cx="15240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111951" y="5695195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Covariates?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4945927" y="6194960"/>
            <a:ext cx="1143000" cy="3429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4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 #1 (bad)</a:t>
            </a:r>
          </a:p>
          <a:p>
            <a:pPr lvl="1"/>
            <a:r>
              <a:rPr lang="en-US" dirty="0" smtClean="0"/>
              <a:t>Randomly sample 60 streams (without replacement)</a:t>
            </a:r>
          </a:p>
          <a:p>
            <a:pPr lvl="1"/>
            <a:r>
              <a:rPr lang="en-US" dirty="0" smtClean="0"/>
              <a:t>Figure out average count and extrapolate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Doesn’t account for measurement error</a:t>
            </a:r>
          </a:p>
          <a:p>
            <a:pPr lvl="2"/>
            <a:r>
              <a:rPr lang="en-US" dirty="0" smtClean="0"/>
              <a:t>Confounds measurement errors and between-site variability</a:t>
            </a:r>
          </a:p>
        </p:txBody>
      </p:sp>
    </p:spTree>
    <p:extLst>
      <p:ext uri="{BB962C8B-B14F-4D97-AF65-F5344CB8AC3E}">
        <p14:creationId xmlns:p14="http://schemas.microsoft.com/office/powerpoint/2010/main" val="326087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 #2 (better)</a:t>
            </a:r>
          </a:p>
          <a:p>
            <a:pPr lvl="1"/>
            <a:r>
              <a:rPr lang="en-US" dirty="0" smtClean="0"/>
              <a:t>Randomly chose 30 streams (without replacement)</a:t>
            </a:r>
          </a:p>
          <a:p>
            <a:pPr lvl="1"/>
            <a:r>
              <a:rPr lang="en-US" dirty="0" smtClean="0"/>
              <a:t>Sample each chosen stream twice 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Separately estimate measurement and between-site variability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309" y="3810000"/>
            <a:ext cx="6864691" cy="30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2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Definitions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978088"/>
              </p:ext>
            </p:extLst>
          </p:nvPr>
        </p:nvGraphicFramePr>
        <p:xfrm>
          <a:off x="228600" y="1600200"/>
          <a:ext cx="86106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Term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Definition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Random effect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Coefficient that is “exchangeable”</a:t>
                      </a:r>
                      <a:r>
                        <a:rPr lang="en-US" sz="2000" baseline="0" dirty="0" smtClean="0"/>
                        <a:t> with one or more other coefficients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Hyperdistribution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Distribution for “exchangeable” random effects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Exchangeable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 information is available to distinguish</a:t>
                      </a:r>
                      <a:r>
                        <a:rPr lang="en-US" sz="2000" baseline="0" dirty="0" smtClean="0"/>
                        <a:t> between residual variability in random effects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Fixed effect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Coefficient</a:t>
                      </a:r>
                      <a:r>
                        <a:rPr lang="en-US" sz="2000" baseline="0" dirty="0" smtClean="0"/>
                        <a:t> that is not exchangeable with others, and which hence is estimated without a </a:t>
                      </a:r>
                      <a:r>
                        <a:rPr lang="en-US" sz="2000" baseline="0" dirty="0" err="1" smtClean="0"/>
                        <a:t>hyperdistribution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Mixed-effect model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Model</a:t>
                      </a:r>
                      <a:r>
                        <a:rPr lang="en-US" sz="2000" baseline="0" dirty="0" smtClean="0"/>
                        <a:t> with both fixed and random effects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01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Generalized linear mixed model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tx1"/>
                    </a:solidFill>
                  </a:rPr>
                  <a:t>Specify distribution for response variable</a:t>
                </a:r>
              </a:p>
              <a:p>
                <a:pPr lvl="2"/>
                <a:r>
                  <a:rPr lang="en-US" dirty="0" err="1">
                    <a:solidFill>
                      <a:schemeClr val="tx1"/>
                    </a:solidFill>
                  </a:rPr>
                  <a:t>E.g</a:t>
                </a:r>
                <a:r>
                  <a:rPr lang="en-US" dirty="0">
                    <a:solidFill>
                      <a:schemeClr val="tx1"/>
                    </a:solidFill>
                  </a:rPr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Poisson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Specify function for expected value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E.g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𝐮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tx1"/>
                    </a:solidFill>
                  </a:rPr>
                  <a:t>Specify distribution for random effects</a:t>
                </a:r>
              </a:p>
              <a:p>
                <a:pPr lvl="2"/>
                <a:r>
                  <a:rPr lang="en-US" dirty="0" smtClean="0">
                    <a:solidFill>
                      <a:schemeClr val="tx1"/>
                    </a:solidFill>
                  </a:rPr>
                  <a:t>E.g</a:t>
                </a:r>
                <a:r>
                  <a:rPr lang="en-US" dirty="0">
                    <a:solidFill>
                      <a:schemeClr val="tx1"/>
                    </a:solidFill>
                  </a:rPr>
                  <a:t>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𝑁𝑜𝑟𝑚𝑎𝑙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(0,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aseline="30000" dirty="0">
                  <a:solidFill>
                    <a:schemeClr val="tx1"/>
                  </a:solidFill>
                </a:endParaRPr>
              </a:p>
              <a:p>
                <a:pPr marL="571500" indent="-514350"/>
                <a:endParaRPr lang="en-US" dirty="0" smtClean="0"/>
              </a:p>
              <a:p>
                <a:pPr marL="57150" indent="0">
                  <a:buNone/>
                </a:pPr>
                <a:r>
                  <a:rPr lang="en-US" dirty="0" smtClean="0"/>
                  <a:t>=	General linear model + mixed effect(s)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57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Generalized linear mixed model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Distribution for response: </a:t>
                </a:r>
                <a:r>
                  <a:rPr lang="en-US" i="1" dirty="0" smtClean="0"/>
                  <a:t>Normal</a:t>
                </a:r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Function for expected value: </a:t>
                </a:r>
                <a:endParaRPr lang="en-US" b="0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857250" lvl="2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is an indicator function that equals </a:t>
                </a:r>
                <a:r>
                  <a:rPr lang="en-US" i="1" dirty="0" smtClean="0"/>
                  <a:t>1</a:t>
                </a:r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and 0 otherwise </a:t>
                </a:r>
              </a:p>
              <a:p>
                <a:pPr marL="971550" lvl="1" indent="-514350">
                  <a:buFont typeface="+mj-lt"/>
                  <a:buAutoNum type="arabicPeriod" startAt="3"/>
                </a:pPr>
                <a:r>
                  <a:rPr lang="en-US" dirty="0" smtClean="0"/>
                  <a:t>Distribution </a:t>
                </a:r>
                <a:r>
                  <a:rPr lang="en-US" dirty="0"/>
                  <a:t>for random effect: </a:t>
                </a:r>
                <a:r>
                  <a:rPr lang="en-US" i="1" dirty="0" smtClean="0"/>
                  <a:t>Normal</a:t>
                </a:r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r>
                  <a:rPr lang="en-US" dirty="0" smtClean="0"/>
                  <a:t>In R</a:t>
                </a:r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Use </a:t>
                </a:r>
                <a:r>
                  <a:rPr lang="en-US" i="1" dirty="0" smtClean="0"/>
                  <a:t>lme4</a:t>
                </a:r>
                <a:r>
                  <a:rPr lang="en-US" dirty="0" smtClean="0"/>
                  <a:t> package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i="1" dirty="0" smtClean="0"/>
                  <a:t>formula = </a:t>
                </a:r>
                <a:r>
                  <a:rPr lang="en-US" b="1" i="1" dirty="0" smtClean="0"/>
                  <a:t>c</a:t>
                </a:r>
                <a:r>
                  <a:rPr lang="en-US" i="1" dirty="0" smtClean="0"/>
                  <a:t> ~ (1 | factor(</a:t>
                </a:r>
                <a:r>
                  <a:rPr lang="en-US" b="1" i="1" dirty="0" smtClean="0"/>
                  <a:t>s</a:t>
                </a:r>
                <a:r>
                  <a:rPr lang="en-US" i="1" dirty="0" smtClean="0"/>
                  <a:t>) )</a:t>
                </a:r>
                <a:endParaRPr lang="en-US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2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24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Mathematical notation</a:t>
                </a:r>
              </a:p>
              <a:p>
                <a:pPr lvl="1"/>
                <a:r>
                  <a:rPr lang="en-US" dirty="0" smtClean="0"/>
                  <a:t>Local densities are exchangeable random effects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857250" lvl="2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 is the mean density,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is between-site variation</a:t>
                </a:r>
              </a:p>
              <a:p>
                <a:pPr lvl="1"/>
                <a:r>
                  <a:rPr lang="en-US" dirty="0" smtClean="0"/>
                  <a:t>Local survey counts are also exchangeable within each site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857250" lvl="2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</a:t>
                </a:r>
                <a:r>
                  <a:rPr lang="en-US" dirty="0" smtClean="0"/>
                  <a:t>between-sample, within-site </a:t>
                </a:r>
                <a:r>
                  <a:rPr lang="en-US" dirty="0"/>
                  <a:t>variation</a:t>
                </a:r>
              </a:p>
              <a:p>
                <a:r>
                  <a:rPr lang="en-US" dirty="0" smtClean="0"/>
                  <a:t>We then just need priors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𝑈𝑛𝑖𝑓𝑜𝑟𝑚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0,1000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𝑈𝑛𝑖𝑓𝑜𝑟𝑚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(0,1000)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𝑈𝑛𝑖𝑓𝑜𝑟𝑚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(0,1000)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91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if there’s a covariate?</a:t>
                </a:r>
              </a:p>
              <a:p>
                <a:pPr lvl="1"/>
                <a:r>
                  <a:rPr lang="en-US" dirty="0" smtClean="0"/>
                  <a:t>Assume its measured at all chosen sites</a:t>
                </a:r>
              </a:p>
              <a:p>
                <a:pPr lvl="1"/>
                <a:r>
                  <a:rPr lang="en-US" dirty="0" smtClean="0"/>
                  <a:t>Estimate its effect!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9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918" y="3709356"/>
            <a:ext cx="6864691" cy="30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4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816</Words>
  <Application>Microsoft Office PowerPoint</Application>
  <PresentationFormat>On-screen Show (4:3)</PresentationFormat>
  <Paragraphs>229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Symbol</vt:lpstr>
      <vt:lpstr>Tahoma</vt:lpstr>
      <vt:lpstr>Office Theme</vt:lpstr>
      <vt:lpstr>Equation</vt:lpstr>
      <vt:lpstr>2.4: Introduction to mixed-effects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James Thorson</dc:creator>
  <cp:lastModifiedBy>Thorson, James</cp:lastModifiedBy>
  <cp:revision>81</cp:revision>
  <dcterms:created xsi:type="dcterms:W3CDTF">2010-02-28T21:11:55Z</dcterms:created>
  <dcterms:modified xsi:type="dcterms:W3CDTF">2016-01-06T20:51:32Z</dcterms:modified>
</cp:coreProperties>
</file>