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10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11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5"/>
  </p:notesMasterIdLst>
  <p:sldIdLst>
    <p:sldId id="332" r:id="rId2"/>
    <p:sldId id="262" r:id="rId3"/>
    <p:sldId id="263" r:id="rId4"/>
    <p:sldId id="264" r:id="rId5"/>
    <p:sldId id="309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323" r:id="rId21"/>
    <p:sldId id="324" r:id="rId22"/>
    <p:sldId id="325" r:id="rId23"/>
    <p:sldId id="326" r:id="rId24"/>
    <p:sldId id="327" r:id="rId25"/>
    <p:sldId id="301" r:id="rId26"/>
    <p:sldId id="328" r:id="rId27"/>
    <p:sldId id="329" r:id="rId28"/>
    <p:sldId id="304" r:id="rId29"/>
    <p:sldId id="305" r:id="rId30"/>
    <p:sldId id="306" r:id="rId31"/>
    <p:sldId id="307" r:id="rId32"/>
    <p:sldId id="322" r:id="rId33"/>
    <p:sldId id="311" r:id="rId34"/>
    <p:sldId id="312" r:id="rId35"/>
    <p:sldId id="313" r:id="rId36"/>
    <p:sldId id="314" r:id="rId37"/>
    <p:sldId id="315" r:id="rId38"/>
    <p:sldId id="330" r:id="rId39"/>
    <p:sldId id="331" r:id="rId40"/>
    <p:sldId id="318" r:id="rId41"/>
    <p:sldId id="319" r:id="rId42"/>
    <p:sldId id="320" r:id="rId43"/>
    <p:sldId id="321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609" autoAdjust="0"/>
  </p:normalViewPr>
  <p:slideViewPr>
    <p:cSldViewPr snapToGrid="0" snapToObjects="1">
      <p:cViewPr>
        <p:scale>
          <a:sx n="78" d="100"/>
          <a:sy n="78" d="100"/>
        </p:scale>
        <p:origin x="-127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DC25A-A3AA-1F42-98A3-363762FC5369}" type="datetimeFigureOut">
              <a:rPr lang="en-US" smtClean="0"/>
              <a:t>1/18/16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A052F-C557-E84A-94F8-ED6132C4C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06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366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err="1" smtClean="0"/>
              <a:t>Hansky</a:t>
            </a:r>
            <a:r>
              <a:rPr lang="en-US" dirty="0" smtClean="0"/>
              <a:t> models</a:t>
            </a:r>
            <a:r>
              <a:rPr lang="en-US" baseline="0" dirty="0" smtClean="0"/>
              <a:t> would deal with rescue effect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Z – detection in a given year, at a given site, for a given observer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err="1" smtClean="0"/>
              <a:t>Zt,i</a:t>
            </a:r>
            <a:r>
              <a:rPr lang="en-US" baseline="0" dirty="0" smtClean="0"/>
              <a:t> should really be 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err="1" smtClean="0"/>
              <a:t>Zt,I,o</a:t>
            </a:r>
            <a:endParaRPr lang="en-US" baseline="0" dirty="0" smtClean="0"/>
          </a:p>
          <a:p>
            <a:pPr marL="171450" lvl="0" indent="-171450">
              <a:buFont typeface="Arial"/>
              <a:buChar char="•"/>
            </a:pPr>
            <a:r>
              <a:rPr lang="en-US" dirty="0" smtClean="0"/>
              <a:t>State-space model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Because unobserved state of OCCUPANCY</a:t>
            </a:r>
          </a:p>
          <a:p>
            <a:pPr marL="1085850" lvl="2" indent="-171450">
              <a:buFont typeface="Arial"/>
              <a:buChar char="•"/>
            </a:pPr>
            <a:r>
              <a:rPr lang="en-US" dirty="0" smtClean="0"/>
              <a:t>Is changing over time</a:t>
            </a:r>
          </a:p>
          <a:p>
            <a:pPr marL="171450" lvl="0" indent="-171450">
              <a:buFont typeface="Arial"/>
              <a:buChar char="•"/>
            </a:pPr>
            <a:r>
              <a:rPr lang="en-US" dirty="0" smtClean="0"/>
              <a:t>CAREFUL</a:t>
            </a:r>
          </a:p>
          <a:p>
            <a:pPr marL="628650" lvl="1" indent="-171450">
              <a:buFont typeface="Arial"/>
              <a:buChar char="•"/>
            </a:pPr>
            <a:r>
              <a:rPr lang="en-US" smtClean="0"/>
              <a:t>THIS FALLS APART… IF DENSITY EFFECTS DETECTION PROBABILITY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9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Hansky models</a:t>
            </a:r>
            <a:r>
              <a:rPr lang="en-US" baseline="0" dirty="0" smtClean="0"/>
              <a:t> would deal with rescue effect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Z – detection in a given year, at a given site, for a given observer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Zt,i should really be 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err="1" smtClean="0"/>
              <a:t>Zt,I,o</a:t>
            </a:r>
            <a:endParaRPr lang="en-US" baseline="0" dirty="0" smtClean="0"/>
          </a:p>
          <a:p>
            <a:pPr marL="171450" lvl="0" indent="-171450">
              <a:buFont typeface="Arial"/>
              <a:buChar char="•"/>
            </a:pPr>
            <a:r>
              <a:rPr lang="en-US" dirty="0" smtClean="0"/>
              <a:t>State-space model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Because unobserved state of OCCUPANCY</a:t>
            </a:r>
          </a:p>
          <a:p>
            <a:pPr marL="1085850" lvl="2" indent="-171450">
              <a:buFont typeface="Arial"/>
              <a:buChar char="•"/>
            </a:pPr>
            <a:r>
              <a:rPr lang="en-US" dirty="0" smtClean="0"/>
              <a:t>Is changing over time</a:t>
            </a:r>
          </a:p>
          <a:p>
            <a:pPr marL="171450" lvl="0" indent="-171450">
              <a:buFont typeface="Arial"/>
              <a:buChar char="•"/>
            </a:pPr>
            <a:r>
              <a:rPr lang="en-US" dirty="0" smtClean="0"/>
              <a:t>CAREFUL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THIS FALLS APART… IF DENSITY EFFECTS DETECTION PROBABILITY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9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Why would we want to study this?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In</a:t>
            </a:r>
            <a:r>
              <a:rPr lang="en-US" baseline="0" dirty="0" smtClean="0"/>
              <a:t> community ecology it can describe RICHNESS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May be </a:t>
            </a:r>
            <a:r>
              <a:rPr lang="en-US" baseline="0" dirty="0" err="1" smtClean="0"/>
              <a:t>inportant</a:t>
            </a:r>
            <a:r>
              <a:rPr lang="en-US" baseline="0" dirty="0" smtClean="0"/>
              <a:t> to study occupancy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As opposed to density across lakes</a:t>
            </a:r>
          </a:p>
          <a:p>
            <a:pPr marL="628650" lvl="1" indent="-171450">
              <a:buFont typeface="Arial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65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88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Reef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Citizen-science</a:t>
            </a:r>
            <a:r>
              <a:rPr lang="en-US" baseline="0" dirty="0" smtClean="0"/>
              <a:t> survey of fish species</a:t>
            </a:r>
          </a:p>
          <a:p>
            <a:pPr marL="171450" lvl="0" indent="-171450">
              <a:buFont typeface="Arial"/>
              <a:buChar char="•"/>
            </a:pPr>
            <a:r>
              <a:rPr lang="en-US" dirty="0" smtClean="0"/>
              <a:t>Breeding bird survey</a:t>
            </a:r>
          </a:p>
          <a:p>
            <a:pPr marL="628650" lvl="1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57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Single-season</a:t>
            </a:r>
            <a:r>
              <a:rPr lang="en-US" baseline="0" dirty="0" smtClean="0"/>
              <a:t> occupancy model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ASSUMPTIONS: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1) NO change in occupancy across sampling interval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2) Repeated sampling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3) Demographic closure 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4) Single season</a:t>
            </a:r>
          </a:p>
          <a:p>
            <a:pPr marL="1543050" lvl="3" indent="-171450">
              <a:buFont typeface="Arial"/>
              <a:buChar char="•"/>
            </a:pPr>
            <a:r>
              <a:rPr lang="en-US" baseline="0" dirty="0" smtClean="0"/>
              <a:t>Meaning no births, deaths, movement </a:t>
            </a:r>
            <a:r>
              <a:rPr lang="en-US" baseline="0" dirty="0" err="1" smtClean="0"/>
              <a:t>ect</a:t>
            </a:r>
            <a:r>
              <a:rPr lang="en-US" baseline="0" dirty="0" smtClean="0"/>
              <a:t>. </a:t>
            </a:r>
          </a:p>
          <a:p>
            <a:pPr marL="1543050" lvl="3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48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Primary period</a:t>
            </a: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Demographically open</a:t>
            </a:r>
          </a:p>
          <a:p>
            <a:pPr marL="171450" lvl="0" indent="-171450">
              <a:buFont typeface="Arial"/>
              <a:buChar char="•"/>
            </a:pPr>
            <a:r>
              <a:rPr lang="en-US" dirty="0" smtClean="0"/>
              <a:t>Secondary period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Demographically</a:t>
            </a:r>
            <a:r>
              <a:rPr lang="en-US" baseline="0" dirty="0" smtClean="0"/>
              <a:t> closed</a:t>
            </a:r>
          </a:p>
          <a:p>
            <a:pPr marL="628650" lvl="1" indent="-171450">
              <a:buFont typeface="Arial"/>
              <a:buChar char="•"/>
            </a:pPr>
            <a:endParaRPr lang="en-US" baseline="0" dirty="0" smtClean="0"/>
          </a:p>
          <a:p>
            <a:pPr marL="171450" lvl="0" indent="-171450">
              <a:buFont typeface="Arial"/>
              <a:buChar char="•"/>
            </a:pPr>
            <a:r>
              <a:rPr lang="en-US" dirty="0" smtClean="0"/>
              <a:t>Dynamic</a:t>
            </a:r>
            <a:r>
              <a:rPr lang="en-US" baseline="0" dirty="0" smtClean="0"/>
              <a:t> occupancy models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Look at DEMOGRAPHIC CHANGES OVER TIME</a:t>
            </a:r>
          </a:p>
          <a:p>
            <a:pPr marL="628650" lvl="1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8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Allows</a:t>
            </a:r>
            <a:r>
              <a:rPr lang="en-US" baseline="0" dirty="0" smtClean="0"/>
              <a:t> for demographic changes in occupancy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IMMIGRATION or EMIGRATION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805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3DFBE-CC39-D64C-B2B7-C4B3B92D8D08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203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err="1" smtClean="0"/>
              <a:t>Hansky</a:t>
            </a:r>
            <a:r>
              <a:rPr lang="en-US" dirty="0" smtClean="0"/>
              <a:t> models</a:t>
            </a:r>
            <a:r>
              <a:rPr lang="en-US" baseline="0" dirty="0" smtClean="0"/>
              <a:t> would deal with rescue effect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Z – detection in a given year, at a given site, for a given observer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err="1" smtClean="0"/>
              <a:t>Zt,i</a:t>
            </a:r>
            <a:r>
              <a:rPr lang="en-US" baseline="0" dirty="0" smtClean="0"/>
              <a:t> should really be 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err="1" smtClean="0"/>
              <a:t>Zt,I,o</a:t>
            </a:r>
            <a:endParaRPr lang="en-US" baseline="0" dirty="0" smtClean="0"/>
          </a:p>
          <a:p>
            <a:pPr marL="171450" lvl="0" indent="-171450">
              <a:buFont typeface="Arial"/>
              <a:buChar char="•"/>
            </a:pPr>
            <a:r>
              <a:rPr lang="en-US" dirty="0" smtClean="0"/>
              <a:t>State-space model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Because unobserved state of OCCUPANCY</a:t>
            </a:r>
          </a:p>
          <a:p>
            <a:pPr marL="1085850" lvl="2" indent="-171450">
              <a:buFont typeface="Arial"/>
              <a:buChar char="•"/>
            </a:pPr>
            <a:r>
              <a:rPr lang="en-US" dirty="0" smtClean="0"/>
              <a:t>Is changing over time</a:t>
            </a:r>
          </a:p>
          <a:p>
            <a:pPr marL="171450" lvl="0" indent="-171450">
              <a:buFont typeface="Arial"/>
              <a:buChar char="•"/>
            </a:pPr>
            <a:r>
              <a:rPr lang="en-US" dirty="0" smtClean="0"/>
              <a:t>CAREFUL</a:t>
            </a:r>
          </a:p>
          <a:p>
            <a:pPr marL="628650" lvl="1" indent="-171450">
              <a:buFont typeface="Arial"/>
              <a:buChar char="•"/>
            </a:pPr>
            <a:r>
              <a:rPr lang="en-US" smtClean="0"/>
              <a:t>THIS FALLS APART… IF DENSITY EFFECTS DETECTION PROBABILITY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9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294F5C-84E9-A846-BA7C-809D9014FE61}" type="datetimeFigureOut">
              <a:rPr lang="en-US" smtClean="0"/>
              <a:t>1/18/16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1460EB-A82C-5E46-A437-C00BD8B40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4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294F5C-84E9-A846-BA7C-809D9014FE61}" type="datetimeFigureOut">
              <a:rPr lang="en-US" smtClean="0"/>
              <a:t>1/18/16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1460EB-A82C-5E46-A437-C00BD8B40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294F5C-84E9-A846-BA7C-809D9014FE61}" type="datetimeFigureOut">
              <a:rPr lang="en-US" smtClean="0"/>
              <a:t>1/18/16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1460EB-A82C-5E46-A437-C00BD8B40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6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294F5C-84E9-A846-BA7C-809D9014FE61}" type="datetimeFigureOut">
              <a:rPr lang="en-US" smtClean="0"/>
              <a:t>1/18/16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1460EB-A82C-5E46-A437-C00BD8B40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00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 smtClean="0"/>
              <a:t>Click icon to add clip art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294F5C-84E9-A846-BA7C-809D9014FE61}" type="datetimeFigureOut">
              <a:rPr lang="en-US" smtClean="0"/>
              <a:t>1/18/16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1460EB-A82C-5E46-A437-C00BD8B40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49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294F5C-84E9-A846-BA7C-809D9014FE61}" type="datetimeFigureOut">
              <a:rPr lang="en-US" smtClean="0"/>
              <a:t>1/18/16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1460EB-A82C-5E46-A437-C00BD8B40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294F5C-84E9-A846-BA7C-809D9014FE61}" type="datetimeFigureOut">
              <a:rPr lang="en-US" smtClean="0"/>
              <a:t>1/18/16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1460EB-A82C-5E46-A437-C00BD8B40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70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294F5C-84E9-A846-BA7C-809D9014FE61}" type="datetimeFigureOut">
              <a:rPr lang="en-US" smtClean="0"/>
              <a:t>1/18/16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1460EB-A82C-5E46-A437-C00BD8B40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4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294F5C-84E9-A846-BA7C-809D9014FE61}" type="datetimeFigureOut">
              <a:rPr lang="en-US" smtClean="0"/>
              <a:t>1/18/16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1460EB-A82C-5E46-A437-C00BD8B40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7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294F5C-84E9-A846-BA7C-809D9014FE61}" type="datetimeFigureOut">
              <a:rPr lang="en-US" smtClean="0"/>
              <a:t>1/18/16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1460EB-A82C-5E46-A437-C00BD8B40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294F5C-84E9-A846-BA7C-809D9014FE61}" type="datetimeFigureOut">
              <a:rPr lang="en-US" smtClean="0"/>
              <a:t>1/18/16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1460EB-A82C-5E46-A437-C00BD8B40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2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294F5C-84E9-A846-BA7C-809D9014FE61}" type="datetimeFigureOut">
              <a:rPr lang="en-US" smtClean="0"/>
              <a:t>1/18/16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1460EB-A82C-5E46-A437-C00BD8B40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1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294F5C-84E9-A846-BA7C-809D9014FE61}" type="datetimeFigureOut">
              <a:rPr lang="en-US" smtClean="0"/>
              <a:t>1/18/16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1460EB-A82C-5E46-A437-C00BD8B40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294F5C-84E9-A846-BA7C-809D9014FE61}" type="datetimeFigureOut">
              <a:rPr lang="en-US" smtClean="0"/>
              <a:t>1/18/16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1460EB-A82C-5E46-A437-C00BD8B40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0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294F5C-84E9-A846-BA7C-809D9014FE61}" type="datetimeFigureOut">
              <a:rPr lang="en-US" smtClean="0"/>
              <a:t>1/18/16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1460EB-A82C-5E46-A437-C00BD8B40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294F5C-84E9-A846-BA7C-809D9014FE61}" type="datetimeFigureOut">
              <a:rPr lang="en-US" smtClean="0"/>
              <a:t>1/18/16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1460EB-A82C-5E46-A437-C00BD8B40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294F5C-84E9-A846-BA7C-809D9014FE61}" type="datetimeFigureOut">
              <a:rPr lang="en-US" smtClean="0"/>
              <a:t>1/18/16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1460EB-A82C-5E46-A437-C00BD8B40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7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02294F5C-84E9-A846-BA7C-809D9014FE61}" type="datetimeFigureOut">
              <a:rPr lang="en-US" smtClean="0"/>
              <a:t>1/18/16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C51460EB-A82C-5E46-A437-C00BD8B40A32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noblehendrix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10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1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10.emf"/><Relationship Id="rId8" Type="http://schemas.openxmlformats.org/officeDocument/2006/relationships/oleObject" Target="../embeddings/oleObject6.bin"/><Relationship Id="rId9" Type="http://schemas.openxmlformats.org/officeDocument/2006/relationships/image" Target="../media/image11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10.emf"/><Relationship Id="rId8" Type="http://schemas.openxmlformats.org/officeDocument/2006/relationships/oleObject" Target="../embeddings/oleObject9.bin"/><Relationship Id="rId9" Type="http://schemas.openxmlformats.org/officeDocument/2006/relationships/image" Target="../media/image11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wrc.usgs.gov/naamp/index.cfm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7890" y="1382889"/>
            <a:ext cx="8184444" cy="1752600"/>
          </a:xfrm>
        </p:spPr>
        <p:txBody>
          <a:bodyPr/>
          <a:lstStyle/>
          <a:p>
            <a:r>
              <a:rPr lang="en-US" sz="4000" dirty="0"/>
              <a:t>Statistical Inference in R and JAGS</a:t>
            </a:r>
            <a:br>
              <a:rPr lang="en-US" sz="4000" dirty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2800" dirty="0" smtClean="0"/>
              <a:t>Noble </a:t>
            </a:r>
            <a:r>
              <a:rPr lang="en-US" sz="2800" dirty="0"/>
              <a:t>Hendrix &amp; Jim Thorson</a:t>
            </a:r>
            <a:br>
              <a:rPr lang="en-US" sz="2800" dirty="0"/>
            </a:br>
            <a:r>
              <a:rPr lang="en-US" sz="2800" dirty="0">
                <a:hlinkClick r:id="rId2"/>
              </a:rPr>
              <a:t>noblehendrix@gmail.com</a:t>
            </a:r>
            <a:r>
              <a:rPr lang="en-US" sz="2800" dirty="0"/>
              <a:t> /  </a:t>
            </a:r>
            <a:r>
              <a:rPr lang="en-US" sz="2800" dirty="0" err="1">
                <a:solidFill>
                  <a:srgbClr val="0000FF"/>
                </a:solidFill>
              </a:rPr>
              <a:t>james.thorson@noaa.gov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br>
              <a:rPr lang="en-US" sz="2800" dirty="0">
                <a:solidFill>
                  <a:srgbClr val="0000FF"/>
                </a:solidFill>
              </a:rPr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Modelos</a:t>
            </a:r>
            <a:r>
              <a:rPr lang="en-US" dirty="0"/>
              <a:t> de </a:t>
            </a:r>
            <a:r>
              <a:rPr lang="en-US" dirty="0" err="1"/>
              <a:t>ocupamiento</a:t>
            </a:r>
            <a:r>
              <a:rPr lang="en-US" dirty="0"/>
              <a:t> de </a:t>
            </a:r>
            <a:r>
              <a:rPr lang="en-US" dirty="0" smtClean="0"/>
              <a:t>parches</a:t>
            </a:r>
          </a:p>
          <a:p>
            <a:r>
              <a:rPr lang="en-US" dirty="0" smtClean="0"/>
              <a:t>19 January 2016</a:t>
            </a:r>
            <a:endParaRPr lang="en-US" dirty="0"/>
          </a:p>
          <a:p>
            <a:r>
              <a:rPr lang="en-US" dirty="0"/>
              <a:t>UDEC, Concepción </a:t>
            </a:r>
            <a:r>
              <a:rPr lang="en-US" dirty="0" smtClean="0"/>
              <a:t>Chile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306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Muy bueno para datos colectados por ciudadanos!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Fundación “</a:t>
            </a:r>
            <a:r>
              <a:rPr lang="es-AR" dirty="0" err="1" smtClean="0"/>
              <a:t>Reef</a:t>
            </a:r>
            <a:r>
              <a:rPr lang="es-AR" dirty="0" smtClean="0"/>
              <a:t> </a:t>
            </a:r>
            <a:r>
              <a:rPr lang="es-AR" dirty="0" err="1" smtClean="0"/>
              <a:t>Environmental</a:t>
            </a:r>
            <a:r>
              <a:rPr lang="es-AR" dirty="0" smtClean="0"/>
              <a:t> </a:t>
            </a:r>
            <a:r>
              <a:rPr lang="es-AR" dirty="0" err="1" smtClean="0"/>
              <a:t>Education</a:t>
            </a:r>
            <a:r>
              <a:rPr lang="es-AR" dirty="0" smtClean="0"/>
              <a:t>”</a:t>
            </a:r>
          </a:p>
          <a:p>
            <a:pPr lvl="1"/>
            <a:r>
              <a:rPr lang="es-AR" dirty="0" smtClean="0"/>
              <a:t>Conteo de peces de arrecife en USA y el Caribe</a:t>
            </a:r>
          </a:p>
          <a:p>
            <a:pPr lvl="1"/>
            <a:r>
              <a:rPr lang="es-AR" dirty="0" smtClean="0"/>
              <a:t>Buceos Voluntarios</a:t>
            </a:r>
          </a:p>
          <a:p>
            <a:r>
              <a:rPr lang="es-AR" dirty="0" smtClean="0"/>
              <a:t>Inspección de aves anidando</a:t>
            </a:r>
          </a:p>
          <a:p>
            <a:pPr lvl="1"/>
            <a:r>
              <a:rPr lang="es-AR" dirty="0" err="1" smtClean="0"/>
              <a:t>Patuxent</a:t>
            </a:r>
            <a:r>
              <a:rPr lang="es-AR" dirty="0" smtClean="0"/>
              <a:t> USGS </a:t>
            </a:r>
            <a:r>
              <a:rPr lang="es-AR" dirty="0" err="1" smtClean="0"/>
              <a:t>lab</a:t>
            </a:r>
            <a:endParaRPr lang="es-AR" dirty="0" smtClean="0"/>
          </a:p>
          <a:p>
            <a:pPr lvl="1"/>
            <a:r>
              <a:rPr lang="es-AR" dirty="0" err="1" smtClean="0"/>
              <a:t>Mexico</a:t>
            </a:r>
            <a:r>
              <a:rPr lang="es-AR" dirty="0" smtClean="0"/>
              <a:t> + US + </a:t>
            </a:r>
            <a:r>
              <a:rPr lang="es-AR" dirty="0" err="1" smtClean="0"/>
              <a:t>Canada</a:t>
            </a:r>
            <a:endParaRPr lang="es-AR" dirty="0" smtClean="0"/>
          </a:p>
          <a:p>
            <a:pPr lvl="1"/>
            <a:r>
              <a:rPr lang="es-AR" dirty="0" smtClean="0"/>
              <a:t>Usado para estimar tendencias en el continente</a:t>
            </a:r>
          </a:p>
          <a:p>
            <a:r>
              <a:rPr lang="es-AR" dirty="0" smtClean="0"/>
              <a:t>Iniciativa de datos libres</a:t>
            </a:r>
          </a:p>
          <a:p>
            <a:pPr lvl="1"/>
            <a:r>
              <a:rPr lang="es-AR" dirty="0" smtClean="0"/>
              <a:t>Futuro: acceso libre a todo dato gubernamental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47557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Modelos</a:t>
            </a:r>
            <a:r>
              <a:rPr lang="en-US" dirty="0" smtClean="0"/>
              <a:t> de </a:t>
            </a:r>
            <a:r>
              <a:rPr lang="en-US" dirty="0" err="1" smtClean="0"/>
              <a:t>Ocupamiento</a:t>
            </a:r>
            <a:r>
              <a:rPr lang="en-US" dirty="0" smtClean="0"/>
              <a:t> de Parches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04296" y="1456066"/>
            <a:ext cx="2033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Esta</a:t>
            </a:r>
            <a:r>
              <a:rPr lang="en-US" sz="2400" dirty="0" smtClean="0"/>
              <a:t> el </a:t>
            </a:r>
            <a:r>
              <a:rPr lang="en-US" sz="2400" dirty="0" err="1" smtClean="0"/>
              <a:t>parche</a:t>
            </a:r>
            <a:r>
              <a:rPr lang="en-US" sz="2400" dirty="0" smtClean="0"/>
              <a:t> </a:t>
            </a:r>
            <a:r>
              <a:rPr lang="en-US" sz="2400" dirty="0" err="1" smtClean="0"/>
              <a:t>ocupado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865815" y="2674885"/>
            <a:ext cx="1577718" cy="144328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70217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65815" y="2674885"/>
            <a:ext cx="1577718" cy="144328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00220" y="2674885"/>
            <a:ext cx="1577718" cy="1443283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Vacante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00220" y="4539981"/>
            <a:ext cx="1577718" cy="1443283"/>
          </a:xfrm>
          <a:prstGeom prst="rect">
            <a:avLst/>
          </a:prstGeom>
          <a:ln>
            <a:solidFill>
              <a:srgbClr val="BF97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Ocupado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00220" y="1893662"/>
            <a:ext cx="1386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366FF"/>
                </a:solidFill>
              </a:rPr>
              <a:t>Estado</a:t>
            </a:r>
            <a:endParaRPr lang="en-US" sz="2400" dirty="0">
              <a:solidFill>
                <a:srgbClr val="3366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4296" y="1456066"/>
            <a:ext cx="2033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Esta</a:t>
            </a:r>
            <a:r>
              <a:rPr lang="en-US" sz="2400" dirty="0" smtClean="0"/>
              <a:t> el </a:t>
            </a:r>
            <a:r>
              <a:rPr lang="en-US" sz="2400" dirty="0" err="1" smtClean="0"/>
              <a:t>parche</a:t>
            </a:r>
            <a:r>
              <a:rPr lang="en-US" sz="2400" dirty="0" smtClean="0"/>
              <a:t> </a:t>
            </a:r>
            <a:r>
              <a:rPr lang="en-US" sz="2400" dirty="0" err="1" smtClean="0"/>
              <a:t>ocupado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dirty="0" err="1" smtClean="0"/>
              <a:t>Modelos</a:t>
            </a:r>
            <a:r>
              <a:rPr lang="en-US" dirty="0" smtClean="0"/>
              <a:t> de </a:t>
            </a:r>
            <a:r>
              <a:rPr lang="en-US" dirty="0" err="1" smtClean="0"/>
              <a:t>Ocupamiento</a:t>
            </a:r>
            <a:r>
              <a:rPr lang="en-US" dirty="0" smtClean="0"/>
              <a:t> de Parches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178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65815" y="2674885"/>
            <a:ext cx="1577718" cy="144328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75764" y="1893662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Muestra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751216" y="3212161"/>
            <a:ext cx="384808" cy="4041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42236" y="2597909"/>
            <a:ext cx="5387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1</a:t>
            </a:r>
          </a:p>
          <a:p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904296" y="1456066"/>
            <a:ext cx="2033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Esta</a:t>
            </a:r>
            <a:r>
              <a:rPr lang="en-US" sz="2400" dirty="0" smtClean="0"/>
              <a:t> el </a:t>
            </a:r>
            <a:r>
              <a:rPr lang="en-US" sz="2400" dirty="0" err="1" smtClean="0"/>
              <a:t>parche</a:t>
            </a:r>
            <a:r>
              <a:rPr lang="en-US" sz="2400" dirty="0" smtClean="0"/>
              <a:t> </a:t>
            </a:r>
            <a:r>
              <a:rPr lang="en-US" sz="2400" dirty="0" err="1" smtClean="0"/>
              <a:t>ocupado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15" name="Tit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dirty="0" err="1" smtClean="0"/>
              <a:t>Modelos</a:t>
            </a:r>
            <a:r>
              <a:rPr lang="en-US" dirty="0" smtClean="0"/>
              <a:t> de </a:t>
            </a:r>
            <a:r>
              <a:rPr lang="en-US" dirty="0" err="1" smtClean="0"/>
              <a:t>Ocupamiento</a:t>
            </a:r>
            <a:r>
              <a:rPr lang="en-US" dirty="0" smtClean="0"/>
              <a:t> de Parches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500220" y="2674885"/>
            <a:ext cx="1577718" cy="1443283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Vacante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500220" y="4539981"/>
            <a:ext cx="1577718" cy="1443283"/>
          </a:xfrm>
          <a:prstGeom prst="rect">
            <a:avLst/>
          </a:prstGeom>
          <a:ln>
            <a:solidFill>
              <a:srgbClr val="BF97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Ocupado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00220" y="1893662"/>
            <a:ext cx="1386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366FF"/>
                </a:solidFill>
              </a:rPr>
              <a:t>Estado</a:t>
            </a:r>
            <a:endParaRPr lang="en-US" sz="2400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156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65815" y="2674885"/>
            <a:ext cx="1577718" cy="144328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75764" y="1893662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Muestra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751216" y="3212161"/>
            <a:ext cx="384808" cy="4041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42236" y="2597909"/>
            <a:ext cx="5387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1</a:t>
            </a:r>
          </a:p>
          <a:p>
            <a:endParaRPr lang="en-US" sz="32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144540" y="4335435"/>
            <a:ext cx="1067080" cy="75858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04296" y="1456066"/>
            <a:ext cx="2033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Esta</a:t>
            </a:r>
            <a:r>
              <a:rPr lang="en-US" sz="2400" dirty="0" smtClean="0"/>
              <a:t> el </a:t>
            </a:r>
            <a:r>
              <a:rPr lang="en-US" sz="2400" dirty="0" err="1" smtClean="0"/>
              <a:t>parche</a:t>
            </a:r>
            <a:r>
              <a:rPr lang="en-US" sz="2400" dirty="0" smtClean="0"/>
              <a:t> </a:t>
            </a:r>
            <a:r>
              <a:rPr lang="en-US" sz="2400" dirty="0" err="1" smtClean="0"/>
              <a:t>ocupado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16" name="Tit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dirty="0" err="1" smtClean="0"/>
              <a:t>Modelos</a:t>
            </a:r>
            <a:r>
              <a:rPr lang="en-US" dirty="0" smtClean="0"/>
              <a:t> de </a:t>
            </a:r>
            <a:r>
              <a:rPr lang="en-US" dirty="0" err="1" smtClean="0"/>
              <a:t>Ocupamiento</a:t>
            </a:r>
            <a:r>
              <a:rPr lang="en-US" dirty="0" smtClean="0"/>
              <a:t> de Parches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500220" y="2674885"/>
            <a:ext cx="1577718" cy="1443283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Vacante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00220" y="4539981"/>
            <a:ext cx="1577718" cy="1443283"/>
          </a:xfrm>
          <a:prstGeom prst="rect">
            <a:avLst/>
          </a:prstGeom>
          <a:ln>
            <a:solidFill>
              <a:srgbClr val="BF97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Ocupado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00220" y="1893662"/>
            <a:ext cx="1386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366FF"/>
                </a:solidFill>
              </a:rPr>
              <a:t>Estado</a:t>
            </a:r>
            <a:endParaRPr lang="en-US" sz="2400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570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65815" y="2674885"/>
            <a:ext cx="1577718" cy="144328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75764" y="1893662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Muestra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751216" y="3212161"/>
            <a:ext cx="384808" cy="404119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42236" y="2597909"/>
            <a:ext cx="5387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0</a:t>
            </a:r>
          </a:p>
          <a:p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904296" y="1456066"/>
            <a:ext cx="2033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Esta</a:t>
            </a:r>
            <a:r>
              <a:rPr lang="en-US" sz="2400" dirty="0" smtClean="0"/>
              <a:t> el </a:t>
            </a:r>
            <a:r>
              <a:rPr lang="en-US" sz="2400" dirty="0" err="1" smtClean="0"/>
              <a:t>parche</a:t>
            </a:r>
            <a:r>
              <a:rPr lang="en-US" sz="2400" dirty="0" smtClean="0"/>
              <a:t> </a:t>
            </a:r>
            <a:r>
              <a:rPr lang="en-US" sz="2400" dirty="0" err="1" smtClean="0"/>
              <a:t>ocupado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3500220" y="2674885"/>
            <a:ext cx="1577718" cy="1443283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Vacante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00220" y="4539981"/>
            <a:ext cx="1577718" cy="1443283"/>
          </a:xfrm>
          <a:prstGeom prst="rect">
            <a:avLst/>
          </a:prstGeom>
          <a:ln>
            <a:solidFill>
              <a:srgbClr val="BF97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Ocupado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00220" y="1893662"/>
            <a:ext cx="1386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366FF"/>
                </a:solidFill>
              </a:rPr>
              <a:t>Estado</a:t>
            </a:r>
            <a:endParaRPr lang="en-US" sz="2400" dirty="0">
              <a:solidFill>
                <a:srgbClr val="3366FF"/>
              </a:solidFill>
            </a:endParaRPr>
          </a:p>
        </p:txBody>
      </p:sp>
      <p:sp>
        <p:nvSpPr>
          <p:cNvPr id="18" name="Tit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dirty="0" err="1" smtClean="0"/>
              <a:t>Modelos</a:t>
            </a:r>
            <a:r>
              <a:rPr lang="en-US" dirty="0" smtClean="0"/>
              <a:t> de </a:t>
            </a:r>
            <a:r>
              <a:rPr lang="en-US" dirty="0" err="1" smtClean="0"/>
              <a:t>Ocupamiento</a:t>
            </a:r>
            <a:r>
              <a:rPr lang="en-US" dirty="0" smtClean="0"/>
              <a:t> de Parches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189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65815" y="2674885"/>
            <a:ext cx="1577718" cy="144328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75764" y="1893662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Muestra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751216" y="3212161"/>
            <a:ext cx="384808" cy="404119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42236" y="2597909"/>
            <a:ext cx="5387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0</a:t>
            </a:r>
          </a:p>
          <a:p>
            <a:endParaRPr lang="en-US" sz="32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597454" y="3236990"/>
            <a:ext cx="671886" cy="0"/>
          </a:xfrm>
          <a:prstGeom prst="straightConnector1">
            <a:avLst/>
          </a:prstGeom>
          <a:ln w="57150" cmpd="sng">
            <a:solidFill>
              <a:srgbClr val="00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04296" y="1456066"/>
            <a:ext cx="2033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Esta</a:t>
            </a:r>
            <a:r>
              <a:rPr lang="en-US" sz="2400" dirty="0" smtClean="0"/>
              <a:t> el </a:t>
            </a:r>
            <a:r>
              <a:rPr lang="en-US" sz="2400" dirty="0" err="1" smtClean="0"/>
              <a:t>parche</a:t>
            </a:r>
            <a:r>
              <a:rPr lang="en-US" sz="2400" dirty="0" smtClean="0"/>
              <a:t> </a:t>
            </a:r>
            <a:r>
              <a:rPr lang="en-US" sz="2400" dirty="0" err="1" smtClean="0"/>
              <a:t>ocupado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3500220" y="2674885"/>
            <a:ext cx="1577718" cy="1443283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Vacante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00220" y="4539981"/>
            <a:ext cx="1577718" cy="1443283"/>
          </a:xfrm>
          <a:prstGeom prst="rect">
            <a:avLst/>
          </a:prstGeom>
          <a:ln>
            <a:solidFill>
              <a:srgbClr val="BF97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Ocupado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00220" y="1893662"/>
            <a:ext cx="1386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366FF"/>
                </a:solidFill>
              </a:rPr>
              <a:t>Estado</a:t>
            </a:r>
            <a:endParaRPr lang="en-US" sz="2400" dirty="0">
              <a:solidFill>
                <a:srgbClr val="3366FF"/>
              </a:solidFill>
            </a:endParaRPr>
          </a:p>
        </p:txBody>
      </p:sp>
      <p:sp>
        <p:nvSpPr>
          <p:cNvPr id="19" name="Tit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dirty="0" err="1" smtClean="0"/>
              <a:t>Modelos</a:t>
            </a:r>
            <a:r>
              <a:rPr lang="en-US" dirty="0" smtClean="0"/>
              <a:t> de </a:t>
            </a:r>
            <a:r>
              <a:rPr lang="en-US" dirty="0" err="1" smtClean="0"/>
              <a:t>Ocupamiento</a:t>
            </a:r>
            <a:r>
              <a:rPr lang="en-US" dirty="0" smtClean="0"/>
              <a:t> de Parches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366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Observacion</a:t>
            </a:r>
            <a:r>
              <a:rPr lang="en-US" dirty="0" smtClean="0"/>
              <a:t> imperfecta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002" y="1849279"/>
            <a:ext cx="3429000" cy="378426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600" dirty="0" smtClean="0"/>
              <a:t>“El </a:t>
            </a:r>
            <a:r>
              <a:rPr lang="en-US" sz="3600" dirty="0" err="1" smtClean="0"/>
              <a:t>parche</a:t>
            </a:r>
            <a:r>
              <a:rPr lang="en-US" sz="3600" dirty="0" smtClean="0"/>
              <a:t> </a:t>
            </a:r>
            <a:r>
              <a:rPr lang="en-US" sz="3600" dirty="0" err="1" smtClean="0"/>
              <a:t>estaba</a:t>
            </a:r>
            <a:r>
              <a:rPr lang="en-US" sz="3600" dirty="0" smtClean="0"/>
              <a:t> </a:t>
            </a:r>
            <a:r>
              <a:rPr lang="en-US" sz="3600" dirty="0" err="1" smtClean="0"/>
              <a:t>ocupado</a:t>
            </a:r>
            <a:r>
              <a:rPr lang="en-US" sz="3600" dirty="0" smtClean="0"/>
              <a:t> </a:t>
            </a:r>
            <a:r>
              <a:rPr lang="en-US" sz="3600" dirty="0" err="1" smtClean="0"/>
              <a:t>pero</a:t>
            </a:r>
            <a:r>
              <a:rPr lang="en-US" sz="3600" dirty="0" smtClean="0"/>
              <a:t> no se </a:t>
            </a:r>
            <a:r>
              <a:rPr lang="en-US" sz="3600" dirty="0" err="1" smtClean="0">
                <a:solidFill>
                  <a:srgbClr val="FF0000"/>
                </a:solidFill>
              </a:rPr>
              <a:t>observaron</a:t>
            </a:r>
            <a:r>
              <a:rPr lang="en-US" sz="3600" dirty="0" smtClean="0"/>
              <a:t> </a:t>
            </a:r>
            <a:r>
              <a:rPr lang="en-US" sz="3600" dirty="0" err="1" smtClean="0"/>
              <a:t>animales</a:t>
            </a:r>
            <a:r>
              <a:rPr lang="en-US" sz="3600" dirty="0" smtClean="0"/>
              <a:t> </a:t>
            </a:r>
            <a:r>
              <a:rPr lang="en-US" sz="3600" dirty="0" err="1" smtClean="0"/>
              <a:t>alli</a:t>
            </a:r>
            <a:r>
              <a:rPr lang="en-US" sz="3600" dirty="0" smtClean="0"/>
              <a:t>”</a:t>
            </a:r>
          </a:p>
          <a:p>
            <a:pPr marL="4572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167" y="1696534"/>
            <a:ext cx="4779045" cy="33527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6432842" y="4964665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credito</a:t>
            </a:r>
            <a:r>
              <a:rPr lang="en-US" dirty="0" smtClean="0"/>
              <a:t>: </a:t>
            </a:r>
            <a:r>
              <a:rPr lang="en-US" dirty="0" err="1"/>
              <a:t>whiskymac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867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75764" y="1893662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Muestra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751216" y="3212161"/>
            <a:ext cx="384808" cy="404119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42236" y="2597909"/>
            <a:ext cx="5387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0</a:t>
            </a:r>
          </a:p>
          <a:p>
            <a:endParaRPr lang="en-US" sz="32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144540" y="4335435"/>
            <a:ext cx="1067080" cy="758580"/>
          </a:xfrm>
          <a:prstGeom prst="straightConnector1">
            <a:avLst/>
          </a:prstGeom>
          <a:ln w="57150" cmpd="sng"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597454" y="3236990"/>
            <a:ext cx="671886" cy="0"/>
          </a:xfrm>
          <a:prstGeom prst="straightConnector1">
            <a:avLst/>
          </a:prstGeom>
          <a:ln w="57150" cmpd="sng"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97454" y="3679597"/>
            <a:ext cx="460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?</a:t>
            </a:r>
            <a:endParaRPr lang="en-US" sz="3600" dirty="0"/>
          </a:p>
        </p:txBody>
      </p:sp>
      <p:sp>
        <p:nvSpPr>
          <p:cNvPr id="15" name="Rectangle 14"/>
          <p:cNvSpPr/>
          <p:nvPr/>
        </p:nvSpPr>
        <p:spPr>
          <a:xfrm>
            <a:off x="865815" y="2674885"/>
            <a:ext cx="1577718" cy="144328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97454" y="3236990"/>
            <a:ext cx="671886" cy="0"/>
          </a:xfrm>
          <a:prstGeom prst="straightConnector1">
            <a:avLst/>
          </a:prstGeom>
          <a:ln w="57150" cmpd="sng">
            <a:solidFill>
              <a:srgbClr val="00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04296" y="1456066"/>
            <a:ext cx="2033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Esta</a:t>
            </a:r>
            <a:r>
              <a:rPr lang="en-US" sz="2400" dirty="0" smtClean="0"/>
              <a:t> el </a:t>
            </a:r>
            <a:r>
              <a:rPr lang="en-US" sz="2400" dirty="0" err="1" smtClean="0"/>
              <a:t>parche</a:t>
            </a:r>
            <a:r>
              <a:rPr lang="en-US" sz="2400" dirty="0" smtClean="0"/>
              <a:t> </a:t>
            </a:r>
            <a:r>
              <a:rPr lang="en-US" sz="2400" dirty="0" err="1" smtClean="0"/>
              <a:t>ocupado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3500220" y="2674885"/>
            <a:ext cx="1577718" cy="1443283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Vacante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500220" y="4539981"/>
            <a:ext cx="1577718" cy="1443283"/>
          </a:xfrm>
          <a:prstGeom prst="rect">
            <a:avLst/>
          </a:prstGeom>
          <a:ln>
            <a:solidFill>
              <a:srgbClr val="BF97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Ocupado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00220" y="1893662"/>
            <a:ext cx="1386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366FF"/>
                </a:solidFill>
              </a:rPr>
              <a:t>Estado</a:t>
            </a:r>
            <a:endParaRPr lang="en-US" sz="2400" dirty="0">
              <a:solidFill>
                <a:srgbClr val="3366FF"/>
              </a:solidFill>
            </a:endParaRPr>
          </a:p>
        </p:txBody>
      </p:sp>
      <p:sp>
        <p:nvSpPr>
          <p:cNvPr id="24" name="Tit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dirty="0" err="1" smtClean="0"/>
              <a:t>Modelos</a:t>
            </a:r>
            <a:r>
              <a:rPr lang="en-US" dirty="0" smtClean="0"/>
              <a:t> de </a:t>
            </a:r>
            <a:r>
              <a:rPr lang="en-US" dirty="0" err="1" smtClean="0"/>
              <a:t>Ocupamiento</a:t>
            </a:r>
            <a:r>
              <a:rPr lang="en-US" dirty="0" smtClean="0"/>
              <a:t> de Parches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223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327" y="2041242"/>
            <a:ext cx="4826000" cy="22352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Modelo </a:t>
            </a:r>
            <a:r>
              <a:rPr lang="es-AR" dirty="0"/>
              <a:t>Estadístico </a:t>
            </a:r>
            <a:r>
              <a:rPr lang="es-AR" dirty="0" smtClean="0"/>
              <a:t>Jerárquico</a:t>
            </a:r>
            <a:endParaRPr lang="es-AR" dirty="0"/>
          </a:p>
        </p:txBody>
      </p:sp>
      <p:sp>
        <p:nvSpPr>
          <p:cNvPr id="8" name="TextBox 7"/>
          <p:cNvSpPr txBox="1"/>
          <p:nvPr/>
        </p:nvSpPr>
        <p:spPr>
          <a:xfrm>
            <a:off x="677328" y="4576233"/>
            <a:ext cx="80094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Times New Roman"/>
                <a:cs typeface="Times New Roman"/>
              </a:rPr>
              <a:t>z</a:t>
            </a:r>
            <a:r>
              <a:rPr lang="en-US" sz="3200" dirty="0" smtClean="0">
                <a:latin typeface="Times New Roman"/>
                <a:cs typeface="Times New Roman"/>
              </a:rPr>
              <a:t> =  0, 1 y </a:t>
            </a:r>
            <a:r>
              <a:rPr lang="en-US" sz="3200" i="1" dirty="0" smtClean="0">
                <a:latin typeface="Times New Roman"/>
                <a:cs typeface="Times New Roman"/>
              </a:rPr>
              <a:t>y</a:t>
            </a:r>
            <a:r>
              <a:rPr lang="en-US" sz="3200" baseline="-25000" dirty="0" smtClean="0">
                <a:latin typeface="Times New Roman"/>
                <a:cs typeface="Times New Roman"/>
              </a:rPr>
              <a:t> </a:t>
            </a:r>
            <a:r>
              <a:rPr lang="en-US" sz="3200" dirty="0" smtClean="0">
                <a:latin typeface="Times New Roman"/>
                <a:cs typeface="Times New Roman"/>
              </a:rPr>
              <a:t>=  0, 1</a:t>
            </a:r>
          </a:p>
          <a:p>
            <a:endParaRPr lang="en-US" sz="1600" dirty="0" smtClean="0">
              <a:latin typeface="Times New Roman"/>
              <a:cs typeface="Times New Roman"/>
            </a:endParaRPr>
          </a:p>
          <a:p>
            <a:r>
              <a:rPr lang="en-US" sz="3200" dirty="0" smtClean="0">
                <a:latin typeface="Times New Roman"/>
                <a:cs typeface="Times New Roman"/>
              </a:rPr>
              <a:t>Si </a:t>
            </a:r>
            <a:r>
              <a:rPr lang="en-US" sz="3200" i="1" dirty="0" smtClean="0">
                <a:latin typeface="Times New Roman"/>
                <a:cs typeface="Times New Roman"/>
              </a:rPr>
              <a:t>z</a:t>
            </a:r>
            <a:r>
              <a:rPr lang="en-US" sz="3200" dirty="0" smtClean="0">
                <a:latin typeface="Times New Roman"/>
                <a:cs typeface="Times New Roman"/>
              </a:rPr>
              <a:t> = 0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dirty="0" err="1" smtClean="0">
                <a:latin typeface="Times New Roman"/>
                <a:cs typeface="Times New Roman"/>
              </a:rPr>
              <a:t>entonces</a:t>
            </a:r>
            <a:r>
              <a:rPr lang="en-US" sz="3200" dirty="0" smtClean="0">
                <a:latin typeface="Times New Roman"/>
                <a:cs typeface="Times New Roman"/>
              </a:rPr>
              <a:t> </a:t>
            </a:r>
            <a:r>
              <a:rPr lang="en-US" sz="3200" i="1" dirty="0">
                <a:latin typeface="Times New Roman"/>
                <a:cs typeface="Times New Roman"/>
              </a:rPr>
              <a:t>y</a:t>
            </a:r>
            <a:r>
              <a:rPr lang="en-US" sz="3200" dirty="0">
                <a:latin typeface="Times New Roman"/>
                <a:cs typeface="Times New Roman"/>
              </a:rPr>
              <a:t> = </a:t>
            </a:r>
            <a:r>
              <a:rPr lang="en-US" sz="3200" dirty="0" smtClean="0">
                <a:latin typeface="Times New Roman"/>
                <a:cs typeface="Times New Roman"/>
              </a:rPr>
              <a:t>0,  </a:t>
            </a:r>
            <a:r>
              <a:rPr lang="en-US" sz="3200" dirty="0" smtClean="0">
                <a:cs typeface="Times New Roman"/>
              </a:rPr>
              <a:t>sin </a:t>
            </a:r>
            <a:r>
              <a:rPr lang="en-US" sz="3200" dirty="0" err="1" smtClean="0">
                <a:cs typeface="Times New Roman"/>
              </a:rPr>
              <a:t>falsos</a:t>
            </a:r>
            <a:r>
              <a:rPr lang="en-US" sz="3200" dirty="0" smtClean="0">
                <a:cs typeface="Times New Roman"/>
              </a:rPr>
              <a:t> </a:t>
            </a:r>
            <a:r>
              <a:rPr lang="en-US" sz="3200" dirty="0" err="1" smtClean="0">
                <a:cs typeface="Times New Roman"/>
              </a:rPr>
              <a:t>positivos</a:t>
            </a:r>
            <a:endParaRPr lang="en-US" sz="3200" dirty="0" smtClean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33336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382000" cy="1139825"/>
          </a:xfrm>
        </p:spPr>
        <p:txBody>
          <a:bodyPr/>
          <a:lstStyle/>
          <a:p>
            <a:r>
              <a:rPr lang="en-US" dirty="0" smtClean="0"/>
              <a:t>¿Que son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modelos</a:t>
            </a:r>
            <a:r>
              <a:rPr lang="en-US" dirty="0" smtClean="0"/>
              <a:t> </a:t>
            </a:r>
            <a:r>
              <a:rPr lang="en-US" dirty="0" err="1" smtClean="0"/>
              <a:t>Espacio</a:t>
            </a:r>
            <a:r>
              <a:rPr lang="en-US" dirty="0" smtClean="0"/>
              <a:t>-Estado?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Los modelos de Espacio-Estado son modelos jerárquicos</a:t>
            </a:r>
          </a:p>
          <a:p>
            <a:r>
              <a:rPr lang="es-AR" dirty="0" smtClean="0"/>
              <a:t>El estado (ej. abundancia) en el tiempo </a:t>
            </a:r>
            <a:r>
              <a:rPr lang="es-AR" i="1" dirty="0" smtClean="0"/>
              <a:t>t</a:t>
            </a:r>
            <a:r>
              <a:rPr lang="es-AR" dirty="0" smtClean="0"/>
              <a:t> es una función del estado en el tiempo </a:t>
            </a:r>
            <a:r>
              <a:rPr lang="es-AR" i="1" dirty="0" smtClean="0"/>
              <a:t>t-1</a:t>
            </a:r>
            <a:r>
              <a:rPr lang="es-AR" dirty="0" smtClean="0"/>
              <a:t> (primer orden del proceso </a:t>
            </a:r>
            <a:r>
              <a:rPr lang="es-AR" dirty="0" err="1" smtClean="0"/>
              <a:t>Markoviano</a:t>
            </a:r>
            <a:r>
              <a:rPr lang="es-AR" dirty="0" smtClean="0"/>
              <a:t>) y un componente aleatorio llamado “ruido de proceso”</a:t>
            </a:r>
          </a:p>
          <a:p>
            <a:r>
              <a:rPr lang="es-AR" dirty="0" smtClean="0"/>
              <a:t>Observa el estado con error llamado “error de medición”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57755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327" y="2041242"/>
            <a:ext cx="4826000" cy="22352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Modelo </a:t>
            </a:r>
            <a:r>
              <a:rPr lang="es-AR" dirty="0"/>
              <a:t>Estadístico </a:t>
            </a:r>
            <a:r>
              <a:rPr lang="es-AR" dirty="0" smtClean="0"/>
              <a:t>Jerárquico</a:t>
            </a:r>
            <a:endParaRPr lang="es-AR" dirty="0"/>
          </a:p>
        </p:txBody>
      </p:sp>
      <p:sp>
        <p:nvSpPr>
          <p:cNvPr id="8" name="TextBox 7"/>
          <p:cNvSpPr txBox="1"/>
          <p:nvPr/>
        </p:nvSpPr>
        <p:spPr>
          <a:xfrm>
            <a:off x="677328" y="4576233"/>
            <a:ext cx="80094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Times New Roman"/>
                <a:cs typeface="Times New Roman"/>
              </a:rPr>
              <a:t>z</a:t>
            </a:r>
            <a:r>
              <a:rPr lang="en-US" sz="3200" dirty="0" smtClean="0">
                <a:latin typeface="Times New Roman"/>
                <a:cs typeface="Times New Roman"/>
              </a:rPr>
              <a:t> =  0, 1 y </a:t>
            </a:r>
            <a:r>
              <a:rPr lang="en-US" sz="3200" i="1" dirty="0" smtClean="0">
                <a:latin typeface="Times New Roman"/>
                <a:cs typeface="Times New Roman"/>
              </a:rPr>
              <a:t>y</a:t>
            </a:r>
            <a:r>
              <a:rPr lang="en-US" sz="3200" baseline="-25000" dirty="0" smtClean="0">
                <a:latin typeface="Times New Roman"/>
                <a:cs typeface="Times New Roman"/>
              </a:rPr>
              <a:t> </a:t>
            </a:r>
            <a:r>
              <a:rPr lang="en-US" sz="3200" dirty="0" smtClean="0">
                <a:latin typeface="Times New Roman"/>
                <a:cs typeface="Times New Roman"/>
              </a:rPr>
              <a:t>=  0, 1</a:t>
            </a:r>
          </a:p>
          <a:p>
            <a:endParaRPr lang="en-US" sz="1600" dirty="0" smtClean="0">
              <a:latin typeface="Times New Roman"/>
              <a:cs typeface="Times New Roman"/>
            </a:endParaRPr>
          </a:p>
          <a:p>
            <a:r>
              <a:rPr lang="en-US" sz="3200" dirty="0" smtClean="0">
                <a:latin typeface="Times New Roman"/>
                <a:cs typeface="Times New Roman"/>
              </a:rPr>
              <a:t>Si </a:t>
            </a:r>
            <a:r>
              <a:rPr lang="en-US" sz="3200" i="1" dirty="0" smtClean="0">
                <a:latin typeface="Times New Roman"/>
                <a:cs typeface="Times New Roman"/>
              </a:rPr>
              <a:t>z</a:t>
            </a:r>
            <a:r>
              <a:rPr lang="en-US" sz="3200" dirty="0" smtClean="0">
                <a:latin typeface="Times New Roman"/>
                <a:cs typeface="Times New Roman"/>
              </a:rPr>
              <a:t> = 0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dirty="0" err="1" smtClean="0">
                <a:latin typeface="Times New Roman"/>
                <a:cs typeface="Times New Roman"/>
              </a:rPr>
              <a:t>entonces</a:t>
            </a:r>
            <a:r>
              <a:rPr lang="en-US" sz="3200" dirty="0" smtClean="0">
                <a:latin typeface="Times New Roman"/>
                <a:cs typeface="Times New Roman"/>
              </a:rPr>
              <a:t> </a:t>
            </a:r>
            <a:r>
              <a:rPr lang="en-US" sz="3200" i="1" dirty="0">
                <a:latin typeface="Times New Roman"/>
                <a:cs typeface="Times New Roman"/>
              </a:rPr>
              <a:t>y</a:t>
            </a:r>
            <a:r>
              <a:rPr lang="en-US" sz="3200" dirty="0">
                <a:latin typeface="Times New Roman"/>
                <a:cs typeface="Times New Roman"/>
              </a:rPr>
              <a:t> = </a:t>
            </a:r>
            <a:r>
              <a:rPr lang="en-US" sz="3200" dirty="0" smtClean="0">
                <a:latin typeface="Times New Roman"/>
                <a:cs typeface="Times New Roman"/>
              </a:rPr>
              <a:t>0,  </a:t>
            </a:r>
            <a:r>
              <a:rPr lang="en-US" sz="3200" dirty="0" smtClean="0">
                <a:cs typeface="Times New Roman"/>
              </a:rPr>
              <a:t>sin </a:t>
            </a:r>
            <a:r>
              <a:rPr lang="en-US" sz="3200" dirty="0" err="1" smtClean="0">
                <a:cs typeface="Times New Roman"/>
              </a:rPr>
              <a:t>falsos</a:t>
            </a:r>
            <a:r>
              <a:rPr lang="en-US" sz="3200" dirty="0" smtClean="0">
                <a:cs typeface="Times New Roman"/>
              </a:rPr>
              <a:t> </a:t>
            </a:r>
            <a:r>
              <a:rPr lang="en-US" sz="3200" dirty="0" err="1" smtClean="0">
                <a:cs typeface="Times New Roman"/>
              </a:rPr>
              <a:t>positivos</a:t>
            </a:r>
            <a:endParaRPr lang="en-US" sz="3200" dirty="0" smtClean="0">
              <a:cs typeface="Times New Roman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25491" y="1693332"/>
            <a:ext cx="1502840" cy="762001"/>
            <a:chOff x="825491" y="1693332"/>
            <a:chExt cx="1502840" cy="762001"/>
          </a:xfrm>
        </p:grpSpPr>
        <p:sp>
          <p:nvSpPr>
            <p:cNvPr id="6" name="TextBox 5"/>
            <p:cNvSpPr txBox="1"/>
            <p:nvPr/>
          </p:nvSpPr>
          <p:spPr>
            <a:xfrm>
              <a:off x="825491" y="1693332"/>
              <a:ext cx="11641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3366FF"/>
                  </a:solidFill>
                </a:rPr>
                <a:t>Estado</a:t>
              </a:r>
              <a:endParaRPr lang="en-US" sz="2400" i="1" dirty="0">
                <a:solidFill>
                  <a:srgbClr val="3366FF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40412" y="2176164"/>
              <a:ext cx="687919" cy="279169"/>
            </a:xfrm>
            <a:prstGeom prst="line">
              <a:avLst/>
            </a:prstGeom>
            <a:ln w="38100" cmpd="sng"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010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327" y="2041242"/>
            <a:ext cx="4826000" cy="22352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Modelo </a:t>
            </a:r>
            <a:r>
              <a:rPr lang="es-AR" dirty="0"/>
              <a:t>Estadístico </a:t>
            </a:r>
            <a:r>
              <a:rPr lang="es-AR" dirty="0" smtClean="0"/>
              <a:t>Jerárquico</a:t>
            </a:r>
            <a:endParaRPr lang="es-AR" dirty="0"/>
          </a:p>
        </p:txBody>
      </p:sp>
      <p:sp>
        <p:nvSpPr>
          <p:cNvPr id="8" name="TextBox 7"/>
          <p:cNvSpPr txBox="1"/>
          <p:nvPr/>
        </p:nvSpPr>
        <p:spPr>
          <a:xfrm>
            <a:off x="677328" y="4576233"/>
            <a:ext cx="80094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Times New Roman"/>
                <a:cs typeface="Times New Roman"/>
              </a:rPr>
              <a:t>z</a:t>
            </a:r>
            <a:r>
              <a:rPr lang="en-US" sz="3200" dirty="0" smtClean="0">
                <a:latin typeface="Times New Roman"/>
                <a:cs typeface="Times New Roman"/>
              </a:rPr>
              <a:t> =  0, 1 y </a:t>
            </a:r>
            <a:r>
              <a:rPr lang="en-US" sz="3200" i="1" dirty="0" smtClean="0">
                <a:latin typeface="Times New Roman"/>
                <a:cs typeface="Times New Roman"/>
              </a:rPr>
              <a:t>y</a:t>
            </a:r>
            <a:r>
              <a:rPr lang="en-US" sz="3200" baseline="-25000" dirty="0" smtClean="0">
                <a:latin typeface="Times New Roman"/>
                <a:cs typeface="Times New Roman"/>
              </a:rPr>
              <a:t> </a:t>
            </a:r>
            <a:r>
              <a:rPr lang="en-US" sz="3200" dirty="0" smtClean="0">
                <a:latin typeface="Times New Roman"/>
                <a:cs typeface="Times New Roman"/>
              </a:rPr>
              <a:t>=  0, 1</a:t>
            </a:r>
          </a:p>
          <a:p>
            <a:endParaRPr lang="en-US" sz="1600" dirty="0" smtClean="0">
              <a:latin typeface="Times New Roman"/>
              <a:cs typeface="Times New Roman"/>
            </a:endParaRPr>
          </a:p>
          <a:p>
            <a:r>
              <a:rPr lang="en-US" sz="3200" dirty="0" smtClean="0">
                <a:latin typeface="Times New Roman"/>
                <a:cs typeface="Times New Roman"/>
              </a:rPr>
              <a:t>Si </a:t>
            </a:r>
            <a:r>
              <a:rPr lang="en-US" sz="3200" i="1" dirty="0" smtClean="0">
                <a:latin typeface="Times New Roman"/>
                <a:cs typeface="Times New Roman"/>
              </a:rPr>
              <a:t>z</a:t>
            </a:r>
            <a:r>
              <a:rPr lang="en-US" sz="3200" dirty="0" smtClean="0">
                <a:latin typeface="Times New Roman"/>
                <a:cs typeface="Times New Roman"/>
              </a:rPr>
              <a:t> = 0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dirty="0" err="1" smtClean="0">
                <a:latin typeface="Times New Roman"/>
                <a:cs typeface="Times New Roman"/>
              </a:rPr>
              <a:t>entonces</a:t>
            </a:r>
            <a:r>
              <a:rPr lang="en-US" sz="3200" dirty="0" smtClean="0">
                <a:latin typeface="Times New Roman"/>
                <a:cs typeface="Times New Roman"/>
              </a:rPr>
              <a:t> </a:t>
            </a:r>
            <a:r>
              <a:rPr lang="en-US" sz="3200" i="1" dirty="0">
                <a:latin typeface="Times New Roman"/>
                <a:cs typeface="Times New Roman"/>
              </a:rPr>
              <a:t>y</a:t>
            </a:r>
            <a:r>
              <a:rPr lang="en-US" sz="3200" dirty="0">
                <a:latin typeface="Times New Roman"/>
                <a:cs typeface="Times New Roman"/>
              </a:rPr>
              <a:t> = </a:t>
            </a:r>
            <a:r>
              <a:rPr lang="en-US" sz="3200" dirty="0" smtClean="0">
                <a:latin typeface="Times New Roman"/>
                <a:cs typeface="Times New Roman"/>
              </a:rPr>
              <a:t>0,  </a:t>
            </a:r>
            <a:r>
              <a:rPr lang="en-US" sz="3200" dirty="0" smtClean="0">
                <a:cs typeface="Times New Roman"/>
              </a:rPr>
              <a:t>sin </a:t>
            </a:r>
            <a:r>
              <a:rPr lang="en-US" sz="3200" dirty="0" err="1" smtClean="0">
                <a:cs typeface="Times New Roman"/>
              </a:rPr>
              <a:t>falsos</a:t>
            </a:r>
            <a:r>
              <a:rPr lang="en-US" sz="3200" dirty="0" smtClean="0">
                <a:cs typeface="Times New Roman"/>
              </a:rPr>
              <a:t> </a:t>
            </a:r>
            <a:r>
              <a:rPr lang="en-US" sz="3200" dirty="0" err="1" smtClean="0">
                <a:cs typeface="Times New Roman"/>
              </a:rPr>
              <a:t>positivos</a:t>
            </a:r>
            <a:endParaRPr lang="en-US" sz="3200" dirty="0" smtClean="0">
              <a:cs typeface="Times New Roman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254380" y="1579577"/>
            <a:ext cx="3654687" cy="677329"/>
            <a:chOff x="5254380" y="1579577"/>
            <a:chExt cx="3654687" cy="677329"/>
          </a:xfrm>
        </p:grpSpPr>
        <p:sp>
          <p:nvSpPr>
            <p:cNvPr id="10" name="TextBox 9"/>
            <p:cNvSpPr txBox="1"/>
            <p:nvPr/>
          </p:nvSpPr>
          <p:spPr>
            <a:xfrm>
              <a:off x="5741212" y="1579577"/>
              <a:ext cx="31678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solidFill>
                    <a:srgbClr val="3366FF"/>
                  </a:solidFill>
                </a:rPr>
                <a:t>Probabilidad</a:t>
              </a:r>
              <a:r>
                <a:rPr lang="en-US" sz="2400" dirty="0" smtClean="0">
                  <a:solidFill>
                    <a:srgbClr val="3366FF"/>
                  </a:solidFill>
                </a:rPr>
                <a:t> </a:t>
              </a:r>
              <a:r>
                <a:rPr lang="en-US" sz="2400" dirty="0" err="1" smtClean="0">
                  <a:solidFill>
                    <a:srgbClr val="3366FF"/>
                  </a:solidFill>
                </a:rPr>
                <a:t>ocupado</a:t>
              </a:r>
              <a:endParaRPr lang="en-US" sz="2400" dirty="0">
                <a:solidFill>
                  <a:srgbClr val="3366FF"/>
                </a:solidFill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H="1">
              <a:off x="5254380" y="1871906"/>
              <a:ext cx="486832" cy="385000"/>
            </a:xfrm>
            <a:prstGeom prst="line">
              <a:avLst/>
            </a:prstGeom>
            <a:ln w="38100" cmpd="sng"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25491" y="1693332"/>
            <a:ext cx="1502840" cy="762001"/>
            <a:chOff x="825491" y="1693332"/>
            <a:chExt cx="1502840" cy="762001"/>
          </a:xfrm>
        </p:grpSpPr>
        <p:sp>
          <p:nvSpPr>
            <p:cNvPr id="13" name="TextBox 12"/>
            <p:cNvSpPr txBox="1"/>
            <p:nvPr/>
          </p:nvSpPr>
          <p:spPr>
            <a:xfrm>
              <a:off x="825491" y="1693332"/>
              <a:ext cx="11641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3366FF"/>
                  </a:solidFill>
                </a:rPr>
                <a:t>Estado</a:t>
              </a:r>
              <a:endParaRPr lang="en-US" sz="2400" i="1" dirty="0">
                <a:solidFill>
                  <a:srgbClr val="3366FF"/>
                </a:solidFill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1640412" y="2176164"/>
              <a:ext cx="687919" cy="279169"/>
            </a:xfrm>
            <a:prstGeom prst="line">
              <a:avLst/>
            </a:prstGeom>
            <a:ln w="38100" cmpd="sng"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6007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327" y="2041242"/>
            <a:ext cx="4826000" cy="22352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Modelo </a:t>
            </a:r>
            <a:r>
              <a:rPr lang="es-AR" dirty="0"/>
              <a:t>Estadístico </a:t>
            </a:r>
            <a:r>
              <a:rPr lang="es-AR" dirty="0" smtClean="0"/>
              <a:t>Jerárquico</a:t>
            </a:r>
            <a:endParaRPr lang="es-AR" dirty="0"/>
          </a:p>
        </p:txBody>
      </p:sp>
      <p:sp>
        <p:nvSpPr>
          <p:cNvPr id="8" name="TextBox 7"/>
          <p:cNvSpPr txBox="1"/>
          <p:nvPr/>
        </p:nvSpPr>
        <p:spPr>
          <a:xfrm>
            <a:off x="677328" y="4576233"/>
            <a:ext cx="80094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Times New Roman"/>
                <a:cs typeface="Times New Roman"/>
              </a:rPr>
              <a:t>z</a:t>
            </a:r>
            <a:r>
              <a:rPr lang="en-US" sz="3200" dirty="0" smtClean="0">
                <a:latin typeface="Times New Roman"/>
                <a:cs typeface="Times New Roman"/>
              </a:rPr>
              <a:t> =  0, 1 y </a:t>
            </a:r>
            <a:r>
              <a:rPr lang="en-US" sz="3200" i="1" dirty="0" smtClean="0">
                <a:latin typeface="Times New Roman"/>
                <a:cs typeface="Times New Roman"/>
              </a:rPr>
              <a:t>y</a:t>
            </a:r>
            <a:r>
              <a:rPr lang="en-US" sz="3200" baseline="-25000" dirty="0" smtClean="0">
                <a:latin typeface="Times New Roman"/>
                <a:cs typeface="Times New Roman"/>
              </a:rPr>
              <a:t> </a:t>
            </a:r>
            <a:r>
              <a:rPr lang="en-US" sz="3200" dirty="0" smtClean="0">
                <a:latin typeface="Times New Roman"/>
                <a:cs typeface="Times New Roman"/>
              </a:rPr>
              <a:t>=  0, 1</a:t>
            </a:r>
          </a:p>
          <a:p>
            <a:endParaRPr lang="en-US" sz="1600" dirty="0" smtClean="0">
              <a:latin typeface="Times New Roman"/>
              <a:cs typeface="Times New Roman"/>
            </a:endParaRPr>
          </a:p>
          <a:p>
            <a:r>
              <a:rPr lang="en-US" sz="3200" dirty="0" smtClean="0">
                <a:latin typeface="Times New Roman"/>
                <a:cs typeface="Times New Roman"/>
              </a:rPr>
              <a:t>Si </a:t>
            </a:r>
            <a:r>
              <a:rPr lang="en-US" sz="3200" i="1" dirty="0" smtClean="0">
                <a:latin typeface="Times New Roman"/>
                <a:cs typeface="Times New Roman"/>
              </a:rPr>
              <a:t>z</a:t>
            </a:r>
            <a:r>
              <a:rPr lang="en-US" sz="3200" dirty="0" smtClean="0">
                <a:latin typeface="Times New Roman"/>
                <a:cs typeface="Times New Roman"/>
              </a:rPr>
              <a:t> = 0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dirty="0" err="1" smtClean="0">
                <a:latin typeface="Times New Roman"/>
                <a:cs typeface="Times New Roman"/>
              </a:rPr>
              <a:t>entonces</a:t>
            </a:r>
            <a:r>
              <a:rPr lang="en-US" sz="3200" dirty="0" smtClean="0">
                <a:latin typeface="Times New Roman"/>
                <a:cs typeface="Times New Roman"/>
              </a:rPr>
              <a:t> </a:t>
            </a:r>
            <a:r>
              <a:rPr lang="en-US" sz="3200" i="1" dirty="0">
                <a:latin typeface="Times New Roman"/>
                <a:cs typeface="Times New Roman"/>
              </a:rPr>
              <a:t>y</a:t>
            </a:r>
            <a:r>
              <a:rPr lang="en-US" sz="3200" dirty="0">
                <a:latin typeface="Times New Roman"/>
                <a:cs typeface="Times New Roman"/>
              </a:rPr>
              <a:t> = </a:t>
            </a:r>
            <a:r>
              <a:rPr lang="en-US" sz="3200" dirty="0" smtClean="0">
                <a:latin typeface="Times New Roman"/>
                <a:cs typeface="Times New Roman"/>
              </a:rPr>
              <a:t>0,  </a:t>
            </a:r>
            <a:r>
              <a:rPr lang="en-US" sz="3200" dirty="0" smtClean="0">
                <a:cs typeface="Times New Roman"/>
              </a:rPr>
              <a:t>sin </a:t>
            </a:r>
            <a:r>
              <a:rPr lang="en-US" sz="3200" dirty="0" err="1" smtClean="0">
                <a:cs typeface="Times New Roman"/>
              </a:rPr>
              <a:t>falsos</a:t>
            </a:r>
            <a:r>
              <a:rPr lang="en-US" sz="3200" dirty="0" smtClean="0">
                <a:cs typeface="Times New Roman"/>
              </a:rPr>
              <a:t> </a:t>
            </a:r>
            <a:r>
              <a:rPr lang="en-US" sz="3200" dirty="0" err="1" smtClean="0">
                <a:cs typeface="Times New Roman"/>
              </a:rPr>
              <a:t>positivos</a:t>
            </a:r>
            <a:endParaRPr lang="en-US" sz="3200" dirty="0" smtClean="0">
              <a:cs typeface="Times New Roman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69332" y="2902077"/>
            <a:ext cx="2440720" cy="719417"/>
            <a:chOff x="169332" y="2902077"/>
            <a:chExt cx="1905000" cy="719417"/>
          </a:xfrm>
        </p:grpSpPr>
        <p:sp>
          <p:nvSpPr>
            <p:cNvPr id="13" name="TextBox 12"/>
            <p:cNvSpPr txBox="1"/>
            <p:nvPr/>
          </p:nvSpPr>
          <p:spPr>
            <a:xfrm>
              <a:off x="169332" y="2902077"/>
              <a:ext cx="1905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>
                  <a:solidFill>
                    <a:srgbClr val="FF0000"/>
                  </a:solidFill>
                </a:rPr>
                <a:t>Observaciones</a:t>
              </a:r>
              <a:endParaRPr lang="en-US" sz="2400" i="1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1566327" y="3369739"/>
              <a:ext cx="391586" cy="251755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825491" y="1693332"/>
            <a:ext cx="1502840" cy="762001"/>
            <a:chOff x="825491" y="1693332"/>
            <a:chExt cx="1502840" cy="762001"/>
          </a:xfrm>
        </p:grpSpPr>
        <p:sp>
          <p:nvSpPr>
            <p:cNvPr id="16" name="TextBox 15"/>
            <p:cNvSpPr txBox="1"/>
            <p:nvPr/>
          </p:nvSpPr>
          <p:spPr>
            <a:xfrm>
              <a:off x="825491" y="1693332"/>
              <a:ext cx="11641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3366FF"/>
                  </a:solidFill>
                </a:rPr>
                <a:t>Estado</a:t>
              </a:r>
              <a:endParaRPr lang="en-US" sz="2400" i="1" dirty="0">
                <a:solidFill>
                  <a:srgbClr val="3366FF"/>
                </a:solidFill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1640412" y="2176164"/>
              <a:ext cx="687919" cy="279169"/>
            </a:xfrm>
            <a:prstGeom prst="line">
              <a:avLst/>
            </a:prstGeom>
            <a:ln w="38100" cmpd="sng"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254380" y="1579577"/>
            <a:ext cx="3654687" cy="677329"/>
            <a:chOff x="5254380" y="1579577"/>
            <a:chExt cx="3654687" cy="677329"/>
          </a:xfrm>
        </p:grpSpPr>
        <p:sp>
          <p:nvSpPr>
            <p:cNvPr id="19" name="TextBox 18"/>
            <p:cNvSpPr txBox="1"/>
            <p:nvPr/>
          </p:nvSpPr>
          <p:spPr>
            <a:xfrm>
              <a:off x="5741212" y="1579577"/>
              <a:ext cx="31678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solidFill>
                    <a:srgbClr val="3366FF"/>
                  </a:solidFill>
                </a:rPr>
                <a:t>Probabilidad</a:t>
              </a:r>
              <a:r>
                <a:rPr lang="en-US" sz="2400" dirty="0" smtClean="0">
                  <a:solidFill>
                    <a:srgbClr val="3366FF"/>
                  </a:solidFill>
                </a:rPr>
                <a:t> </a:t>
              </a:r>
              <a:r>
                <a:rPr lang="en-US" sz="2400" dirty="0" err="1" smtClean="0">
                  <a:solidFill>
                    <a:srgbClr val="3366FF"/>
                  </a:solidFill>
                </a:rPr>
                <a:t>ocupado</a:t>
              </a:r>
              <a:endParaRPr lang="en-US" sz="2400" dirty="0">
                <a:solidFill>
                  <a:srgbClr val="3366FF"/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 flipH="1">
              <a:off x="5254380" y="1871906"/>
              <a:ext cx="486832" cy="385000"/>
            </a:xfrm>
            <a:prstGeom prst="line">
              <a:avLst/>
            </a:prstGeom>
            <a:ln w="38100" cmpd="sng"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9861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327" y="2041242"/>
            <a:ext cx="4826000" cy="22352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Modelo </a:t>
            </a:r>
            <a:r>
              <a:rPr lang="es-AR" dirty="0"/>
              <a:t>Estadístico </a:t>
            </a:r>
            <a:r>
              <a:rPr lang="es-AR" dirty="0" smtClean="0"/>
              <a:t>Jerárquico</a:t>
            </a:r>
            <a:endParaRPr lang="es-AR" dirty="0"/>
          </a:p>
        </p:txBody>
      </p:sp>
      <p:sp>
        <p:nvSpPr>
          <p:cNvPr id="8" name="TextBox 7"/>
          <p:cNvSpPr txBox="1"/>
          <p:nvPr/>
        </p:nvSpPr>
        <p:spPr>
          <a:xfrm>
            <a:off x="677328" y="4576233"/>
            <a:ext cx="80094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Times New Roman"/>
                <a:cs typeface="Times New Roman"/>
              </a:rPr>
              <a:t>z</a:t>
            </a:r>
            <a:r>
              <a:rPr lang="en-US" sz="3200" dirty="0" smtClean="0">
                <a:latin typeface="Times New Roman"/>
                <a:cs typeface="Times New Roman"/>
              </a:rPr>
              <a:t> =  0, 1 y </a:t>
            </a:r>
            <a:r>
              <a:rPr lang="en-US" sz="3200" i="1" dirty="0" smtClean="0">
                <a:latin typeface="Times New Roman"/>
                <a:cs typeface="Times New Roman"/>
              </a:rPr>
              <a:t>y</a:t>
            </a:r>
            <a:r>
              <a:rPr lang="en-US" sz="3200" baseline="-25000" dirty="0" smtClean="0">
                <a:latin typeface="Times New Roman"/>
                <a:cs typeface="Times New Roman"/>
              </a:rPr>
              <a:t> </a:t>
            </a:r>
            <a:r>
              <a:rPr lang="en-US" sz="3200" dirty="0" smtClean="0">
                <a:latin typeface="Times New Roman"/>
                <a:cs typeface="Times New Roman"/>
              </a:rPr>
              <a:t>=  0, 1</a:t>
            </a:r>
          </a:p>
          <a:p>
            <a:endParaRPr lang="en-US" sz="1600" dirty="0" smtClean="0">
              <a:latin typeface="Times New Roman"/>
              <a:cs typeface="Times New Roman"/>
            </a:endParaRPr>
          </a:p>
          <a:p>
            <a:r>
              <a:rPr lang="en-US" sz="3200" dirty="0" smtClean="0">
                <a:latin typeface="Times New Roman"/>
                <a:cs typeface="Times New Roman"/>
              </a:rPr>
              <a:t>Si </a:t>
            </a:r>
            <a:r>
              <a:rPr lang="en-US" sz="3200" i="1" dirty="0" smtClean="0">
                <a:latin typeface="Times New Roman"/>
                <a:cs typeface="Times New Roman"/>
              </a:rPr>
              <a:t>z</a:t>
            </a:r>
            <a:r>
              <a:rPr lang="en-US" sz="3200" dirty="0" smtClean="0">
                <a:latin typeface="Times New Roman"/>
                <a:cs typeface="Times New Roman"/>
              </a:rPr>
              <a:t> = 0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dirty="0" err="1" smtClean="0">
                <a:latin typeface="Times New Roman"/>
                <a:cs typeface="Times New Roman"/>
              </a:rPr>
              <a:t>entonces</a:t>
            </a:r>
            <a:r>
              <a:rPr lang="en-US" sz="3200" dirty="0" smtClean="0">
                <a:latin typeface="Times New Roman"/>
                <a:cs typeface="Times New Roman"/>
              </a:rPr>
              <a:t> </a:t>
            </a:r>
            <a:r>
              <a:rPr lang="en-US" sz="3200" i="1" dirty="0">
                <a:latin typeface="Times New Roman"/>
                <a:cs typeface="Times New Roman"/>
              </a:rPr>
              <a:t>y</a:t>
            </a:r>
            <a:r>
              <a:rPr lang="en-US" sz="3200" dirty="0">
                <a:latin typeface="Times New Roman"/>
                <a:cs typeface="Times New Roman"/>
              </a:rPr>
              <a:t> = </a:t>
            </a:r>
            <a:r>
              <a:rPr lang="en-US" sz="3200" dirty="0" smtClean="0">
                <a:latin typeface="Times New Roman"/>
                <a:cs typeface="Times New Roman"/>
              </a:rPr>
              <a:t>0,  </a:t>
            </a:r>
            <a:r>
              <a:rPr lang="en-US" sz="3200" dirty="0" smtClean="0">
                <a:cs typeface="Times New Roman"/>
              </a:rPr>
              <a:t>sin </a:t>
            </a:r>
            <a:r>
              <a:rPr lang="en-US" sz="3200" dirty="0" err="1" smtClean="0">
                <a:cs typeface="Times New Roman"/>
              </a:rPr>
              <a:t>falsos</a:t>
            </a:r>
            <a:r>
              <a:rPr lang="en-US" sz="3200" dirty="0" smtClean="0">
                <a:cs typeface="Times New Roman"/>
              </a:rPr>
              <a:t> </a:t>
            </a:r>
            <a:r>
              <a:rPr lang="en-US" sz="3200" dirty="0" err="1" smtClean="0">
                <a:cs typeface="Times New Roman"/>
              </a:rPr>
              <a:t>positivos</a:t>
            </a:r>
            <a:endParaRPr lang="en-US" sz="3200" dirty="0" smtClean="0">
              <a:cs typeface="Times New Roman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926664" y="2661497"/>
            <a:ext cx="2875960" cy="941081"/>
            <a:chOff x="5926664" y="2661497"/>
            <a:chExt cx="2590801" cy="941081"/>
          </a:xfrm>
        </p:grpSpPr>
        <p:sp>
          <p:nvSpPr>
            <p:cNvPr id="16" name="TextBox 15"/>
            <p:cNvSpPr txBox="1"/>
            <p:nvPr/>
          </p:nvSpPr>
          <p:spPr>
            <a:xfrm>
              <a:off x="6637862" y="2661497"/>
              <a:ext cx="18796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>
                  <a:solidFill>
                    <a:srgbClr val="FF0000"/>
                  </a:solidFill>
                </a:rPr>
                <a:t>Probabilidad</a:t>
              </a:r>
              <a:r>
                <a:rPr lang="en-US" sz="2400" dirty="0" smtClean="0">
                  <a:solidFill>
                    <a:srgbClr val="FF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FF0000"/>
                  </a:solidFill>
                </a:rPr>
                <a:t>observada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>
              <a:off x="5926664" y="3132910"/>
              <a:ext cx="575744" cy="469668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825491" y="1693332"/>
            <a:ext cx="1502840" cy="762001"/>
            <a:chOff x="825491" y="1693332"/>
            <a:chExt cx="1502840" cy="762001"/>
          </a:xfrm>
        </p:grpSpPr>
        <p:sp>
          <p:nvSpPr>
            <p:cNvPr id="19" name="TextBox 18"/>
            <p:cNvSpPr txBox="1"/>
            <p:nvPr/>
          </p:nvSpPr>
          <p:spPr>
            <a:xfrm>
              <a:off x="825491" y="1693332"/>
              <a:ext cx="11641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3366FF"/>
                  </a:solidFill>
                </a:rPr>
                <a:t>Estado</a:t>
              </a:r>
              <a:endParaRPr lang="en-US" sz="2400" i="1" dirty="0">
                <a:solidFill>
                  <a:srgbClr val="3366FF"/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1640412" y="2176164"/>
              <a:ext cx="687919" cy="279169"/>
            </a:xfrm>
            <a:prstGeom prst="line">
              <a:avLst/>
            </a:prstGeom>
            <a:ln w="38100" cmpd="sng"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54380" y="1579577"/>
            <a:ext cx="3654687" cy="677329"/>
            <a:chOff x="5254380" y="1579577"/>
            <a:chExt cx="3654687" cy="677329"/>
          </a:xfrm>
        </p:grpSpPr>
        <p:sp>
          <p:nvSpPr>
            <p:cNvPr id="23" name="TextBox 22"/>
            <p:cNvSpPr txBox="1"/>
            <p:nvPr/>
          </p:nvSpPr>
          <p:spPr>
            <a:xfrm>
              <a:off x="5741212" y="1579577"/>
              <a:ext cx="31678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solidFill>
                    <a:srgbClr val="3366FF"/>
                  </a:solidFill>
                </a:rPr>
                <a:t>Probabilidad</a:t>
              </a:r>
              <a:r>
                <a:rPr lang="en-US" sz="2400" dirty="0" smtClean="0">
                  <a:solidFill>
                    <a:srgbClr val="3366FF"/>
                  </a:solidFill>
                </a:rPr>
                <a:t> </a:t>
              </a:r>
              <a:r>
                <a:rPr lang="en-US" sz="2400" dirty="0" err="1" smtClean="0">
                  <a:solidFill>
                    <a:srgbClr val="3366FF"/>
                  </a:solidFill>
                </a:rPr>
                <a:t>ocupado</a:t>
              </a:r>
              <a:endParaRPr lang="en-US" sz="2400" dirty="0">
                <a:solidFill>
                  <a:srgbClr val="3366FF"/>
                </a:solidFill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5254380" y="1871906"/>
              <a:ext cx="486832" cy="385000"/>
            </a:xfrm>
            <a:prstGeom prst="line">
              <a:avLst/>
            </a:prstGeom>
            <a:ln w="38100" cmpd="sng"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69332" y="2902077"/>
            <a:ext cx="2440720" cy="719417"/>
            <a:chOff x="169332" y="2902077"/>
            <a:chExt cx="1905000" cy="719417"/>
          </a:xfrm>
        </p:grpSpPr>
        <p:sp>
          <p:nvSpPr>
            <p:cNvPr id="26" name="TextBox 25"/>
            <p:cNvSpPr txBox="1"/>
            <p:nvPr/>
          </p:nvSpPr>
          <p:spPr>
            <a:xfrm>
              <a:off x="169332" y="2902077"/>
              <a:ext cx="1905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>
                  <a:solidFill>
                    <a:srgbClr val="FF0000"/>
                  </a:solidFill>
                </a:rPr>
                <a:t>Observaciones</a:t>
              </a:r>
              <a:endParaRPr lang="en-US" sz="2400" i="1" dirty="0"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1566327" y="3369739"/>
              <a:ext cx="391586" cy="251755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8900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75764" y="1893662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Muestra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597454" y="3236990"/>
            <a:ext cx="671886" cy="0"/>
          </a:xfrm>
          <a:prstGeom prst="straightConnector1">
            <a:avLst/>
          </a:prstGeom>
          <a:ln w="57150" cmpd="sng"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65815" y="2674885"/>
            <a:ext cx="1577718" cy="144328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97454" y="3236990"/>
            <a:ext cx="671886" cy="0"/>
          </a:xfrm>
          <a:prstGeom prst="straightConnector1">
            <a:avLst/>
          </a:prstGeom>
          <a:ln w="57150" cmpd="sng">
            <a:solidFill>
              <a:srgbClr val="00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04296" y="1456066"/>
            <a:ext cx="2033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Esta</a:t>
            </a:r>
            <a:r>
              <a:rPr lang="en-US" sz="2400" dirty="0" smtClean="0"/>
              <a:t> el </a:t>
            </a:r>
            <a:r>
              <a:rPr lang="en-US" sz="2400" dirty="0" err="1" smtClean="0"/>
              <a:t>parche</a:t>
            </a:r>
            <a:r>
              <a:rPr lang="en-US" sz="2400" dirty="0" smtClean="0"/>
              <a:t> </a:t>
            </a:r>
            <a:r>
              <a:rPr lang="en-US" sz="2400" dirty="0" err="1" smtClean="0"/>
              <a:t>ocupado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3500220" y="2674885"/>
            <a:ext cx="1577718" cy="1443283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Vacante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500220" y="4539981"/>
            <a:ext cx="1577718" cy="1443283"/>
          </a:xfrm>
          <a:prstGeom prst="rect">
            <a:avLst/>
          </a:prstGeom>
          <a:ln>
            <a:solidFill>
              <a:srgbClr val="BF97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Ocupado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00220" y="1893662"/>
            <a:ext cx="1386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366FF"/>
                </a:solidFill>
              </a:rPr>
              <a:t>Estado</a:t>
            </a:r>
            <a:endParaRPr lang="en-US" sz="2400" dirty="0">
              <a:solidFill>
                <a:srgbClr val="3366FF"/>
              </a:solidFill>
            </a:endParaRPr>
          </a:p>
        </p:txBody>
      </p:sp>
      <p:sp>
        <p:nvSpPr>
          <p:cNvPr id="24" name="Tit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s-AR" dirty="0" smtClean="0"/>
              <a:t>Muestras múltiples para estimar </a:t>
            </a:r>
            <a:r>
              <a:rPr lang="es-AR" i="1" dirty="0" smtClean="0"/>
              <a:t>p</a:t>
            </a:r>
            <a:endParaRPr lang="es-AR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2566859" y="2492051"/>
            <a:ext cx="91977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Times New Roman"/>
                <a:cs typeface="Times New Roman"/>
              </a:rPr>
              <a:t>1-ψ</a:t>
            </a:r>
            <a:endParaRPr lang="en-US" sz="3200" i="1" dirty="0">
              <a:latin typeface="Times New Roman"/>
              <a:cs typeface="Times New Roman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41891" y="4583111"/>
            <a:ext cx="57793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err="1" smtClean="0">
                <a:latin typeface="Times New Roman"/>
                <a:cs typeface="Times New Roman"/>
              </a:rPr>
              <a:t>ψ</a:t>
            </a:r>
            <a:endParaRPr lang="en-US" sz="3200" i="1" dirty="0">
              <a:latin typeface="Times New Roman"/>
              <a:cs typeface="Times New Roman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144540" y="4335435"/>
            <a:ext cx="1067080" cy="758580"/>
          </a:xfrm>
          <a:prstGeom prst="straightConnector1">
            <a:avLst/>
          </a:prstGeom>
          <a:ln w="57150" cmpd="sng">
            <a:solidFill>
              <a:srgbClr val="00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5542224" y="4116619"/>
            <a:ext cx="913609" cy="977396"/>
          </a:xfrm>
          <a:prstGeom prst="straightConnector1">
            <a:avLst/>
          </a:prstGeom>
          <a:ln w="57150" cmpd="sng">
            <a:solidFill>
              <a:srgbClr val="00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969002" y="4625445"/>
            <a:ext cx="7833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Times New Roman"/>
                <a:cs typeface="Times New Roman"/>
              </a:rPr>
              <a:t>1-p</a:t>
            </a:r>
            <a:endParaRPr lang="en-US" sz="3200" i="1" dirty="0">
              <a:latin typeface="Times New Roman"/>
              <a:cs typeface="Times New Roman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751216" y="2711822"/>
            <a:ext cx="384808" cy="1404797"/>
            <a:chOff x="6751216" y="2711822"/>
            <a:chExt cx="384808" cy="1404797"/>
          </a:xfrm>
        </p:grpSpPr>
        <p:sp>
          <p:nvSpPr>
            <p:cNvPr id="31" name="Oval 30"/>
            <p:cNvSpPr/>
            <p:nvPr/>
          </p:nvSpPr>
          <p:spPr>
            <a:xfrm>
              <a:off x="6751216" y="2711822"/>
              <a:ext cx="384808" cy="40411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000000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6751216" y="3212161"/>
              <a:ext cx="384808" cy="40411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00000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6751216" y="3712500"/>
              <a:ext cx="384808" cy="40411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7542236" y="2597909"/>
            <a:ext cx="5387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0</a:t>
            </a:r>
          </a:p>
          <a:p>
            <a:r>
              <a:rPr lang="en-US" sz="3200" dirty="0" smtClean="0"/>
              <a:t>0</a:t>
            </a:r>
          </a:p>
          <a:p>
            <a:r>
              <a:rPr lang="en-US" sz="32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571137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Incorporando</a:t>
            </a:r>
            <a:r>
              <a:rPr lang="en-US" dirty="0" smtClean="0"/>
              <a:t> </a:t>
            </a:r>
            <a:r>
              <a:rPr lang="en-US" dirty="0" err="1" smtClean="0"/>
              <a:t>covariables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51" y="1693332"/>
            <a:ext cx="5552176" cy="26246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0983" y="1489645"/>
            <a:ext cx="1718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Para </a:t>
            </a:r>
            <a:r>
              <a:rPr lang="en-US" sz="2800" dirty="0" err="1" smtClean="0">
                <a:latin typeface="Times New Roman"/>
                <a:cs typeface="Times New Roman"/>
              </a:rPr>
              <a:t>sitio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err="1" smtClean="0">
                <a:latin typeface="Times New Roman"/>
                <a:cs typeface="Times New Roman"/>
              </a:rPr>
              <a:t>i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7200" y="4753548"/>
            <a:ext cx="47286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l</a:t>
            </a:r>
            <a:r>
              <a:rPr lang="en-US" sz="2800" i="1" dirty="0" smtClean="0">
                <a:latin typeface="Times New Roman"/>
                <a:cs typeface="Times New Roman"/>
              </a:rPr>
              <a:t>ogit</a:t>
            </a:r>
            <a:r>
              <a:rPr lang="en-US" sz="2800" dirty="0" smtClean="0">
                <a:latin typeface="Times New Roman"/>
                <a:cs typeface="Times New Roman"/>
              </a:rPr>
              <a:t>( ) </a:t>
            </a:r>
            <a:r>
              <a:rPr lang="en-US" sz="2800" dirty="0" err="1" smtClean="0">
                <a:latin typeface="Times New Roman"/>
                <a:cs typeface="Times New Roman"/>
              </a:rPr>
              <a:t>mantiene</a:t>
            </a:r>
            <a:r>
              <a:rPr lang="en-US" sz="2800" dirty="0" smtClean="0">
                <a:latin typeface="Times New Roman"/>
                <a:cs typeface="Times New Roman"/>
              </a:rPr>
              <a:t> p y </a:t>
            </a:r>
            <a:r>
              <a:rPr lang="en-US" sz="2800" i="1" dirty="0">
                <a:latin typeface="Times New Roman"/>
                <a:cs typeface="Times New Roman"/>
              </a:rPr>
              <a:t>ψ</a:t>
            </a:r>
          </a:p>
          <a:p>
            <a:r>
              <a:rPr lang="en-US" sz="2800" dirty="0" err="1">
                <a:latin typeface="Times New Roman"/>
                <a:cs typeface="Times New Roman"/>
              </a:rPr>
              <a:t>e</a:t>
            </a:r>
            <a:r>
              <a:rPr lang="en-US" sz="2800" dirty="0" err="1" smtClean="0">
                <a:latin typeface="Times New Roman"/>
                <a:cs typeface="Times New Roman"/>
              </a:rPr>
              <a:t>n</a:t>
            </a:r>
            <a:r>
              <a:rPr lang="en-US" sz="2800" dirty="0" smtClean="0">
                <a:latin typeface="Times New Roman"/>
                <a:cs typeface="Times New Roman"/>
              </a:rPr>
              <a:t> el </a:t>
            </a:r>
            <a:r>
              <a:rPr lang="en-US" sz="2800" dirty="0" err="1" smtClean="0">
                <a:latin typeface="Times New Roman"/>
                <a:cs typeface="Times New Roman"/>
              </a:rPr>
              <a:t>intervalo</a:t>
            </a:r>
            <a:r>
              <a:rPr lang="en-US" sz="2800" dirty="0" smtClean="0">
                <a:latin typeface="Times New Roman"/>
                <a:cs typeface="Times New Roman"/>
              </a:rPr>
              <a:t> (0,1)</a:t>
            </a:r>
            <a:endParaRPr lang="en-US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36458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Incorporando</a:t>
            </a:r>
            <a:r>
              <a:rPr lang="en-US" dirty="0" smtClean="0"/>
              <a:t> </a:t>
            </a:r>
            <a:r>
              <a:rPr lang="en-US" dirty="0" err="1" smtClean="0"/>
              <a:t>covariables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51" y="1693332"/>
            <a:ext cx="5552176" cy="26246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0983" y="1489645"/>
            <a:ext cx="1718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Para </a:t>
            </a:r>
            <a:r>
              <a:rPr lang="en-US" sz="2800" dirty="0" err="1" smtClean="0">
                <a:latin typeface="Times New Roman"/>
                <a:cs typeface="Times New Roman"/>
              </a:rPr>
              <a:t>sitio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err="1" smtClean="0">
                <a:latin typeface="Times New Roman"/>
                <a:cs typeface="Times New Roman"/>
              </a:rPr>
              <a:t>i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7200" y="4753548"/>
            <a:ext cx="47286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l</a:t>
            </a:r>
            <a:r>
              <a:rPr lang="en-US" sz="2800" i="1" dirty="0" smtClean="0">
                <a:latin typeface="Times New Roman"/>
                <a:cs typeface="Times New Roman"/>
              </a:rPr>
              <a:t>ogit</a:t>
            </a:r>
            <a:r>
              <a:rPr lang="en-US" sz="2800" dirty="0" smtClean="0">
                <a:latin typeface="Times New Roman"/>
                <a:cs typeface="Times New Roman"/>
              </a:rPr>
              <a:t>( ) </a:t>
            </a:r>
            <a:r>
              <a:rPr lang="en-US" sz="2800" dirty="0" err="1" smtClean="0">
                <a:latin typeface="Times New Roman"/>
                <a:cs typeface="Times New Roman"/>
              </a:rPr>
              <a:t>mantiene</a:t>
            </a:r>
            <a:r>
              <a:rPr lang="en-US" sz="2800" dirty="0" smtClean="0">
                <a:latin typeface="Times New Roman"/>
                <a:cs typeface="Times New Roman"/>
              </a:rPr>
              <a:t> p y </a:t>
            </a:r>
            <a:r>
              <a:rPr lang="en-US" sz="2800" i="1" dirty="0">
                <a:latin typeface="Times New Roman"/>
                <a:cs typeface="Times New Roman"/>
              </a:rPr>
              <a:t>ψ</a:t>
            </a:r>
          </a:p>
          <a:p>
            <a:r>
              <a:rPr lang="en-US" sz="2800" dirty="0" err="1">
                <a:latin typeface="Times New Roman"/>
                <a:cs typeface="Times New Roman"/>
              </a:rPr>
              <a:t>e</a:t>
            </a:r>
            <a:r>
              <a:rPr lang="en-US" sz="2800" dirty="0" err="1" smtClean="0">
                <a:latin typeface="Times New Roman"/>
                <a:cs typeface="Times New Roman"/>
              </a:rPr>
              <a:t>n</a:t>
            </a:r>
            <a:r>
              <a:rPr lang="en-US" sz="2800" dirty="0" smtClean="0">
                <a:latin typeface="Times New Roman"/>
                <a:cs typeface="Times New Roman"/>
              </a:rPr>
              <a:t> el </a:t>
            </a:r>
            <a:r>
              <a:rPr lang="en-US" sz="2800" dirty="0" err="1" smtClean="0">
                <a:latin typeface="Times New Roman"/>
                <a:cs typeface="Times New Roman"/>
              </a:rPr>
              <a:t>intervalo</a:t>
            </a:r>
            <a:r>
              <a:rPr lang="en-US" sz="2800" dirty="0" smtClean="0">
                <a:latin typeface="Times New Roman"/>
                <a:cs typeface="Times New Roman"/>
              </a:rPr>
              <a:t> (0,1)</a:t>
            </a:r>
            <a:endParaRPr lang="en-US" sz="2800" dirty="0">
              <a:latin typeface="Times New Roman"/>
              <a:cs typeface="Times New Roman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630480" y="2217035"/>
            <a:ext cx="2404547" cy="1200328"/>
            <a:chOff x="5630480" y="2217035"/>
            <a:chExt cx="2404547" cy="1200328"/>
          </a:xfrm>
        </p:grpSpPr>
        <p:sp>
          <p:nvSpPr>
            <p:cNvPr id="7" name="TextBox 6"/>
            <p:cNvSpPr txBox="1"/>
            <p:nvPr/>
          </p:nvSpPr>
          <p:spPr>
            <a:xfrm>
              <a:off x="6155424" y="2217035"/>
              <a:ext cx="1879603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>
                  <a:solidFill>
                    <a:srgbClr val="3366FF"/>
                  </a:solidFill>
                </a:rPr>
                <a:t>Covariables</a:t>
              </a:r>
              <a:r>
                <a:rPr lang="en-US" sz="2400" dirty="0" smtClean="0">
                  <a:solidFill>
                    <a:srgbClr val="3366FF"/>
                  </a:solidFill>
                </a:rPr>
                <a:t> </a:t>
              </a:r>
              <a:r>
                <a:rPr lang="en-US" sz="2400" dirty="0" err="1" smtClean="0">
                  <a:solidFill>
                    <a:srgbClr val="3366FF"/>
                  </a:solidFill>
                </a:rPr>
                <a:t>afectando</a:t>
              </a:r>
              <a:r>
                <a:rPr lang="en-US" sz="2400" dirty="0" smtClean="0">
                  <a:solidFill>
                    <a:srgbClr val="3366FF"/>
                  </a:solidFill>
                </a:rPr>
                <a:t> </a:t>
              </a:r>
              <a:r>
                <a:rPr lang="en-US" sz="2400" dirty="0" err="1" smtClean="0">
                  <a:solidFill>
                    <a:srgbClr val="3366FF"/>
                  </a:solidFill>
                </a:rPr>
                <a:t>presencia</a:t>
              </a:r>
              <a:endParaRPr lang="en-US" sz="2400" dirty="0">
                <a:solidFill>
                  <a:srgbClr val="3366FF"/>
                </a:solidFill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 flipV="1">
              <a:off x="5630480" y="2442239"/>
              <a:ext cx="423344" cy="338573"/>
            </a:xfrm>
            <a:prstGeom prst="line">
              <a:avLst/>
            </a:prstGeom>
            <a:ln w="38100" cmpd="sng"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5303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Incorporando</a:t>
            </a:r>
            <a:r>
              <a:rPr lang="en-US" dirty="0" smtClean="0"/>
              <a:t> </a:t>
            </a:r>
            <a:r>
              <a:rPr lang="en-US" dirty="0" err="1" smtClean="0"/>
              <a:t>covariables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51" y="1693332"/>
            <a:ext cx="5552176" cy="26246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0983" y="1489645"/>
            <a:ext cx="1718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Para </a:t>
            </a:r>
            <a:r>
              <a:rPr lang="en-US" sz="2800" dirty="0" err="1" smtClean="0">
                <a:latin typeface="Times New Roman"/>
                <a:cs typeface="Times New Roman"/>
              </a:rPr>
              <a:t>sitio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err="1" smtClean="0">
                <a:latin typeface="Times New Roman"/>
                <a:cs typeface="Times New Roman"/>
              </a:rPr>
              <a:t>i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7200" y="4753548"/>
            <a:ext cx="47286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l</a:t>
            </a:r>
            <a:r>
              <a:rPr lang="en-US" sz="2800" i="1" dirty="0" smtClean="0">
                <a:latin typeface="Times New Roman"/>
                <a:cs typeface="Times New Roman"/>
              </a:rPr>
              <a:t>ogit</a:t>
            </a:r>
            <a:r>
              <a:rPr lang="en-US" sz="2800" dirty="0" smtClean="0">
                <a:latin typeface="Times New Roman"/>
                <a:cs typeface="Times New Roman"/>
              </a:rPr>
              <a:t>( ) </a:t>
            </a:r>
            <a:r>
              <a:rPr lang="en-US" sz="2800" dirty="0" err="1" smtClean="0">
                <a:latin typeface="Times New Roman"/>
                <a:cs typeface="Times New Roman"/>
              </a:rPr>
              <a:t>mantiene</a:t>
            </a:r>
            <a:r>
              <a:rPr lang="en-US" sz="2800" dirty="0" smtClean="0">
                <a:latin typeface="Times New Roman"/>
                <a:cs typeface="Times New Roman"/>
              </a:rPr>
              <a:t> p y </a:t>
            </a:r>
            <a:r>
              <a:rPr lang="en-US" sz="2800" i="1" dirty="0">
                <a:latin typeface="Times New Roman"/>
                <a:cs typeface="Times New Roman"/>
              </a:rPr>
              <a:t>ψ</a:t>
            </a:r>
          </a:p>
          <a:p>
            <a:r>
              <a:rPr lang="en-US" sz="2800" dirty="0" err="1">
                <a:latin typeface="Times New Roman"/>
                <a:cs typeface="Times New Roman"/>
              </a:rPr>
              <a:t>e</a:t>
            </a:r>
            <a:r>
              <a:rPr lang="en-US" sz="2800" dirty="0" err="1" smtClean="0">
                <a:latin typeface="Times New Roman"/>
                <a:cs typeface="Times New Roman"/>
              </a:rPr>
              <a:t>n</a:t>
            </a:r>
            <a:r>
              <a:rPr lang="en-US" sz="2800" dirty="0" smtClean="0">
                <a:latin typeface="Times New Roman"/>
                <a:cs typeface="Times New Roman"/>
              </a:rPr>
              <a:t> el </a:t>
            </a:r>
            <a:r>
              <a:rPr lang="en-US" sz="2800" dirty="0" err="1" smtClean="0">
                <a:latin typeface="Times New Roman"/>
                <a:cs typeface="Times New Roman"/>
              </a:rPr>
              <a:t>intervalo</a:t>
            </a:r>
            <a:r>
              <a:rPr lang="en-US" sz="2800" dirty="0" smtClean="0">
                <a:latin typeface="Times New Roman"/>
                <a:cs typeface="Times New Roman"/>
              </a:rPr>
              <a:t> (0,1)</a:t>
            </a:r>
            <a:endParaRPr lang="en-US" sz="2800" dirty="0">
              <a:latin typeface="Times New Roman"/>
              <a:cs typeface="Times New Roman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630480" y="2217035"/>
            <a:ext cx="2404547" cy="1200328"/>
            <a:chOff x="5630480" y="2217035"/>
            <a:chExt cx="2404547" cy="1200328"/>
          </a:xfrm>
        </p:grpSpPr>
        <p:sp>
          <p:nvSpPr>
            <p:cNvPr id="7" name="TextBox 6"/>
            <p:cNvSpPr txBox="1"/>
            <p:nvPr/>
          </p:nvSpPr>
          <p:spPr>
            <a:xfrm>
              <a:off x="6155424" y="2217035"/>
              <a:ext cx="1879603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>
                  <a:solidFill>
                    <a:srgbClr val="3366FF"/>
                  </a:solidFill>
                </a:rPr>
                <a:t>Covariables</a:t>
              </a:r>
              <a:r>
                <a:rPr lang="en-US" sz="2400" dirty="0" smtClean="0">
                  <a:solidFill>
                    <a:srgbClr val="3366FF"/>
                  </a:solidFill>
                </a:rPr>
                <a:t> </a:t>
              </a:r>
              <a:r>
                <a:rPr lang="en-US" sz="2400" dirty="0" err="1" smtClean="0">
                  <a:solidFill>
                    <a:srgbClr val="3366FF"/>
                  </a:solidFill>
                </a:rPr>
                <a:t>afectando</a:t>
              </a:r>
              <a:r>
                <a:rPr lang="en-US" sz="2400" dirty="0" smtClean="0">
                  <a:solidFill>
                    <a:srgbClr val="3366FF"/>
                  </a:solidFill>
                </a:rPr>
                <a:t> </a:t>
              </a:r>
              <a:r>
                <a:rPr lang="en-US" sz="2400" dirty="0" err="1" smtClean="0">
                  <a:solidFill>
                    <a:srgbClr val="3366FF"/>
                  </a:solidFill>
                </a:rPr>
                <a:t>presencia</a:t>
              </a:r>
              <a:endParaRPr lang="en-US" sz="2400" dirty="0">
                <a:solidFill>
                  <a:srgbClr val="3366FF"/>
                </a:solidFill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 flipV="1">
              <a:off x="5630480" y="2442239"/>
              <a:ext cx="423344" cy="338573"/>
            </a:xfrm>
            <a:prstGeom prst="line">
              <a:avLst/>
            </a:prstGeom>
            <a:ln w="38100" cmpd="sng"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520266" y="3832827"/>
            <a:ext cx="2413161" cy="1569660"/>
            <a:chOff x="5520266" y="3832827"/>
            <a:chExt cx="2413161" cy="1569660"/>
          </a:xfrm>
        </p:grpSpPr>
        <p:sp>
          <p:nvSpPr>
            <p:cNvPr id="10" name="TextBox 9"/>
            <p:cNvSpPr txBox="1"/>
            <p:nvPr/>
          </p:nvSpPr>
          <p:spPr>
            <a:xfrm>
              <a:off x="6053824" y="3832827"/>
              <a:ext cx="187960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400" dirty="0" err="1" smtClean="0">
                  <a:solidFill>
                    <a:srgbClr val="FF0000"/>
                  </a:solidFill>
                </a:rPr>
                <a:t>Covariables</a:t>
              </a:r>
              <a:r>
                <a:rPr lang="es-AR" sz="2400" dirty="0" smtClean="0">
                  <a:solidFill>
                    <a:srgbClr val="FF0000"/>
                  </a:solidFill>
                </a:rPr>
                <a:t> afectando el proceso de observación</a:t>
              </a:r>
              <a:endParaRPr lang="es-AR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H="1" flipV="1">
              <a:off x="5520266" y="3876833"/>
              <a:ext cx="533558" cy="441164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5303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Supuestos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8033"/>
            <a:ext cx="8229600" cy="4530725"/>
          </a:xfrm>
        </p:spPr>
        <p:txBody>
          <a:bodyPr/>
          <a:lstStyle/>
          <a:p>
            <a:r>
              <a:rPr lang="es-AR" dirty="0" smtClean="0"/>
              <a:t>Sistema cerrado: Requiere que la ocurrencia del estado </a:t>
            </a:r>
            <a:r>
              <a:rPr lang="es-AR" i="1" dirty="0" err="1" smtClean="0">
                <a:latin typeface="Times New Roman"/>
                <a:cs typeface="Times New Roman"/>
              </a:rPr>
              <a:t>z</a:t>
            </a:r>
            <a:r>
              <a:rPr lang="es-AR" i="1" baseline="-25000" dirty="0" err="1" smtClean="0">
                <a:latin typeface="Times New Roman"/>
                <a:cs typeface="Times New Roman"/>
              </a:rPr>
              <a:t>i</a:t>
            </a:r>
            <a:r>
              <a:rPr lang="es-AR" i="1" dirty="0" smtClean="0">
                <a:latin typeface="Times New Roman"/>
                <a:cs typeface="Times New Roman"/>
              </a:rPr>
              <a:t> </a:t>
            </a:r>
            <a:r>
              <a:rPr lang="es-AR" dirty="0" smtClean="0"/>
              <a:t>del sitio </a:t>
            </a:r>
            <a:r>
              <a:rPr lang="es-AR" i="1" dirty="0" smtClean="0">
                <a:latin typeface="Times New Roman"/>
                <a:cs typeface="Times New Roman"/>
              </a:rPr>
              <a:t>i </a:t>
            </a:r>
            <a:r>
              <a:rPr lang="es-AR" dirty="0" smtClean="0"/>
              <a:t>no cambie mientras se conduce el estudio. </a:t>
            </a:r>
          </a:p>
          <a:p>
            <a:r>
              <a:rPr lang="es-AR" dirty="0" smtClean="0"/>
              <a:t>No hay errores de falso positivo</a:t>
            </a:r>
          </a:p>
          <a:p>
            <a:r>
              <a:rPr lang="es-AR" dirty="0" smtClean="0"/>
              <a:t>Independencia de la detección</a:t>
            </a:r>
          </a:p>
          <a:p>
            <a:r>
              <a:rPr lang="es-AR" dirty="0" smtClean="0"/>
              <a:t>Homogeneidad de detección para todos los sitios – heterogeneidad debe ser tratada en el modelo</a:t>
            </a:r>
          </a:p>
          <a:p>
            <a:r>
              <a:rPr lang="es-AR" dirty="0" smtClean="0"/>
              <a:t>Supuestos paramétricos - Bernoulli es una abstracción razonable de la realidad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824680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¿</a:t>
            </a:r>
            <a:r>
              <a:rPr lang="en-US" sz="3600" dirty="0" err="1" smtClean="0"/>
              <a:t>Porque</a:t>
            </a:r>
            <a:r>
              <a:rPr lang="en-US" sz="3600" dirty="0" smtClean="0"/>
              <a:t> </a:t>
            </a:r>
            <a:r>
              <a:rPr lang="en-US" sz="3600" dirty="0" err="1" smtClean="0"/>
              <a:t>permitir</a:t>
            </a:r>
            <a:r>
              <a:rPr lang="en-US" sz="3600" dirty="0" smtClean="0"/>
              <a:t> </a:t>
            </a:r>
            <a:r>
              <a:rPr lang="en-US" sz="3600" dirty="0" err="1" smtClean="0"/>
              <a:t>observaciones</a:t>
            </a:r>
            <a:r>
              <a:rPr lang="en-US" sz="3600" dirty="0" smtClean="0"/>
              <a:t> </a:t>
            </a:r>
            <a:r>
              <a:rPr lang="en-US" sz="3600" dirty="0" err="1" smtClean="0"/>
              <a:t>imperfectas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504" y="1151124"/>
            <a:ext cx="8083296" cy="4800600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s-AR" dirty="0" smtClean="0"/>
              <a:t>Sin ellas, todos los 0’s son tratados como vacantes</a:t>
            </a:r>
          </a:p>
          <a:p>
            <a:pPr marL="628650" indent="-514350">
              <a:buFont typeface="+mj-lt"/>
              <a:buAutoNum type="arabicPeriod"/>
            </a:pPr>
            <a:r>
              <a:rPr lang="es-AR" dirty="0" smtClean="0"/>
              <a:t>Subestima la probabilidad real de presencia</a:t>
            </a:r>
          </a:p>
          <a:p>
            <a:pPr marL="628650" indent="-514350">
              <a:buFont typeface="+mj-lt"/>
              <a:buAutoNum type="arabicPeriod"/>
            </a:pPr>
            <a:r>
              <a:rPr lang="es-AR" dirty="0" smtClean="0"/>
              <a:t>Puede sesgar las estimaciones de los efectos de covariables, particularmente si afectan la probabilidad de ser observado</a:t>
            </a:r>
          </a:p>
          <a:p>
            <a:pPr marL="628650" indent="-514350">
              <a:buFont typeface="+mj-lt"/>
              <a:buAutoNum type="arabicPeriod"/>
            </a:pPr>
            <a:r>
              <a:rPr lang="es-AR" dirty="0" smtClean="0"/>
              <a:t>El nivel de sesgo se incrementa para especies raras o con baja probabilidad de observación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641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67344" cy="4530725"/>
          </a:xfrm>
        </p:spPr>
        <p:txBody>
          <a:bodyPr/>
          <a:lstStyle/>
          <a:p>
            <a:endParaRPr lang="es-AR" sz="2800" dirty="0" smtClean="0">
              <a:solidFill>
                <a:srgbClr val="000000"/>
              </a:solidFill>
            </a:endParaRPr>
          </a:p>
          <a:p>
            <a:endParaRPr lang="es-AR" sz="2800" dirty="0" smtClean="0">
              <a:solidFill>
                <a:srgbClr val="000000"/>
              </a:solidFill>
            </a:endParaRPr>
          </a:p>
          <a:p>
            <a:endParaRPr lang="es-AR" sz="2800" dirty="0" smtClean="0">
              <a:solidFill>
                <a:srgbClr val="000000"/>
              </a:solidFill>
            </a:endParaRPr>
          </a:p>
          <a:p>
            <a:endParaRPr lang="es-AR" sz="2800" dirty="0" smtClean="0">
              <a:solidFill>
                <a:srgbClr val="000000"/>
              </a:solidFill>
            </a:endParaRPr>
          </a:p>
          <a:p>
            <a:r>
              <a:rPr lang="es-AR" sz="2800" dirty="0" smtClean="0">
                <a:solidFill>
                  <a:srgbClr val="000000"/>
                </a:solidFill>
              </a:rPr>
              <a:t>El estado </a:t>
            </a:r>
            <a:r>
              <a:rPr lang="es-AR" sz="2800" i="1" dirty="0" err="1" smtClean="0">
                <a:solidFill>
                  <a:srgbClr val="000000"/>
                </a:solidFill>
                <a:latin typeface="Times"/>
                <a:cs typeface="Times"/>
              </a:rPr>
              <a:t>S</a:t>
            </a:r>
            <a:r>
              <a:rPr lang="es-AR" sz="2800" i="1" baseline="-25000" dirty="0" err="1" smtClean="0">
                <a:solidFill>
                  <a:srgbClr val="000000"/>
                </a:solidFill>
                <a:latin typeface="Times"/>
                <a:cs typeface="Times"/>
              </a:rPr>
              <a:t>t</a:t>
            </a:r>
            <a:r>
              <a:rPr lang="es-AR" sz="2800" dirty="0" smtClean="0">
                <a:solidFill>
                  <a:srgbClr val="000000"/>
                </a:solidFill>
              </a:rPr>
              <a:t> es una función estocástica del estado en el tiempo anterior y la tasa de crecimiento poblacional </a:t>
            </a:r>
            <a:r>
              <a:rPr lang="es-AR" sz="2800" i="1" dirty="0" smtClean="0">
                <a:solidFill>
                  <a:srgbClr val="000000"/>
                </a:solidFill>
                <a:latin typeface="Times"/>
                <a:cs typeface="Times"/>
              </a:rPr>
              <a:t>λ</a:t>
            </a:r>
            <a:r>
              <a:rPr lang="es-AR" sz="2800" dirty="0" smtClean="0">
                <a:solidFill>
                  <a:srgbClr val="000000"/>
                </a:solidFill>
              </a:rPr>
              <a:t> y el nivel de ruido de proceso </a:t>
            </a:r>
            <a:r>
              <a:rPr lang="es-AR" sz="2800" i="1" dirty="0" err="1" smtClean="0">
                <a:solidFill>
                  <a:srgbClr val="000000"/>
                </a:solidFill>
                <a:latin typeface="Times"/>
                <a:cs typeface="Times"/>
              </a:rPr>
              <a:t>σ</a:t>
            </a:r>
            <a:r>
              <a:rPr lang="es-AR" sz="2800" i="1" baseline="-25000" dirty="0" err="1" smtClean="0">
                <a:solidFill>
                  <a:srgbClr val="000000"/>
                </a:solidFill>
                <a:latin typeface="Times"/>
                <a:cs typeface="Times"/>
              </a:rPr>
              <a:t>S</a:t>
            </a:r>
            <a:endParaRPr lang="es-AR" sz="2800" i="1" dirty="0" smtClean="0">
              <a:solidFill>
                <a:srgbClr val="000000"/>
              </a:solidFill>
              <a:latin typeface="Times"/>
              <a:cs typeface="Times"/>
            </a:endParaRPr>
          </a:p>
          <a:p>
            <a:r>
              <a:rPr lang="es-AR" sz="2800" dirty="0" smtClean="0">
                <a:solidFill>
                  <a:srgbClr val="000000"/>
                </a:solidFill>
              </a:rPr>
              <a:t>El proceso de observación es función del error de medición </a:t>
            </a:r>
            <a:r>
              <a:rPr lang="es-AR" sz="2800" i="1" dirty="0" err="1" smtClean="0">
                <a:solidFill>
                  <a:srgbClr val="000000"/>
                </a:solidFill>
                <a:latin typeface="Times"/>
                <a:cs typeface="Times"/>
              </a:rPr>
              <a:t>σ</a:t>
            </a:r>
            <a:r>
              <a:rPr lang="es-AR" sz="2800" i="1" baseline="-25000" dirty="0" err="1" smtClean="0">
                <a:solidFill>
                  <a:srgbClr val="000000"/>
                </a:solidFill>
                <a:latin typeface="Times"/>
                <a:cs typeface="Times"/>
              </a:rPr>
              <a:t>y</a:t>
            </a:r>
            <a:endParaRPr lang="es-AR" sz="2800" i="1" dirty="0" smtClean="0">
              <a:solidFill>
                <a:srgbClr val="000000"/>
              </a:solidFill>
              <a:latin typeface="Times"/>
              <a:cs typeface="Times"/>
            </a:endParaRPr>
          </a:p>
          <a:p>
            <a:endParaRPr lang="es-AR" sz="2800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256" y="1593155"/>
            <a:ext cx="4032250" cy="2190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 de modelo Espacio-Estado</a:t>
            </a:r>
            <a:br>
              <a:rPr lang="es-AR" dirty="0" smtClean="0"/>
            </a:br>
            <a:r>
              <a:rPr lang="es-AR" dirty="0" smtClean="0"/>
              <a:t>Modelo Dinámico Linear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308566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¿</a:t>
            </a:r>
            <a:r>
              <a:rPr lang="en-US" dirty="0" smtClean="0"/>
              <a:t>Como </a:t>
            </a:r>
            <a:r>
              <a:rPr lang="en-US" dirty="0" err="1" smtClean="0"/>
              <a:t>realizarlo</a:t>
            </a:r>
            <a:r>
              <a:rPr lang="en-US" dirty="0" smtClean="0"/>
              <a:t> </a:t>
            </a:r>
            <a:r>
              <a:rPr lang="en-US" dirty="0" err="1" smtClean="0"/>
              <a:t>eficientemente</a:t>
            </a:r>
            <a:r>
              <a:rPr lang="en-US" dirty="0" smtClean="0"/>
              <a:t>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Requiere forma de analizar datos con pocas 2-3 muestras por sitio</a:t>
            </a:r>
          </a:p>
          <a:p>
            <a:r>
              <a:rPr lang="es-AR" dirty="0" smtClean="0"/>
              <a:t>“Modelos de Ocupamiento de una estación”</a:t>
            </a:r>
          </a:p>
          <a:p>
            <a:r>
              <a:rPr lang="es-AR" i="1" dirty="0" smtClean="0"/>
              <a:t>Una estación</a:t>
            </a:r>
            <a:r>
              <a:rPr lang="es-AR" dirty="0" smtClean="0"/>
              <a:t> – todo ocurre en una sola estación reproductiva</a:t>
            </a:r>
          </a:p>
          <a:p>
            <a:pPr lvl="1"/>
            <a:r>
              <a:rPr lang="es-AR" dirty="0" smtClean="0"/>
              <a:t>Sin migración, nacimientos, muertes, movimiento, etc.</a:t>
            </a:r>
          </a:p>
          <a:p>
            <a:pPr lvl="1"/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2856225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Datos</a:t>
            </a:r>
            <a:r>
              <a:rPr lang="en-US" dirty="0" smtClean="0"/>
              <a:t> de </a:t>
            </a:r>
            <a:r>
              <a:rPr lang="en-US" dirty="0" err="1" smtClean="0"/>
              <a:t>ejemplo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7392818"/>
              </p:ext>
            </p:extLst>
          </p:nvPr>
        </p:nvGraphicFramePr>
        <p:xfrm>
          <a:off x="381000" y="1600200"/>
          <a:ext cx="8229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Sitio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Visita</a:t>
                      </a:r>
                      <a:r>
                        <a:rPr lang="en-US" sz="3200" dirty="0" smtClean="0"/>
                        <a:t> 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Visita</a:t>
                      </a:r>
                      <a:r>
                        <a:rPr lang="en-US" sz="3200" dirty="0" smtClean="0"/>
                        <a:t> 2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Visita</a:t>
                      </a:r>
                      <a:r>
                        <a:rPr lang="en-US" sz="3200" dirty="0" smtClean="0"/>
                        <a:t> 3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…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…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…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…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Z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5907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Estimación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Desarrollar función de verosimilitud como una Binomial inflada por ceros</a:t>
            </a:r>
          </a:p>
          <a:p>
            <a:r>
              <a:rPr lang="es-AR" dirty="0" smtClean="0"/>
              <a:t>Usar función </a:t>
            </a:r>
            <a:r>
              <a:rPr lang="es-AR" dirty="0" smtClean="0">
                <a:latin typeface="Courier"/>
                <a:cs typeface="Courier"/>
              </a:rPr>
              <a:t>occu()</a:t>
            </a:r>
            <a:r>
              <a:rPr lang="es-AR" dirty="0" smtClean="0"/>
              <a:t> in paquete de R “</a:t>
            </a:r>
            <a:r>
              <a:rPr lang="es-AR" dirty="0" smtClean="0">
                <a:latin typeface="Courier"/>
                <a:cs typeface="Courier"/>
              </a:rPr>
              <a:t>ummarked”</a:t>
            </a:r>
          </a:p>
          <a:p>
            <a:r>
              <a:rPr lang="es-AR" dirty="0" smtClean="0"/>
              <a:t>Desarrollar modelo en JAGS como espacio-estado con Bernoulli para proceso de estado, Bernoulli para proceso de observación</a:t>
            </a:r>
          </a:p>
          <a:p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29191123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Modelos de </a:t>
            </a:r>
            <a:r>
              <a:rPr lang="es-AR" dirty="0" err="1" smtClean="0"/>
              <a:t>ocupamiento</a:t>
            </a:r>
            <a:r>
              <a:rPr lang="es-AR" dirty="0" smtClean="0"/>
              <a:t> dinámico</a:t>
            </a:r>
            <a:br>
              <a:rPr lang="es-AR" dirty="0" smtClean="0"/>
            </a:b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18576" cy="4530725"/>
          </a:xfrm>
        </p:spPr>
        <p:txBody>
          <a:bodyPr>
            <a:normAutofit/>
          </a:bodyPr>
          <a:lstStyle/>
          <a:p>
            <a:r>
              <a:rPr lang="es-AR" dirty="0" smtClean="0"/>
              <a:t>Medidas repetidas </a:t>
            </a:r>
            <a:r>
              <a:rPr lang="es-AR" u="sng" dirty="0" smtClean="0"/>
              <a:t>en cada sitio, y en el tiempo</a:t>
            </a:r>
          </a:p>
          <a:p>
            <a:pPr lvl="2"/>
            <a:r>
              <a:rPr lang="es-AR" i="1" dirty="0" smtClean="0"/>
              <a:t>Periodo primario</a:t>
            </a:r>
            <a:r>
              <a:rPr lang="es-AR" dirty="0" smtClean="0"/>
              <a:t>:   Muestreo cada año</a:t>
            </a:r>
          </a:p>
          <a:p>
            <a:pPr lvl="2"/>
            <a:r>
              <a:rPr lang="es-AR" i="1" dirty="0" smtClean="0"/>
              <a:t>Periodo secundario</a:t>
            </a:r>
            <a:r>
              <a:rPr lang="es-AR" dirty="0" smtClean="0"/>
              <a:t>:  Muestreo repetido en año en particular</a:t>
            </a:r>
          </a:p>
          <a:p>
            <a:r>
              <a:rPr lang="es-AR" dirty="0" smtClean="0"/>
              <a:t>Útiles para estimar</a:t>
            </a:r>
          </a:p>
          <a:p>
            <a:pPr lvl="2"/>
            <a:r>
              <a:rPr lang="es-AR" dirty="0" smtClean="0"/>
              <a:t>Cambios en ocupamiento en el tiempo -&gt; Tendencia poblacional!</a:t>
            </a:r>
          </a:p>
          <a:p>
            <a:pPr lvl="2"/>
            <a:r>
              <a:rPr lang="es-AR" dirty="0" smtClean="0"/>
              <a:t>Cambios en co-ocurrencia de especies</a:t>
            </a:r>
          </a:p>
          <a:p>
            <a:endParaRPr lang="es-A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E0FF4530-C0A9-489F-AD78-78B1E4B1E710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848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Poblaciones</a:t>
            </a:r>
            <a:r>
              <a:rPr lang="en-US" dirty="0" smtClean="0"/>
              <a:t> </a:t>
            </a:r>
            <a:r>
              <a:rPr lang="en-US" dirty="0" err="1" smtClean="0"/>
              <a:t>cerradas</a:t>
            </a:r>
            <a:r>
              <a:rPr lang="en-US" dirty="0" smtClean="0"/>
              <a:t> y </a:t>
            </a:r>
            <a:r>
              <a:rPr lang="en-US" dirty="0" err="1" smtClean="0"/>
              <a:t>abiertas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335" y="1116305"/>
            <a:ext cx="8654239" cy="4530725"/>
          </a:xfrm>
        </p:spPr>
        <p:txBody>
          <a:bodyPr/>
          <a:lstStyle/>
          <a:p>
            <a:r>
              <a:rPr lang="es-AR" i="1" dirty="0" smtClean="0"/>
              <a:t>Población cerrada</a:t>
            </a:r>
            <a:r>
              <a:rPr lang="es-AR" dirty="0" smtClean="0"/>
              <a:t> – sin cambios demográficos (sin nacimientos, muertes, migración)</a:t>
            </a:r>
          </a:p>
          <a:p>
            <a:pPr lvl="1"/>
            <a:r>
              <a:rPr lang="es-AR" dirty="0" smtClean="0"/>
              <a:t>Implica muestras son “mediciones </a:t>
            </a:r>
            <a:r>
              <a:rPr lang="es-AR" dirty="0" smtClean="0">
                <a:solidFill>
                  <a:srgbClr val="FF0000"/>
                </a:solidFill>
              </a:rPr>
              <a:t>repetidas</a:t>
            </a:r>
            <a:r>
              <a:rPr lang="es-AR" dirty="0" smtClean="0"/>
              <a:t>”</a:t>
            </a:r>
          </a:p>
          <a:p>
            <a:pPr lvl="1"/>
            <a:r>
              <a:rPr lang="es-AR" dirty="0" smtClean="0"/>
              <a:t>Útil para estimar detectabilidad</a:t>
            </a:r>
          </a:p>
          <a:p>
            <a:pPr lvl="1"/>
            <a:r>
              <a:rPr lang="es-AR" dirty="0" smtClean="0"/>
              <a:t>Supuesto en modelos de ocupamiento de una estación, o del periodo secundario en modelos dinámicos</a:t>
            </a:r>
          </a:p>
          <a:p>
            <a:r>
              <a:rPr lang="es-AR" i="1" dirty="0" smtClean="0"/>
              <a:t>Población abierta</a:t>
            </a:r>
            <a:r>
              <a:rPr lang="es-AR" dirty="0" smtClean="0"/>
              <a:t> – con cambios demográficos  </a:t>
            </a:r>
          </a:p>
          <a:p>
            <a:pPr lvl="1"/>
            <a:r>
              <a:rPr lang="es-AR" dirty="0" smtClean="0"/>
              <a:t>Supuesto entre periodos primarios en modelos dinámicos</a:t>
            </a:r>
          </a:p>
          <a:p>
            <a:pPr lvl="1"/>
            <a:r>
              <a:rPr lang="es-AR" dirty="0" smtClean="0"/>
              <a:t>¡Probablemente la mayoría de las poblaciones!</a:t>
            </a:r>
          </a:p>
          <a:p>
            <a:pPr lvl="1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430754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84097"/>
            <a:ext cx="8229600" cy="1139825"/>
          </a:xfrm>
        </p:spPr>
        <p:txBody>
          <a:bodyPr/>
          <a:lstStyle/>
          <a:p>
            <a:r>
              <a:rPr lang="es-AR" dirty="0" smtClean="0"/>
              <a:t>Ejemplo - movimiento a través de una red</a:t>
            </a:r>
            <a:endParaRPr lang="es-A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3783808" cy="4530725"/>
          </a:xfrm>
        </p:spPr>
        <p:txBody>
          <a:bodyPr/>
          <a:lstStyle/>
          <a:p>
            <a:r>
              <a:rPr lang="es-AR" dirty="0" smtClean="0"/>
              <a:t>Se quiere modelar en movimiento de juveniles de salmón rio abajo</a:t>
            </a:r>
          </a:p>
          <a:p>
            <a:r>
              <a:rPr lang="es-AR" dirty="0" smtClean="0"/>
              <a:t>Se quiere seguir la colonización de parches en el tiempo</a:t>
            </a:r>
            <a:endParaRPr lang="es-AR" dirty="0"/>
          </a:p>
        </p:txBody>
      </p:sp>
      <p:pic>
        <p:nvPicPr>
          <p:cNvPr id="5" name="Picture 4" descr="C:\Documents and Settings\USFWS Personnel\Desktop\DJFMP_IEP_Seine_Sampling_Sites_22Jun12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9" t="6196" r="8433" b="6443"/>
          <a:stretch/>
        </p:blipFill>
        <p:spPr bwMode="auto">
          <a:xfrm>
            <a:off x="4714623" y="817900"/>
            <a:ext cx="4154896" cy="582486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angle 2"/>
          <p:cNvSpPr/>
          <p:nvPr/>
        </p:nvSpPr>
        <p:spPr>
          <a:xfrm rot="900000">
            <a:off x="6735252" y="2983837"/>
            <a:ext cx="295435" cy="21007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900000">
            <a:off x="6457092" y="2404421"/>
            <a:ext cx="295435" cy="21007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900000">
            <a:off x="6905121" y="3738901"/>
            <a:ext cx="295435" cy="210070"/>
          </a:xfrm>
          <a:prstGeom prst="rect">
            <a:avLst/>
          </a:prstGeom>
          <a:solidFill>
            <a:srgbClr val="56FF35"/>
          </a:solidFill>
          <a:ln>
            <a:solidFill>
              <a:srgbClr val="56FF3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900000">
            <a:off x="6820713" y="4278733"/>
            <a:ext cx="295435" cy="210070"/>
          </a:xfrm>
          <a:prstGeom prst="rect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922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Movimiento hipotético entre sitios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00967" cy="4530725"/>
          </a:xfrm>
        </p:spPr>
        <p:txBody>
          <a:bodyPr/>
          <a:lstStyle/>
          <a:p>
            <a:r>
              <a:rPr lang="es-AR" dirty="0" smtClean="0"/>
              <a:t>Proceso por el cual los parches son colonizados y abandonados</a:t>
            </a:r>
          </a:p>
          <a:p>
            <a:r>
              <a:rPr lang="es-AR" dirty="0" smtClean="0"/>
              <a:t>Parches están abiertos a nacimientos y muertes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540" y="1735143"/>
            <a:ext cx="3194593" cy="46017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12142" y="2222505"/>
            <a:ext cx="1031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smtClean="0"/>
              <a:t>Tiempo</a:t>
            </a:r>
            <a:endParaRPr lang="es-AR" sz="20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677834" y="2836335"/>
            <a:ext cx="21166" cy="21453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77834" y="1335033"/>
            <a:ext cx="684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smtClean="0"/>
              <a:t>Sitio</a:t>
            </a:r>
            <a:endParaRPr lang="es-AR" sz="20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691244" y="1554108"/>
            <a:ext cx="2328333" cy="2116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0827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Estructura de Modelo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5605"/>
            <a:ext cx="8229600" cy="4530725"/>
          </a:xfrm>
        </p:spPr>
        <p:txBody>
          <a:bodyPr>
            <a:normAutofit/>
          </a:bodyPr>
          <a:lstStyle/>
          <a:p>
            <a:pPr marL="644525" indent="-514350">
              <a:buFont typeface="+mj-lt"/>
              <a:buAutoNum type="arabicPeriod"/>
            </a:pPr>
            <a:r>
              <a:rPr lang="es-AR" sz="2800" dirty="0" err="1" smtClean="0"/>
              <a:t>Ocupamiento</a:t>
            </a:r>
            <a:r>
              <a:rPr lang="es-AR" sz="2800" dirty="0" smtClean="0"/>
              <a:t> inicial (</a:t>
            </a:r>
            <a:r>
              <a:rPr lang="es-AR" sz="2800" i="1" dirty="0" smtClean="0"/>
              <a:t>t=1)</a:t>
            </a:r>
            <a:endParaRPr lang="es-AR" sz="2800" dirty="0" smtClean="0"/>
          </a:p>
          <a:p>
            <a:pPr marL="971550" lvl="1" indent="-514350">
              <a:buFont typeface="+mj-lt"/>
              <a:buAutoNum type="arabicPeriod"/>
            </a:pPr>
            <a:endParaRPr lang="es-AR" sz="2400" dirty="0" smtClean="0"/>
          </a:p>
          <a:p>
            <a:pPr marL="644525" indent="-514350">
              <a:buFont typeface="+mj-lt"/>
              <a:buAutoNum type="arabicPeriod"/>
            </a:pPr>
            <a:r>
              <a:rPr lang="es-AR" sz="2800" dirty="0" smtClean="0"/>
              <a:t>Cambios en </a:t>
            </a:r>
            <a:r>
              <a:rPr lang="es-AR" sz="2800" dirty="0" err="1" smtClean="0"/>
              <a:t>ocupamiento</a:t>
            </a:r>
            <a:r>
              <a:rPr lang="es-AR" sz="2800" dirty="0" smtClean="0"/>
              <a:t> (</a:t>
            </a:r>
            <a:r>
              <a:rPr lang="es-AR" sz="2800" i="1" dirty="0" smtClean="0"/>
              <a:t>t&gt;1)</a:t>
            </a:r>
          </a:p>
          <a:p>
            <a:pPr marL="971550" lvl="1" indent="-514350">
              <a:buFont typeface="+mj-lt"/>
              <a:buAutoNum type="arabicPeriod"/>
            </a:pPr>
            <a:endParaRPr lang="es-AR" sz="2400" dirty="0" smtClean="0"/>
          </a:p>
          <a:p>
            <a:pPr marL="971550" lvl="1" indent="-514350">
              <a:buFont typeface="+mj-lt"/>
              <a:buAutoNum type="arabicPeriod"/>
            </a:pPr>
            <a:endParaRPr lang="es-AR" sz="2400" dirty="0" smtClean="0"/>
          </a:p>
          <a:p>
            <a:pPr marL="971550" lvl="1" indent="-514350">
              <a:buFont typeface="+mj-lt"/>
              <a:buAutoNum type="arabicPeriod"/>
            </a:pPr>
            <a:endParaRPr lang="es-AR" sz="2400" dirty="0" smtClean="0"/>
          </a:p>
          <a:p>
            <a:pPr marL="644525" indent="-514350">
              <a:buFont typeface="+mj-lt"/>
              <a:buAutoNum type="arabicPeriod"/>
            </a:pPr>
            <a:r>
              <a:rPr lang="es-AR" sz="2800" dirty="0" smtClean="0"/>
              <a:t>Detección</a:t>
            </a:r>
          </a:p>
          <a:p>
            <a:pPr marL="971550" lvl="1" indent="-514350">
              <a:buFont typeface="+mj-lt"/>
              <a:buAutoNum type="arabicPeriod"/>
            </a:pPr>
            <a:endParaRPr lang="es-AR" sz="24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25994"/>
              </p:ext>
            </p:extLst>
          </p:nvPr>
        </p:nvGraphicFramePr>
        <p:xfrm>
          <a:off x="1325033" y="1858436"/>
          <a:ext cx="1892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9" name="Equation" r:id="rId4" imgW="1892300" imgH="469900" progId="Equation.3">
                  <p:embed/>
                </p:oleObj>
              </mc:Choice>
              <mc:Fallback>
                <p:oleObj name="Equation" r:id="rId4" imgW="18923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25033" y="1858436"/>
                        <a:ext cx="189230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989543"/>
              </p:ext>
            </p:extLst>
          </p:nvPr>
        </p:nvGraphicFramePr>
        <p:xfrm>
          <a:off x="1325563" y="2981325"/>
          <a:ext cx="41529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0" name="Equation" r:id="rId6" imgW="4152900" imgH="1206500" progId="Equation.3">
                  <p:embed/>
                </p:oleObj>
              </mc:Choice>
              <mc:Fallback>
                <p:oleObj name="Equation" r:id="rId6" imgW="4152900" imgH="1206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5563" y="2981325"/>
                        <a:ext cx="4152900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8505169"/>
              </p:ext>
            </p:extLst>
          </p:nvPr>
        </p:nvGraphicFramePr>
        <p:xfrm>
          <a:off x="1367366" y="4737100"/>
          <a:ext cx="2349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1" name="Equation" r:id="rId8" imgW="2349500" imgH="469900" progId="Equation.DSMT4">
                  <p:embed/>
                </p:oleObj>
              </mc:Choice>
              <mc:Fallback>
                <p:oleObj name="Equation" r:id="rId8" imgW="23495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67366" y="4737100"/>
                        <a:ext cx="234950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0745" y="6190040"/>
            <a:ext cx="7531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err="1" smtClean="0"/>
              <a:t>MacKenzie</a:t>
            </a:r>
            <a:r>
              <a:rPr lang="es-AR" sz="1400" dirty="0" smtClean="0"/>
              <a:t>, </a:t>
            </a:r>
            <a:r>
              <a:rPr lang="es-AR" sz="1400" dirty="0" err="1" smtClean="0"/>
              <a:t>Darryl</a:t>
            </a:r>
            <a:r>
              <a:rPr lang="es-AR" sz="1400" dirty="0" smtClean="0"/>
              <a:t> I., et al. "</a:t>
            </a:r>
            <a:r>
              <a:rPr lang="es-AR" sz="1400" dirty="0" err="1" smtClean="0"/>
              <a:t>Estimating</a:t>
            </a:r>
            <a:r>
              <a:rPr lang="es-AR" sz="1400" dirty="0" smtClean="0"/>
              <a:t> </a:t>
            </a:r>
            <a:r>
              <a:rPr lang="es-AR" sz="1400" dirty="0" err="1" smtClean="0"/>
              <a:t>site</a:t>
            </a:r>
            <a:r>
              <a:rPr lang="es-AR" sz="1400" dirty="0" smtClean="0"/>
              <a:t> </a:t>
            </a:r>
            <a:r>
              <a:rPr lang="es-AR" sz="1400" dirty="0" err="1" smtClean="0"/>
              <a:t>occupancy</a:t>
            </a:r>
            <a:r>
              <a:rPr lang="es-AR" sz="1400" dirty="0" smtClean="0"/>
              <a:t>, </a:t>
            </a:r>
            <a:r>
              <a:rPr lang="es-AR" sz="1400" dirty="0" err="1" smtClean="0"/>
              <a:t>colonization</a:t>
            </a:r>
            <a:r>
              <a:rPr lang="es-AR" sz="1400" dirty="0" smtClean="0"/>
              <a:t>, and local </a:t>
            </a:r>
            <a:r>
              <a:rPr lang="es-AR" sz="1400" dirty="0" err="1" smtClean="0"/>
              <a:t>extinction</a:t>
            </a:r>
            <a:r>
              <a:rPr lang="es-AR" sz="1400" dirty="0" smtClean="0"/>
              <a:t> </a:t>
            </a:r>
            <a:r>
              <a:rPr lang="es-AR" sz="1400" dirty="0" err="1" smtClean="0"/>
              <a:t>when</a:t>
            </a:r>
            <a:r>
              <a:rPr lang="es-AR" sz="1400" dirty="0" smtClean="0"/>
              <a:t> a </a:t>
            </a:r>
            <a:r>
              <a:rPr lang="es-AR" sz="1400" dirty="0" err="1" smtClean="0"/>
              <a:t>species</a:t>
            </a:r>
            <a:r>
              <a:rPr lang="es-AR" sz="1400" dirty="0" smtClean="0"/>
              <a:t> </a:t>
            </a:r>
            <a:r>
              <a:rPr lang="es-AR" sz="1400" dirty="0" err="1" smtClean="0"/>
              <a:t>is</a:t>
            </a:r>
            <a:r>
              <a:rPr lang="es-AR" sz="1400" dirty="0" smtClean="0"/>
              <a:t> </a:t>
            </a:r>
            <a:r>
              <a:rPr lang="es-AR" sz="1400" dirty="0" err="1" smtClean="0"/>
              <a:t>detected</a:t>
            </a:r>
            <a:r>
              <a:rPr lang="es-AR" sz="1400" dirty="0" smtClean="0"/>
              <a:t> </a:t>
            </a:r>
            <a:r>
              <a:rPr lang="es-AR" sz="1400" dirty="0" err="1" smtClean="0"/>
              <a:t>imperfectly</a:t>
            </a:r>
            <a:r>
              <a:rPr lang="es-AR" sz="1400" dirty="0" smtClean="0"/>
              <a:t>." </a:t>
            </a:r>
            <a:r>
              <a:rPr lang="es-AR" sz="1400" i="1" dirty="0" err="1" smtClean="0"/>
              <a:t>Ecology</a:t>
            </a:r>
            <a:r>
              <a:rPr lang="es-AR" sz="1400" dirty="0" smtClean="0"/>
              <a:t> 84.8 (2003): 2200-2207.</a:t>
            </a:r>
            <a:endParaRPr lang="es-AR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206219" y="5318666"/>
            <a:ext cx="79377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para </a:t>
            </a:r>
            <a:r>
              <a:rPr lang="es-AR" sz="2000" i="1" dirty="0" smtClean="0">
                <a:latin typeface="Times New Roman"/>
                <a:cs typeface="Times New Roman"/>
              </a:rPr>
              <a:t>j = 1, … J</a:t>
            </a:r>
            <a:r>
              <a:rPr lang="es-AR" sz="2000" i="1" dirty="0" smtClean="0"/>
              <a:t> </a:t>
            </a:r>
            <a:r>
              <a:rPr lang="es-AR" sz="2000" dirty="0" err="1" smtClean="0"/>
              <a:t>remuestreos</a:t>
            </a:r>
            <a:r>
              <a:rPr lang="es-AR" sz="2000" dirty="0" smtClean="0"/>
              <a:t> (supuesto sistema cerrado) en el periodo primario </a:t>
            </a:r>
            <a:r>
              <a:rPr lang="es-AR" sz="2000" i="1" dirty="0" smtClean="0">
                <a:latin typeface="Times New Roman"/>
                <a:cs typeface="Times New Roman"/>
              </a:rPr>
              <a:t>t</a:t>
            </a:r>
            <a:endParaRPr lang="es-AR" sz="2000" i="1" dirty="0">
              <a:latin typeface="Times New Roman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45767" y="2672013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>
                <a:solidFill>
                  <a:srgbClr val="3366FF"/>
                </a:solidFill>
              </a:rPr>
              <a:t>Colonización</a:t>
            </a:r>
            <a:endParaRPr lang="es-AR" sz="2400" i="1" dirty="0">
              <a:solidFill>
                <a:srgbClr val="3366FF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3556000" y="2955404"/>
            <a:ext cx="2620434" cy="230833"/>
          </a:xfrm>
          <a:prstGeom prst="line">
            <a:avLst/>
          </a:prstGeom>
          <a:ln w="38100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123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Estructura de Modelo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5605"/>
            <a:ext cx="8229600" cy="4530725"/>
          </a:xfrm>
        </p:spPr>
        <p:txBody>
          <a:bodyPr>
            <a:normAutofit/>
          </a:bodyPr>
          <a:lstStyle/>
          <a:p>
            <a:pPr marL="644525" indent="-514350">
              <a:buFont typeface="+mj-lt"/>
              <a:buAutoNum type="arabicPeriod"/>
            </a:pPr>
            <a:r>
              <a:rPr lang="es-AR" sz="2800" dirty="0" err="1" smtClean="0"/>
              <a:t>Ocupamiento</a:t>
            </a:r>
            <a:r>
              <a:rPr lang="es-AR" sz="2800" dirty="0" smtClean="0"/>
              <a:t> inicial (</a:t>
            </a:r>
            <a:r>
              <a:rPr lang="es-AR" sz="2800" i="1" dirty="0" smtClean="0"/>
              <a:t>t=1)</a:t>
            </a:r>
            <a:endParaRPr lang="es-AR" sz="2800" dirty="0" smtClean="0"/>
          </a:p>
          <a:p>
            <a:pPr marL="971550" lvl="1" indent="-514350">
              <a:buFont typeface="+mj-lt"/>
              <a:buAutoNum type="arabicPeriod"/>
            </a:pPr>
            <a:endParaRPr lang="es-AR" sz="2400" dirty="0" smtClean="0"/>
          </a:p>
          <a:p>
            <a:pPr marL="644525" indent="-514350">
              <a:buFont typeface="+mj-lt"/>
              <a:buAutoNum type="arabicPeriod"/>
            </a:pPr>
            <a:r>
              <a:rPr lang="es-AR" sz="2800" dirty="0" smtClean="0"/>
              <a:t>Cambios en </a:t>
            </a:r>
            <a:r>
              <a:rPr lang="es-AR" sz="2800" dirty="0" err="1" smtClean="0"/>
              <a:t>ocupamiento</a:t>
            </a:r>
            <a:r>
              <a:rPr lang="es-AR" sz="2800" dirty="0" smtClean="0"/>
              <a:t> (</a:t>
            </a:r>
            <a:r>
              <a:rPr lang="es-AR" sz="2800" i="1" dirty="0" smtClean="0"/>
              <a:t>t&gt;1)</a:t>
            </a:r>
          </a:p>
          <a:p>
            <a:pPr marL="971550" lvl="1" indent="-514350">
              <a:buFont typeface="+mj-lt"/>
              <a:buAutoNum type="arabicPeriod"/>
            </a:pPr>
            <a:endParaRPr lang="es-AR" sz="2400" dirty="0" smtClean="0"/>
          </a:p>
          <a:p>
            <a:pPr marL="971550" lvl="1" indent="-514350">
              <a:buFont typeface="+mj-lt"/>
              <a:buAutoNum type="arabicPeriod"/>
            </a:pPr>
            <a:endParaRPr lang="es-AR" sz="2400" dirty="0" smtClean="0"/>
          </a:p>
          <a:p>
            <a:pPr marL="971550" lvl="1" indent="-514350">
              <a:buFont typeface="+mj-lt"/>
              <a:buAutoNum type="arabicPeriod"/>
            </a:pPr>
            <a:endParaRPr lang="es-AR" sz="2400" dirty="0" smtClean="0"/>
          </a:p>
          <a:p>
            <a:pPr marL="644525" indent="-514350">
              <a:buFont typeface="+mj-lt"/>
              <a:buAutoNum type="arabicPeriod"/>
            </a:pPr>
            <a:r>
              <a:rPr lang="es-AR" sz="2800" dirty="0" smtClean="0"/>
              <a:t>Detección</a:t>
            </a:r>
          </a:p>
          <a:p>
            <a:pPr marL="971550" lvl="1" indent="-514350">
              <a:buFont typeface="+mj-lt"/>
              <a:buAutoNum type="arabicPeriod"/>
            </a:pPr>
            <a:endParaRPr lang="es-AR" sz="24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5875213"/>
              </p:ext>
            </p:extLst>
          </p:nvPr>
        </p:nvGraphicFramePr>
        <p:xfrm>
          <a:off x="1325033" y="1858436"/>
          <a:ext cx="1892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" name="Equation" r:id="rId4" imgW="1892300" imgH="469900" progId="Equation.3">
                  <p:embed/>
                </p:oleObj>
              </mc:Choice>
              <mc:Fallback>
                <p:oleObj name="Equation" r:id="rId4" imgW="18923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25033" y="1858436"/>
                        <a:ext cx="189230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2029033"/>
              </p:ext>
            </p:extLst>
          </p:nvPr>
        </p:nvGraphicFramePr>
        <p:xfrm>
          <a:off x="1325563" y="2981325"/>
          <a:ext cx="41529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" name="Equation" r:id="rId6" imgW="4152900" imgH="1206500" progId="Equation.3">
                  <p:embed/>
                </p:oleObj>
              </mc:Choice>
              <mc:Fallback>
                <p:oleObj name="Equation" r:id="rId6" imgW="4152900" imgH="1206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5563" y="2981325"/>
                        <a:ext cx="4152900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2384867"/>
              </p:ext>
            </p:extLst>
          </p:nvPr>
        </p:nvGraphicFramePr>
        <p:xfrm>
          <a:off x="1367366" y="4737100"/>
          <a:ext cx="2349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" name="Equation" r:id="rId8" imgW="2349500" imgH="469900" progId="Equation.DSMT4">
                  <p:embed/>
                </p:oleObj>
              </mc:Choice>
              <mc:Fallback>
                <p:oleObj name="Equation" r:id="rId8" imgW="23495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67366" y="4737100"/>
                        <a:ext cx="234950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0745" y="6190040"/>
            <a:ext cx="7531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err="1" smtClean="0"/>
              <a:t>MacKenzie</a:t>
            </a:r>
            <a:r>
              <a:rPr lang="es-AR" sz="1400" dirty="0" smtClean="0"/>
              <a:t>, </a:t>
            </a:r>
            <a:r>
              <a:rPr lang="es-AR" sz="1400" dirty="0" err="1" smtClean="0"/>
              <a:t>Darryl</a:t>
            </a:r>
            <a:r>
              <a:rPr lang="es-AR" sz="1400" dirty="0" smtClean="0"/>
              <a:t> I., et al. "</a:t>
            </a:r>
            <a:r>
              <a:rPr lang="es-AR" sz="1400" dirty="0" err="1" smtClean="0"/>
              <a:t>Estimating</a:t>
            </a:r>
            <a:r>
              <a:rPr lang="es-AR" sz="1400" dirty="0" smtClean="0"/>
              <a:t> </a:t>
            </a:r>
            <a:r>
              <a:rPr lang="es-AR" sz="1400" dirty="0" err="1" smtClean="0"/>
              <a:t>site</a:t>
            </a:r>
            <a:r>
              <a:rPr lang="es-AR" sz="1400" dirty="0" smtClean="0"/>
              <a:t> </a:t>
            </a:r>
            <a:r>
              <a:rPr lang="es-AR" sz="1400" dirty="0" err="1" smtClean="0"/>
              <a:t>occupancy</a:t>
            </a:r>
            <a:r>
              <a:rPr lang="es-AR" sz="1400" dirty="0" smtClean="0"/>
              <a:t>, </a:t>
            </a:r>
            <a:r>
              <a:rPr lang="es-AR" sz="1400" dirty="0" err="1" smtClean="0"/>
              <a:t>colonization</a:t>
            </a:r>
            <a:r>
              <a:rPr lang="es-AR" sz="1400" dirty="0" smtClean="0"/>
              <a:t>, and local </a:t>
            </a:r>
            <a:r>
              <a:rPr lang="es-AR" sz="1400" dirty="0" err="1" smtClean="0"/>
              <a:t>extinction</a:t>
            </a:r>
            <a:r>
              <a:rPr lang="es-AR" sz="1400" dirty="0" smtClean="0"/>
              <a:t> </a:t>
            </a:r>
            <a:r>
              <a:rPr lang="es-AR" sz="1400" dirty="0" err="1" smtClean="0"/>
              <a:t>when</a:t>
            </a:r>
            <a:r>
              <a:rPr lang="es-AR" sz="1400" dirty="0" smtClean="0"/>
              <a:t> a </a:t>
            </a:r>
            <a:r>
              <a:rPr lang="es-AR" sz="1400" dirty="0" err="1" smtClean="0"/>
              <a:t>species</a:t>
            </a:r>
            <a:r>
              <a:rPr lang="es-AR" sz="1400" dirty="0" smtClean="0"/>
              <a:t> </a:t>
            </a:r>
            <a:r>
              <a:rPr lang="es-AR" sz="1400" dirty="0" err="1" smtClean="0"/>
              <a:t>is</a:t>
            </a:r>
            <a:r>
              <a:rPr lang="es-AR" sz="1400" dirty="0" smtClean="0"/>
              <a:t> </a:t>
            </a:r>
            <a:r>
              <a:rPr lang="es-AR" sz="1400" dirty="0" err="1" smtClean="0"/>
              <a:t>detected</a:t>
            </a:r>
            <a:r>
              <a:rPr lang="es-AR" sz="1400" dirty="0" smtClean="0"/>
              <a:t> </a:t>
            </a:r>
            <a:r>
              <a:rPr lang="es-AR" sz="1400" dirty="0" err="1" smtClean="0"/>
              <a:t>imperfectly</a:t>
            </a:r>
            <a:r>
              <a:rPr lang="es-AR" sz="1400" dirty="0" smtClean="0"/>
              <a:t>." </a:t>
            </a:r>
            <a:r>
              <a:rPr lang="es-AR" sz="1400" i="1" dirty="0" err="1" smtClean="0"/>
              <a:t>Ecology</a:t>
            </a:r>
            <a:r>
              <a:rPr lang="es-AR" sz="1400" dirty="0" smtClean="0"/>
              <a:t> 84.8 (2003): 2200-2207.</a:t>
            </a:r>
            <a:endParaRPr lang="es-AR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206219" y="5318666"/>
            <a:ext cx="79377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para </a:t>
            </a:r>
            <a:r>
              <a:rPr lang="es-AR" sz="2000" i="1" dirty="0" smtClean="0">
                <a:latin typeface="Times New Roman"/>
                <a:cs typeface="Times New Roman"/>
              </a:rPr>
              <a:t>j = 1, … J</a:t>
            </a:r>
            <a:r>
              <a:rPr lang="es-AR" sz="2000" i="1" dirty="0" smtClean="0"/>
              <a:t> </a:t>
            </a:r>
            <a:r>
              <a:rPr lang="es-AR" sz="2000" dirty="0" err="1" smtClean="0"/>
              <a:t>remuestreos</a:t>
            </a:r>
            <a:r>
              <a:rPr lang="es-AR" sz="2000" dirty="0" smtClean="0"/>
              <a:t> (supuesto sistema cerrado) en el periodo primario </a:t>
            </a:r>
            <a:r>
              <a:rPr lang="es-AR" sz="2000" i="1" dirty="0" smtClean="0">
                <a:latin typeface="Times New Roman"/>
                <a:cs typeface="Times New Roman"/>
              </a:rPr>
              <a:t>t</a:t>
            </a:r>
            <a:endParaRPr lang="es-AR" sz="2000" i="1" dirty="0">
              <a:latin typeface="Times New Roman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45767" y="2672013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>
                <a:solidFill>
                  <a:srgbClr val="3366FF"/>
                </a:solidFill>
              </a:rPr>
              <a:t>Colonización</a:t>
            </a:r>
            <a:endParaRPr lang="es-AR" sz="2400" i="1" dirty="0">
              <a:solidFill>
                <a:srgbClr val="3366FF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3556000" y="2955404"/>
            <a:ext cx="2620434" cy="230833"/>
          </a:xfrm>
          <a:prstGeom prst="line">
            <a:avLst/>
          </a:prstGeom>
          <a:ln w="38100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00862" y="4237052"/>
            <a:ext cx="4285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>
                <a:solidFill>
                  <a:srgbClr val="3366FF"/>
                </a:solidFill>
              </a:rPr>
              <a:t>Extinción (1 – supervivencia)</a:t>
            </a:r>
            <a:endParaRPr lang="es-AR" sz="2400" i="1" dirty="0">
              <a:solidFill>
                <a:srgbClr val="3366FF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3716866" y="4138736"/>
            <a:ext cx="537634" cy="206792"/>
          </a:xfrm>
          <a:prstGeom prst="line">
            <a:avLst/>
          </a:prstGeom>
          <a:ln w="38100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173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Estructura de Modelo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5605"/>
            <a:ext cx="8229600" cy="4530725"/>
          </a:xfrm>
        </p:spPr>
        <p:txBody>
          <a:bodyPr>
            <a:normAutofit/>
          </a:bodyPr>
          <a:lstStyle/>
          <a:p>
            <a:pPr marL="644525" indent="-514350">
              <a:buFont typeface="+mj-lt"/>
              <a:buAutoNum type="arabicPeriod"/>
            </a:pPr>
            <a:r>
              <a:rPr lang="es-AR" sz="2800" dirty="0" err="1" smtClean="0"/>
              <a:t>Ocupamiento</a:t>
            </a:r>
            <a:r>
              <a:rPr lang="es-AR" sz="2800" dirty="0" smtClean="0"/>
              <a:t> inicial (</a:t>
            </a:r>
            <a:r>
              <a:rPr lang="es-AR" sz="2800" i="1" dirty="0" smtClean="0"/>
              <a:t>t=1)</a:t>
            </a:r>
            <a:endParaRPr lang="es-AR" sz="2800" dirty="0" smtClean="0"/>
          </a:p>
          <a:p>
            <a:pPr marL="971550" lvl="1" indent="-514350">
              <a:buFont typeface="+mj-lt"/>
              <a:buAutoNum type="arabicPeriod"/>
            </a:pPr>
            <a:endParaRPr lang="es-AR" sz="2400" dirty="0" smtClean="0"/>
          </a:p>
          <a:p>
            <a:pPr marL="644525" indent="-514350">
              <a:buFont typeface="+mj-lt"/>
              <a:buAutoNum type="arabicPeriod"/>
            </a:pPr>
            <a:r>
              <a:rPr lang="es-AR" sz="2800" dirty="0" smtClean="0"/>
              <a:t>Cambios en </a:t>
            </a:r>
            <a:r>
              <a:rPr lang="es-AR" sz="2800" dirty="0" err="1" smtClean="0"/>
              <a:t>ocupamiento</a:t>
            </a:r>
            <a:r>
              <a:rPr lang="es-AR" sz="2800" dirty="0" smtClean="0"/>
              <a:t> (</a:t>
            </a:r>
            <a:r>
              <a:rPr lang="es-AR" sz="2800" i="1" dirty="0" smtClean="0"/>
              <a:t>t&gt;1)</a:t>
            </a:r>
          </a:p>
          <a:p>
            <a:pPr marL="971550" lvl="1" indent="-514350">
              <a:buFont typeface="+mj-lt"/>
              <a:buAutoNum type="arabicPeriod"/>
            </a:pPr>
            <a:endParaRPr lang="es-AR" sz="2400" dirty="0" smtClean="0"/>
          </a:p>
          <a:p>
            <a:pPr marL="971550" lvl="1" indent="-514350">
              <a:buFont typeface="+mj-lt"/>
              <a:buAutoNum type="arabicPeriod"/>
            </a:pPr>
            <a:endParaRPr lang="es-AR" sz="2400" dirty="0" smtClean="0"/>
          </a:p>
          <a:p>
            <a:pPr marL="971550" lvl="1" indent="-514350">
              <a:buFont typeface="+mj-lt"/>
              <a:buAutoNum type="arabicPeriod"/>
            </a:pPr>
            <a:endParaRPr lang="es-AR" sz="2400" dirty="0" smtClean="0"/>
          </a:p>
          <a:p>
            <a:pPr marL="644525" indent="-514350">
              <a:buFont typeface="+mj-lt"/>
              <a:buAutoNum type="arabicPeriod"/>
            </a:pPr>
            <a:r>
              <a:rPr lang="es-AR" sz="2800" dirty="0" smtClean="0"/>
              <a:t>Detección</a:t>
            </a:r>
          </a:p>
          <a:p>
            <a:pPr marL="971550" lvl="1" indent="-514350">
              <a:buFont typeface="+mj-lt"/>
              <a:buAutoNum type="arabicPeriod"/>
            </a:pPr>
            <a:endParaRPr lang="es-AR" sz="24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7211980"/>
              </p:ext>
            </p:extLst>
          </p:nvPr>
        </p:nvGraphicFramePr>
        <p:xfrm>
          <a:off x="1325033" y="1858436"/>
          <a:ext cx="1892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" name="Equation" r:id="rId4" imgW="1892300" imgH="469900" progId="Equation.3">
                  <p:embed/>
                </p:oleObj>
              </mc:Choice>
              <mc:Fallback>
                <p:oleObj name="Equation" r:id="rId4" imgW="18923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25033" y="1858436"/>
                        <a:ext cx="189230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1239847"/>
              </p:ext>
            </p:extLst>
          </p:nvPr>
        </p:nvGraphicFramePr>
        <p:xfrm>
          <a:off x="1325563" y="2981325"/>
          <a:ext cx="41529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" name="Equation" r:id="rId6" imgW="4152900" imgH="1206500" progId="Equation.3">
                  <p:embed/>
                </p:oleObj>
              </mc:Choice>
              <mc:Fallback>
                <p:oleObj name="Equation" r:id="rId6" imgW="4152900" imgH="1206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5563" y="2981325"/>
                        <a:ext cx="4152900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1333230"/>
              </p:ext>
            </p:extLst>
          </p:nvPr>
        </p:nvGraphicFramePr>
        <p:xfrm>
          <a:off x="1367366" y="4737100"/>
          <a:ext cx="2349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" name="Equation" r:id="rId8" imgW="2349500" imgH="469900" progId="Equation.DSMT4">
                  <p:embed/>
                </p:oleObj>
              </mc:Choice>
              <mc:Fallback>
                <p:oleObj name="Equation" r:id="rId8" imgW="23495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67366" y="4737100"/>
                        <a:ext cx="234950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0745" y="6190040"/>
            <a:ext cx="7531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err="1" smtClean="0"/>
              <a:t>MacKenzie</a:t>
            </a:r>
            <a:r>
              <a:rPr lang="es-AR" sz="1400" dirty="0" smtClean="0"/>
              <a:t>, </a:t>
            </a:r>
            <a:r>
              <a:rPr lang="es-AR" sz="1400" dirty="0" err="1" smtClean="0"/>
              <a:t>Darryl</a:t>
            </a:r>
            <a:r>
              <a:rPr lang="es-AR" sz="1400" dirty="0" smtClean="0"/>
              <a:t> I., et al. "</a:t>
            </a:r>
            <a:r>
              <a:rPr lang="es-AR" sz="1400" dirty="0" err="1" smtClean="0"/>
              <a:t>Estimating</a:t>
            </a:r>
            <a:r>
              <a:rPr lang="es-AR" sz="1400" dirty="0" smtClean="0"/>
              <a:t> </a:t>
            </a:r>
            <a:r>
              <a:rPr lang="es-AR" sz="1400" dirty="0" err="1" smtClean="0"/>
              <a:t>site</a:t>
            </a:r>
            <a:r>
              <a:rPr lang="es-AR" sz="1400" dirty="0" smtClean="0"/>
              <a:t> </a:t>
            </a:r>
            <a:r>
              <a:rPr lang="es-AR" sz="1400" dirty="0" err="1" smtClean="0"/>
              <a:t>occupancy</a:t>
            </a:r>
            <a:r>
              <a:rPr lang="es-AR" sz="1400" dirty="0" smtClean="0"/>
              <a:t>, </a:t>
            </a:r>
            <a:r>
              <a:rPr lang="es-AR" sz="1400" dirty="0" err="1" smtClean="0"/>
              <a:t>colonization</a:t>
            </a:r>
            <a:r>
              <a:rPr lang="es-AR" sz="1400" dirty="0" smtClean="0"/>
              <a:t>, and local </a:t>
            </a:r>
            <a:r>
              <a:rPr lang="es-AR" sz="1400" dirty="0" err="1" smtClean="0"/>
              <a:t>extinction</a:t>
            </a:r>
            <a:r>
              <a:rPr lang="es-AR" sz="1400" dirty="0" smtClean="0"/>
              <a:t> </a:t>
            </a:r>
            <a:r>
              <a:rPr lang="es-AR" sz="1400" dirty="0" err="1" smtClean="0"/>
              <a:t>when</a:t>
            </a:r>
            <a:r>
              <a:rPr lang="es-AR" sz="1400" dirty="0" smtClean="0"/>
              <a:t> a </a:t>
            </a:r>
            <a:r>
              <a:rPr lang="es-AR" sz="1400" dirty="0" err="1" smtClean="0"/>
              <a:t>species</a:t>
            </a:r>
            <a:r>
              <a:rPr lang="es-AR" sz="1400" dirty="0" smtClean="0"/>
              <a:t> </a:t>
            </a:r>
            <a:r>
              <a:rPr lang="es-AR" sz="1400" dirty="0" err="1" smtClean="0"/>
              <a:t>is</a:t>
            </a:r>
            <a:r>
              <a:rPr lang="es-AR" sz="1400" dirty="0" smtClean="0"/>
              <a:t> </a:t>
            </a:r>
            <a:r>
              <a:rPr lang="es-AR" sz="1400" dirty="0" err="1" smtClean="0"/>
              <a:t>detected</a:t>
            </a:r>
            <a:r>
              <a:rPr lang="es-AR" sz="1400" dirty="0" smtClean="0"/>
              <a:t> </a:t>
            </a:r>
            <a:r>
              <a:rPr lang="es-AR" sz="1400" dirty="0" err="1" smtClean="0"/>
              <a:t>imperfectly</a:t>
            </a:r>
            <a:r>
              <a:rPr lang="es-AR" sz="1400" dirty="0" smtClean="0"/>
              <a:t>." </a:t>
            </a:r>
            <a:r>
              <a:rPr lang="es-AR" sz="1400" i="1" dirty="0" err="1" smtClean="0"/>
              <a:t>Ecology</a:t>
            </a:r>
            <a:r>
              <a:rPr lang="es-AR" sz="1400" dirty="0" smtClean="0"/>
              <a:t> 84.8 (2003): 2200-2207.</a:t>
            </a:r>
            <a:endParaRPr lang="es-AR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56032" y="5318666"/>
            <a:ext cx="88879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2000" dirty="0" smtClean="0"/>
          </a:p>
          <a:p>
            <a:r>
              <a:rPr lang="es-AR" sz="2000" dirty="0" smtClean="0"/>
              <a:t>para </a:t>
            </a:r>
            <a:r>
              <a:rPr lang="es-AR" sz="2000" i="1" dirty="0" smtClean="0">
                <a:latin typeface="Times New Roman"/>
                <a:cs typeface="Times New Roman"/>
              </a:rPr>
              <a:t>j = 1,… J</a:t>
            </a:r>
            <a:r>
              <a:rPr lang="es-AR" sz="2000" i="1" dirty="0" smtClean="0"/>
              <a:t> </a:t>
            </a:r>
            <a:r>
              <a:rPr lang="es-AR" sz="2000" dirty="0" err="1" smtClean="0"/>
              <a:t>remuestreos</a:t>
            </a:r>
            <a:r>
              <a:rPr lang="es-AR" sz="2000" dirty="0" smtClean="0"/>
              <a:t> (supuesto sistema cerrado) en periodo primario </a:t>
            </a:r>
            <a:r>
              <a:rPr lang="es-AR" sz="2000" i="1" dirty="0" smtClean="0">
                <a:latin typeface="Times New Roman"/>
                <a:cs typeface="Times New Roman"/>
              </a:rPr>
              <a:t>t</a:t>
            </a:r>
            <a:endParaRPr lang="es-AR" sz="2000" i="1" dirty="0">
              <a:latin typeface="Times New Roman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45767" y="2672013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>
                <a:solidFill>
                  <a:srgbClr val="3366FF"/>
                </a:solidFill>
              </a:rPr>
              <a:t>Colonización</a:t>
            </a:r>
            <a:endParaRPr lang="es-AR" sz="2400" i="1" dirty="0">
              <a:solidFill>
                <a:srgbClr val="3366FF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3556000" y="2955404"/>
            <a:ext cx="2620434" cy="230833"/>
          </a:xfrm>
          <a:prstGeom prst="line">
            <a:avLst/>
          </a:prstGeom>
          <a:ln w="38100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00862" y="4237052"/>
            <a:ext cx="4285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>
                <a:solidFill>
                  <a:srgbClr val="3366FF"/>
                </a:solidFill>
              </a:rPr>
              <a:t>Extinción (1 – supervivencia)</a:t>
            </a:r>
            <a:endParaRPr lang="es-AR" sz="2400" i="1" dirty="0">
              <a:solidFill>
                <a:srgbClr val="3366FF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 flipV="1">
            <a:off x="3716866" y="4138736"/>
            <a:ext cx="537634" cy="206792"/>
          </a:xfrm>
          <a:prstGeom prst="line">
            <a:avLst/>
          </a:prstGeom>
          <a:ln w="38100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17479" y="5242256"/>
            <a:ext cx="3985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>
                <a:solidFill>
                  <a:srgbClr val="FF0000"/>
                </a:solidFill>
              </a:rPr>
              <a:t>Probabilidad de detección</a:t>
            </a:r>
            <a:endParaRPr lang="es-AR" sz="2400" dirty="0">
              <a:solidFill>
                <a:srgbClr val="FF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 flipV="1">
            <a:off x="2938245" y="5207000"/>
            <a:ext cx="1168088" cy="26608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173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Relación entre proceso de estado y proceso de observación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82" y="1417638"/>
            <a:ext cx="9318941" cy="53227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4082" y="2689792"/>
            <a:ext cx="461665" cy="2585323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s-AR" dirty="0" smtClean="0"/>
              <a:t>Abundancia</a:t>
            </a:r>
            <a:endParaRPr lang="es-AR" dirty="0"/>
          </a:p>
        </p:txBody>
      </p:sp>
      <p:sp>
        <p:nvSpPr>
          <p:cNvPr id="13" name="TextBox 12"/>
          <p:cNvSpPr txBox="1"/>
          <p:nvPr/>
        </p:nvSpPr>
        <p:spPr>
          <a:xfrm rot="5400000">
            <a:off x="4613081" y="5192536"/>
            <a:ext cx="461665" cy="2585323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s-AR" dirty="0" smtClean="0"/>
              <a:t>Año</a:t>
            </a:r>
            <a:endParaRPr lang="es-AR" dirty="0"/>
          </a:p>
        </p:txBody>
      </p:sp>
      <p:grpSp>
        <p:nvGrpSpPr>
          <p:cNvPr id="8" name="Group 7"/>
          <p:cNvGrpSpPr/>
          <p:nvPr/>
        </p:nvGrpSpPr>
        <p:grpSpPr>
          <a:xfrm>
            <a:off x="1575943" y="2644367"/>
            <a:ext cx="2649203" cy="949412"/>
            <a:chOff x="1575943" y="2644367"/>
            <a:chExt cx="2649203" cy="949412"/>
          </a:xfrm>
        </p:grpSpPr>
        <p:grpSp>
          <p:nvGrpSpPr>
            <p:cNvPr id="12" name="Group 11"/>
            <p:cNvGrpSpPr/>
            <p:nvPr/>
          </p:nvGrpSpPr>
          <p:grpSpPr>
            <a:xfrm>
              <a:off x="1575943" y="2644367"/>
              <a:ext cx="2649203" cy="949412"/>
              <a:chOff x="1504398" y="1883087"/>
              <a:chExt cx="2649203" cy="949412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2239294" y="1909169"/>
                <a:ext cx="12282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Estado </a:t>
                </a:r>
                <a:endParaRPr lang="en-US" sz="240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239294" y="2370834"/>
                <a:ext cx="19143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sz="2400" dirty="0" smtClean="0"/>
                  <a:t>Observación</a:t>
                </a:r>
                <a:endParaRPr lang="es-AR" sz="2400" dirty="0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1575943" y="2644367"/>
                <a:ext cx="66335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504398" y="2185338"/>
                <a:ext cx="663351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1711374" y="1883087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s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1799200" y="3159327"/>
              <a:ext cx="3581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869247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Supuestos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Sistema cerrado- solo dentro de cada periodo primario (para </a:t>
            </a:r>
            <a:r>
              <a:rPr lang="es-AR" i="1" dirty="0" smtClean="0">
                <a:latin typeface="Times New Roman"/>
                <a:cs typeface="Times New Roman"/>
              </a:rPr>
              <a:t>j</a:t>
            </a:r>
            <a:r>
              <a:rPr lang="es-AR" dirty="0" smtClean="0"/>
              <a:t> remuestreos)</a:t>
            </a:r>
          </a:p>
          <a:p>
            <a:r>
              <a:rPr lang="es-AR" dirty="0" smtClean="0"/>
              <a:t>No hay errores de falso positivo</a:t>
            </a:r>
          </a:p>
          <a:p>
            <a:r>
              <a:rPr lang="es-AR" dirty="0" smtClean="0"/>
              <a:t>Independencia en la  detección</a:t>
            </a:r>
          </a:p>
          <a:p>
            <a:r>
              <a:rPr lang="es-AR" dirty="0" smtClean="0"/>
              <a:t>Homogeneidad de detección en los sitios – o estructura en covariables</a:t>
            </a:r>
          </a:p>
          <a:p>
            <a:r>
              <a:rPr lang="es-AR" dirty="0" smtClean="0"/>
              <a:t>Mismos supuestos paramétricos que en modelos de ocupamiento  (</a:t>
            </a:r>
            <a:r>
              <a:rPr lang="es-AR" dirty="0" err="1" smtClean="0"/>
              <a:t>Bernoulli’s</a:t>
            </a:r>
            <a:r>
              <a:rPr lang="es-AR" dirty="0" smtClean="0"/>
              <a:t> son apropiadas)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3477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Incorporando</a:t>
            </a:r>
            <a:r>
              <a:rPr lang="en-US" dirty="0" smtClean="0"/>
              <a:t> </a:t>
            </a:r>
            <a:r>
              <a:rPr lang="en-US" dirty="0" err="1" smtClean="0"/>
              <a:t>covariables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936755"/>
            <a:ext cx="72683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cs typeface="Times New Roman"/>
              </a:rPr>
              <a:t>Para </a:t>
            </a:r>
            <a:r>
              <a:rPr lang="en-US" sz="2800" dirty="0" err="1" smtClean="0">
                <a:cs typeface="Times New Roman"/>
              </a:rPr>
              <a:t>sitio</a:t>
            </a:r>
            <a:r>
              <a:rPr lang="en-US" sz="2800" dirty="0" smtClean="0">
                <a:cs typeface="Times New Roman"/>
              </a:rPr>
              <a:t> </a:t>
            </a:r>
            <a:r>
              <a:rPr lang="en-US" sz="2800" i="1" dirty="0" err="1" smtClean="0">
                <a:latin typeface="Times New Roman"/>
                <a:cs typeface="Times New Roman"/>
              </a:rPr>
              <a:t>i,</a:t>
            </a:r>
            <a:r>
              <a:rPr lang="en-US" sz="2800" dirty="0" err="1" smtClean="0">
                <a:cs typeface="Times New Roman"/>
              </a:rPr>
              <a:t>tiempo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latin typeface="Times New Roman"/>
                <a:cs typeface="Times New Roman"/>
              </a:rPr>
              <a:t>, </a:t>
            </a:r>
            <a:r>
              <a:rPr lang="en-US" sz="2800" dirty="0" err="1" smtClean="0">
                <a:cs typeface="Times New Roman"/>
              </a:rPr>
              <a:t>covariable</a:t>
            </a:r>
            <a:r>
              <a:rPr lang="en-US" sz="2800" dirty="0" smtClean="0"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k,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cs typeface="Times New Roman"/>
              </a:rPr>
              <a:t>y </a:t>
            </a:r>
            <a:r>
              <a:rPr lang="en-US" sz="2800" dirty="0" err="1" smtClean="0">
                <a:cs typeface="Times New Roman"/>
              </a:rPr>
              <a:t>muestra</a:t>
            </a:r>
            <a:r>
              <a:rPr lang="en-US" sz="2800" i="1" dirty="0" smtClean="0">
                <a:latin typeface="Times New Roman"/>
                <a:cs typeface="Times New Roman"/>
              </a:rPr>
              <a:t> j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7200" y="5667323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l</a:t>
            </a:r>
            <a:r>
              <a:rPr lang="en-US" sz="2400" i="1" dirty="0" smtClean="0">
                <a:latin typeface="Times New Roman"/>
                <a:cs typeface="Times New Roman"/>
              </a:rPr>
              <a:t>ogit</a:t>
            </a:r>
            <a:r>
              <a:rPr lang="en-US" sz="2400" dirty="0" smtClean="0">
                <a:latin typeface="Times New Roman"/>
                <a:cs typeface="Times New Roman"/>
              </a:rPr>
              <a:t>( ) </a:t>
            </a:r>
            <a:r>
              <a:rPr lang="en-US" sz="2400" dirty="0" err="1" smtClean="0">
                <a:cs typeface="Times New Roman"/>
              </a:rPr>
              <a:t>mantiene</a:t>
            </a:r>
            <a:r>
              <a:rPr lang="en-US" sz="2400" dirty="0" smtClean="0">
                <a:cs typeface="Times New Roman"/>
              </a:rPr>
              <a:t> </a:t>
            </a:r>
            <a:r>
              <a:rPr lang="en-US" sz="2400" dirty="0" err="1" smtClean="0">
                <a:cs typeface="Times New Roman"/>
              </a:rPr>
              <a:t>cada</a:t>
            </a:r>
            <a:r>
              <a:rPr lang="en-US" sz="2400" dirty="0" smtClean="0">
                <a:cs typeface="Times New Roman"/>
              </a:rPr>
              <a:t> </a:t>
            </a:r>
            <a:r>
              <a:rPr lang="en-US" sz="2400" dirty="0" err="1" smtClean="0">
                <a:cs typeface="Times New Roman"/>
              </a:rPr>
              <a:t>componente</a:t>
            </a:r>
            <a:r>
              <a:rPr lang="en-US" sz="2400" dirty="0" smtClean="0">
                <a:cs typeface="Times New Roman"/>
              </a:rPr>
              <a:t> </a:t>
            </a:r>
            <a:r>
              <a:rPr lang="en-US" sz="2400" dirty="0" err="1" smtClean="0">
                <a:cs typeface="Times New Roman"/>
              </a:rPr>
              <a:t>en</a:t>
            </a:r>
            <a:r>
              <a:rPr lang="en-US" sz="2400" dirty="0" smtClean="0">
                <a:cs typeface="Times New Roman"/>
              </a:rPr>
              <a:t> el </a:t>
            </a:r>
            <a:r>
              <a:rPr lang="en-US" sz="2400" dirty="0" err="1" smtClean="0">
                <a:cs typeface="Times New Roman"/>
              </a:rPr>
              <a:t>intervalo</a:t>
            </a:r>
            <a:r>
              <a:rPr lang="en-US" sz="2400" dirty="0" smtClean="0">
                <a:cs typeface="Times New Roman"/>
              </a:rPr>
              <a:t> (0,1)</a:t>
            </a:r>
            <a:endParaRPr lang="en-US" sz="2400" dirty="0">
              <a:cs typeface="Times New Roman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7" y="1459975"/>
            <a:ext cx="4699000" cy="409575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4979263" y="2190246"/>
            <a:ext cx="2979406" cy="1200329"/>
            <a:chOff x="4979263" y="2190246"/>
            <a:chExt cx="2979406" cy="1200329"/>
          </a:xfrm>
        </p:grpSpPr>
        <p:sp>
          <p:nvSpPr>
            <p:cNvPr id="8" name="TextBox 7"/>
            <p:cNvSpPr txBox="1"/>
            <p:nvPr/>
          </p:nvSpPr>
          <p:spPr>
            <a:xfrm>
              <a:off x="5472757" y="2190246"/>
              <a:ext cx="248591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>
                  <a:solidFill>
                    <a:srgbClr val="3366FF"/>
                  </a:solidFill>
                </a:rPr>
                <a:t>Factores</a:t>
              </a:r>
              <a:r>
                <a:rPr lang="en-US" sz="2400" dirty="0" smtClean="0">
                  <a:solidFill>
                    <a:srgbClr val="3366FF"/>
                  </a:solidFill>
                </a:rPr>
                <a:t> </a:t>
              </a:r>
              <a:r>
                <a:rPr lang="en-US" sz="2400" dirty="0" err="1" smtClean="0">
                  <a:solidFill>
                    <a:srgbClr val="3366FF"/>
                  </a:solidFill>
                </a:rPr>
                <a:t>afectando</a:t>
              </a:r>
              <a:r>
                <a:rPr lang="en-US" sz="2400" dirty="0" smtClean="0">
                  <a:solidFill>
                    <a:srgbClr val="3366FF"/>
                  </a:solidFill>
                </a:rPr>
                <a:t> </a:t>
              </a:r>
              <a:r>
                <a:rPr lang="en-US" sz="2400" dirty="0" err="1" smtClean="0">
                  <a:solidFill>
                    <a:srgbClr val="3366FF"/>
                  </a:solidFill>
                </a:rPr>
                <a:t>colonizacion</a:t>
              </a:r>
              <a:endParaRPr lang="en-US" sz="2400" i="1" dirty="0">
                <a:solidFill>
                  <a:srgbClr val="3366FF"/>
                </a:solidFill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 flipH="1" flipV="1">
              <a:off x="4979263" y="2197765"/>
              <a:ext cx="537634" cy="206792"/>
            </a:xfrm>
            <a:prstGeom prst="line">
              <a:avLst/>
            </a:prstGeom>
            <a:ln w="38100" cmpd="sng"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5305135" y="3803146"/>
            <a:ext cx="2979406" cy="1200329"/>
            <a:chOff x="5305135" y="3803146"/>
            <a:chExt cx="2979406" cy="1200329"/>
          </a:xfrm>
        </p:grpSpPr>
        <p:sp>
          <p:nvSpPr>
            <p:cNvPr id="11" name="TextBox 10"/>
            <p:cNvSpPr txBox="1"/>
            <p:nvPr/>
          </p:nvSpPr>
          <p:spPr>
            <a:xfrm>
              <a:off x="5798629" y="3803146"/>
              <a:ext cx="248591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>
                  <a:solidFill>
                    <a:srgbClr val="3366FF"/>
                  </a:solidFill>
                </a:rPr>
                <a:t>Factores</a:t>
              </a:r>
              <a:r>
                <a:rPr lang="en-US" sz="2400" dirty="0" smtClean="0">
                  <a:solidFill>
                    <a:srgbClr val="3366FF"/>
                  </a:solidFill>
                </a:rPr>
                <a:t> </a:t>
              </a:r>
              <a:r>
                <a:rPr lang="en-US" sz="2400" dirty="0" err="1" smtClean="0">
                  <a:solidFill>
                    <a:srgbClr val="3366FF"/>
                  </a:solidFill>
                </a:rPr>
                <a:t>afectando</a:t>
              </a:r>
              <a:r>
                <a:rPr lang="en-US" sz="2400" dirty="0" smtClean="0">
                  <a:solidFill>
                    <a:srgbClr val="3366FF"/>
                  </a:solidFill>
                </a:rPr>
                <a:t> </a:t>
              </a:r>
              <a:r>
                <a:rPr lang="en-US" sz="2400" dirty="0" err="1" smtClean="0">
                  <a:solidFill>
                    <a:srgbClr val="3366FF"/>
                  </a:solidFill>
                </a:rPr>
                <a:t>supervivencia</a:t>
              </a:r>
              <a:endParaRPr lang="en-US" sz="2400" i="1" dirty="0">
                <a:solidFill>
                  <a:srgbClr val="3366FF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 flipH="1" flipV="1">
              <a:off x="5305135" y="3810665"/>
              <a:ext cx="537634" cy="206792"/>
            </a:xfrm>
            <a:prstGeom prst="line">
              <a:avLst/>
            </a:prstGeom>
            <a:ln w="38100" cmpd="sng"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596385" y="4937760"/>
            <a:ext cx="4608576" cy="1390213"/>
            <a:chOff x="4721091" y="5017916"/>
            <a:chExt cx="4080005" cy="1200329"/>
          </a:xfrm>
        </p:grpSpPr>
        <p:sp>
          <p:nvSpPr>
            <p:cNvPr id="13" name="TextBox 12"/>
            <p:cNvSpPr txBox="1"/>
            <p:nvPr/>
          </p:nvSpPr>
          <p:spPr>
            <a:xfrm>
              <a:off x="5537197" y="5017916"/>
              <a:ext cx="326389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>
                  <a:solidFill>
                    <a:srgbClr val="FF0000"/>
                  </a:solidFill>
                </a:rPr>
                <a:t>Factores</a:t>
              </a:r>
              <a:r>
                <a:rPr lang="en-US" sz="2400" dirty="0" smtClean="0">
                  <a:solidFill>
                    <a:srgbClr val="FF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FF0000"/>
                  </a:solidFill>
                </a:rPr>
                <a:t>afectando</a:t>
              </a:r>
              <a:r>
                <a:rPr lang="en-US" sz="2400" dirty="0" smtClean="0">
                  <a:solidFill>
                    <a:srgbClr val="FF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FF0000"/>
                  </a:solidFill>
                </a:rPr>
                <a:t>probabilidad</a:t>
              </a:r>
              <a:r>
                <a:rPr lang="en-US" sz="2400" dirty="0" smtClean="0">
                  <a:solidFill>
                    <a:srgbClr val="FF0000"/>
                  </a:solidFill>
                </a:rPr>
                <a:t> de </a:t>
              </a:r>
              <a:r>
                <a:rPr lang="en-US" sz="2400" dirty="0" err="1" smtClean="0">
                  <a:solidFill>
                    <a:srgbClr val="FF0000"/>
                  </a:solidFill>
                </a:rPr>
                <a:t>deteccion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 flipV="1">
              <a:off x="4721091" y="5167327"/>
              <a:ext cx="816106" cy="266088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4742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Datos de Ejemplo</a:t>
            </a:r>
            <a:endParaRPr lang="es-A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3834525"/>
              </p:ext>
            </p:extLst>
          </p:nvPr>
        </p:nvGraphicFramePr>
        <p:xfrm>
          <a:off x="381000" y="1600200"/>
          <a:ext cx="8229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Sitio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</a:t>
                      </a:r>
                      <a:r>
                        <a:rPr lang="es-AR" sz="3200" dirty="0" smtClean="0"/>
                        <a:t>ñ</a:t>
                      </a:r>
                      <a:r>
                        <a:rPr lang="en-US" sz="3200" dirty="0" smtClean="0"/>
                        <a:t>o 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</a:t>
                      </a:r>
                      <a:r>
                        <a:rPr lang="es-AR" sz="3200" dirty="0" smtClean="0"/>
                        <a:t>ñ</a:t>
                      </a:r>
                      <a:r>
                        <a:rPr lang="en-US" sz="3200" dirty="0" smtClean="0"/>
                        <a:t>o 2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</a:t>
                      </a:r>
                      <a:r>
                        <a:rPr lang="es-AR" sz="3200" dirty="0" smtClean="0"/>
                        <a:t>ñ</a:t>
                      </a:r>
                      <a:r>
                        <a:rPr lang="en-US" sz="3200" dirty="0" smtClean="0"/>
                        <a:t>o 3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0,0,0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1,1,0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1,1,1,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1,0,1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0,0,0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1,1,1,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1,1,1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1,0,1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1,0,0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…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…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…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…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Z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0,0,0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1,1,0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1,0,1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3834" y="5615001"/>
            <a:ext cx="3365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 smtClean="0"/>
              <a:t>3 muestras por año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2043803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Estimación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verosimilitud</a:t>
            </a:r>
            <a:r>
              <a:rPr lang="en-US" dirty="0" smtClean="0"/>
              <a:t> </a:t>
            </a:r>
            <a:r>
              <a:rPr lang="en-US" dirty="0" err="1" smtClean="0"/>
              <a:t>integrada</a:t>
            </a:r>
            <a:r>
              <a:rPr lang="en-US" dirty="0" smtClean="0"/>
              <a:t> y </a:t>
            </a:r>
            <a:r>
              <a:rPr lang="en-US" dirty="0" err="1" smtClean="0"/>
              <a:t>construye</a:t>
            </a:r>
            <a:r>
              <a:rPr lang="en-US" dirty="0" smtClean="0"/>
              <a:t> la </a:t>
            </a:r>
            <a:r>
              <a:rPr lang="en-US" dirty="0" err="1" smtClean="0"/>
              <a:t>funcion</a:t>
            </a:r>
            <a:r>
              <a:rPr lang="en-US" dirty="0" smtClean="0"/>
              <a:t> in R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"/>
                <a:cs typeface="Courier"/>
              </a:rPr>
              <a:t>colext</a:t>
            </a:r>
            <a:r>
              <a:rPr lang="en-US" dirty="0" smtClean="0">
                <a:latin typeface="Courier"/>
                <a:cs typeface="Courier"/>
              </a:rPr>
              <a:t>()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r>
              <a:rPr lang="en-US" dirty="0" smtClean="0"/>
              <a:t> “</a:t>
            </a:r>
            <a:r>
              <a:rPr lang="en-US" dirty="0" smtClean="0">
                <a:latin typeface="Courier"/>
                <a:cs typeface="Courier"/>
              </a:rPr>
              <a:t>unmarked”</a:t>
            </a:r>
            <a:endParaRPr lang="en-US" dirty="0" smtClean="0"/>
          </a:p>
          <a:p>
            <a:r>
              <a:rPr lang="en-US" dirty="0" err="1" smtClean="0"/>
              <a:t>Desarrolle</a:t>
            </a:r>
            <a:r>
              <a:rPr lang="en-US" dirty="0" smtClean="0"/>
              <a:t> </a:t>
            </a:r>
            <a:r>
              <a:rPr lang="en-US" dirty="0" err="1" smtClean="0"/>
              <a:t>modelo</a:t>
            </a:r>
            <a:r>
              <a:rPr lang="en-US" dirty="0" smtClean="0"/>
              <a:t> JAGS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908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Modelos</a:t>
            </a:r>
            <a:r>
              <a:rPr lang="en-US" dirty="0" smtClean="0"/>
              <a:t> de </a:t>
            </a:r>
            <a:r>
              <a:rPr lang="en-US" dirty="0" err="1" smtClean="0"/>
              <a:t>ocupamiento</a:t>
            </a:r>
            <a:r>
              <a:rPr lang="en-US" dirty="0" smtClean="0"/>
              <a:t> de parches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20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Conceptos</a:t>
            </a:r>
            <a:r>
              <a:rPr lang="en-US" dirty="0" smtClean="0"/>
              <a:t> </a:t>
            </a:r>
            <a:r>
              <a:rPr lang="en-US" dirty="0" err="1" smtClean="0"/>
              <a:t>Importantes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3600" dirty="0" smtClean="0"/>
              <a:t>Probabilidad de Detección</a:t>
            </a:r>
          </a:p>
          <a:p>
            <a:r>
              <a:rPr lang="es-AR" sz="3600" dirty="0" smtClean="0"/>
              <a:t>Medidas repetidas</a:t>
            </a:r>
          </a:p>
          <a:p>
            <a:r>
              <a:rPr lang="es-AR" sz="3600" dirty="0" smtClean="0"/>
              <a:t>Nexo entre modelado de ocupamiento de parches y espacio-estado</a:t>
            </a:r>
          </a:p>
        </p:txBody>
      </p:sp>
    </p:spTree>
    <p:extLst>
      <p:ext uri="{BB962C8B-B14F-4D97-AF65-F5344CB8AC3E}">
        <p14:creationId xmlns:p14="http://schemas.microsoft.com/office/powerpoint/2010/main" val="545446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Análisis de </a:t>
            </a:r>
            <a:r>
              <a:rPr lang="es-AR" dirty="0" err="1" smtClean="0"/>
              <a:t>Ocupamiento</a:t>
            </a:r>
            <a:r>
              <a:rPr lang="es-AR" dirty="0" smtClean="0"/>
              <a:t/>
            </a:r>
            <a:br>
              <a:rPr lang="es-AR" dirty="0" smtClean="0"/>
            </a:b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30725"/>
          </a:xfrm>
        </p:spPr>
        <p:txBody>
          <a:bodyPr/>
          <a:lstStyle/>
          <a:p>
            <a:r>
              <a:rPr lang="es-AR" dirty="0" smtClean="0"/>
              <a:t>Objetivos</a:t>
            </a:r>
          </a:p>
          <a:p>
            <a:pPr lvl="1"/>
            <a:r>
              <a:rPr lang="es-AR" dirty="0" smtClean="0"/>
              <a:t>Estimar área ocupada (Ψ)</a:t>
            </a:r>
          </a:p>
          <a:p>
            <a:pPr lvl="1"/>
            <a:r>
              <a:rPr lang="es-AR" dirty="0" smtClean="0"/>
              <a:t>Estimar condición para cada sitio (</a:t>
            </a:r>
            <a:r>
              <a:rPr lang="es-AR" dirty="0" err="1" smtClean="0"/>
              <a:t>O</a:t>
            </a:r>
            <a:r>
              <a:rPr lang="es-AR" baseline="-25000" dirty="0" err="1" smtClean="0"/>
              <a:t>i</a:t>
            </a:r>
            <a:r>
              <a:rPr lang="es-AR" dirty="0" smtClean="0"/>
              <a:t>)</a:t>
            </a:r>
          </a:p>
          <a:p>
            <a:pPr lvl="2"/>
            <a:r>
              <a:rPr lang="es-AR" dirty="0" smtClean="0"/>
              <a:t>Ocupado (</a:t>
            </a:r>
            <a:r>
              <a:rPr lang="es-AR" dirty="0" err="1" smtClean="0"/>
              <a:t>O</a:t>
            </a:r>
            <a:r>
              <a:rPr lang="es-AR" baseline="-25000" dirty="0" err="1" smtClean="0"/>
              <a:t>i</a:t>
            </a:r>
            <a:r>
              <a:rPr lang="es-AR" dirty="0" smtClean="0"/>
              <a:t> = 1)</a:t>
            </a:r>
          </a:p>
          <a:p>
            <a:pPr lvl="2"/>
            <a:r>
              <a:rPr lang="es-AR" dirty="0" smtClean="0"/>
              <a:t>Vacante (</a:t>
            </a:r>
            <a:r>
              <a:rPr lang="es-AR" dirty="0" err="1" smtClean="0"/>
              <a:t>O</a:t>
            </a:r>
            <a:r>
              <a:rPr lang="es-AR" baseline="-25000" dirty="0" err="1" smtClean="0"/>
              <a:t>i</a:t>
            </a:r>
            <a:r>
              <a:rPr lang="es-AR" dirty="0" smtClean="0"/>
              <a:t> = 0)</a:t>
            </a:r>
          </a:p>
          <a:p>
            <a:r>
              <a:rPr lang="es-AR" dirty="0" smtClean="0"/>
              <a:t>Métodos</a:t>
            </a:r>
          </a:p>
          <a:p>
            <a:pPr lvl="1"/>
            <a:r>
              <a:rPr lang="es-AR" dirty="0" smtClean="0"/>
              <a:t>Muestreo repetido</a:t>
            </a:r>
          </a:p>
          <a:p>
            <a:pPr marL="1371600" lvl="2" indent="-457200">
              <a:buFont typeface="+mj-lt"/>
              <a:buAutoNum type="arabicPeriod"/>
            </a:pPr>
            <a:r>
              <a:rPr lang="es-AR" dirty="0" smtClean="0"/>
              <a:t>Sitios seleccionados aleatoriamente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s-AR" dirty="0" smtClean="0"/>
              <a:t>Muestreo repetido de cada sitio seleccionado</a:t>
            </a:r>
          </a:p>
          <a:p>
            <a:pPr lvl="2"/>
            <a:endParaRPr lang="es-AR" dirty="0" smtClean="0"/>
          </a:p>
          <a:p>
            <a:pPr lvl="1"/>
            <a:endParaRPr lang="es-AR" dirty="0" smtClean="0"/>
          </a:p>
          <a:p>
            <a:pPr lvl="1"/>
            <a:endParaRPr lang="es-AR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94586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Porque esto es importante?</a:t>
            </a:r>
            <a:br>
              <a:rPr lang="es-AR" dirty="0" smtClean="0"/>
            </a:b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s-AR" dirty="0" smtClean="0"/>
              <a:t>Ecología de Comunidades</a:t>
            </a:r>
          </a:p>
          <a:p>
            <a:pPr marL="1371600" lvl="2" indent="-514350"/>
            <a:r>
              <a:rPr lang="es-AR" dirty="0" smtClean="0"/>
              <a:t>Muestreo de riqueza geográfica</a:t>
            </a:r>
          </a:p>
          <a:p>
            <a:pPr marL="1371600" lvl="2" indent="-514350"/>
            <a:r>
              <a:rPr lang="es-AR" dirty="0" smtClean="0"/>
              <a:t>Partición entre diversidad alfa y beta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AR" dirty="0" smtClean="0"/>
              <a:t>Ecología Poblacional</a:t>
            </a:r>
          </a:p>
          <a:p>
            <a:pPr marL="1371600" lvl="2" indent="-514350"/>
            <a:r>
              <a:rPr lang="es-AR" dirty="0" err="1" smtClean="0"/>
              <a:t>Ocupamiento</a:t>
            </a:r>
            <a:r>
              <a:rPr lang="es-AR" dirty="0" smtClean="0"/>
              <a:t>  x  Densidad = Abundancia </a:t>
            </a:r>
          </a:p>
          <a:p>
            <a:pPr marL="1371600" lvl="2" indent="-514350"/>
            <a:r>
              <a:rPr lang="es-AR" dirty="0" err="1"/>
              <a:t>Ocupamiento</a:t>
            </a:r>
            <a:r>
              <a:rPr lang="es-AR" dirty="0" smtClean="0"/>
              <a:t> como aproximación de condición</a:t>
            </a:r>
          </a:p>
          <a:p>
            <a:pPr marL="1371600" lvl="2" indent="-514350"/>
            <a:r>
              <a:rPr lang="es-AR" dirty="0" err="1"/>
              <a:t>Ocupamiento</a:t>
            </a:r>
            <a:r>
              <a:rPr lang="es-AR" dirty="0"/>
              <a:t> </a:t>
            </a:r>
            <a:r>
              <a:rPr lang="es-AR" dirty="0" smtClean="0"/>
              <a:t>–curvas de abundancia</a:t>
            </a:r>
          </a:p>
          <a:p>
            <a:pPr marL="1371600" lvl="2" indent="-514350"/>
            <a:r>
              <a:rPr lang="es-AR" dirty="0" smtClean="0"/>
              <a:t>Propagación de especies invasoras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AR" dirty="0" smtClean="0"/>
              <a:t>Teoría de Muestreo</a:t>
            </a:r>
          </a:p>
          <a:p>
            <a:pPr marL="1371600" lvl="2" indent="-514350"/>
            <a:r>
              <a:rPr lang="es-AR" dirty="0" smtClean="0"/>
              <a:t>Tener en cuenta la detección imperfecta</a:t>
            </a:r>
          </a:p>
          <a:p>
            <a:pPr lvl="1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12808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7813"/>
            <a:ext cx="8514179" cy="1139825"/>
          </a:xfrm>
        </p:spPr>
        <p:txBody>
          <a:bodyPr/>
          <a:lstStyle/>
          <a:p>
            <a:r>
              <a:rPr lang="es-AR" sz="3600" dirty="0" smtClean="0"/>
              <a:t>Programa de Monitoreo de Anfibios Norteamericanos</a:t>
            </a:r>
            <a:endParaRPr lang="es-A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71311" cy="4530725"/>
          </a:xfrm>
        </p:spPr>
        <p:txBody>
          <a:bodyPr/>
          <a:lstStyle/>
          <a:p>
            <a:pPr lvl="1"/>
            <a:r>
              <a:rPr lang="es-AR" dirty="0" smtClean="0"/>
              <a:t>Conteo de anfibios en la Costa Este de USA</a:t>
            </a:r>
          </a:p>
          <a:p>
            <a:pPr lvl="1"/>
            <a:r>
              <a:rPr lang="es-AR" dirty="0" err="1" smtClean="0"/>
              <a:t>Patuxent</a:t>
            </a:r>
            <a:r>
              <a:rPr lang="es-AR" dirty="0" smtClean="0"/>
              <a:t> USGS </a:t>
            </a:r>
            <a:r>
              <a:rPr lang="es-AR" dirty="0" err="1" smtClean="0"/>
              <a:t>lab</a:t>
            </a:r>
            <a:endParaRPr lang="es-AR" dirty="0" smtClean="0"/>
          </a:p>
          <a:p>
            <a:pPr lvl="1"/>
            <a:r>
              <a:rPr lang="es-AR" dirty="0" smtClean="0">
                <a:hlinkClick r:id="rId3"/>
              </a:rPr>
              <a:t>https://www.pwrc.usgs.gov/naamp/index.cfm</a:t>
            </a:r>
            <a:endParaRPr lang="es-A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" t="112" r="32261" b="8776"/>
          <a:stretch/>
        </p:blipFill>
        <p:spPr bwMode="auto">
          <a:xfrm>
            <a:off x="4628511" y="1966731"/>
            <a:ext cx="4342868" cy="3285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0967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ueEd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BlueEdge.thmx</Template>
  <TotalTime>687</TotalTime>
  <Words>1775</Words>
  <Application>Microsoft Macintosh PowerPoint</Application>
  <PresentationFormat>On-screen Show (4:3)</PresentationFormat>
  <Paragraphs>391</Paragraphs>
  <Slides>43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BlueEdge</vt:lpstr>
      <vt:lpstr>Equation</vt:lpstr>
      <vt:lpstr>Statistical Inference in R and JAGS  Noble Hendrix &amp; Jim Thorson noblehendrix@gmail.com /  james.thorson@noaa.gov  </vt:lpstr>
      <vt:lpstr>¿Que son los modelos Espacio-Estado?</vt:lpstr>
      <vt:lpstr>Ejemplo de modelo Espacio-Estado Modelo Dinámico Linear</vt:lpstr>
      <vt:lpstr>Relación entre proceso de estado y proceso de observación</vt:lpstr>
      <vt:lpstr>Modelos de ocupamiento de parches</vt:lpstr>
      <vt:lpstr>Conceptos Importantes</vt:lpstr>
      <vt:lpstr>Análisis de Ocupamiento </vt:lpstr>
      <vt:lpstr>Porque esto es importante? </vt:lpstr>
      <vt:lpstr>Programa de Monitoreo de Anfibios Norteamericanos</vt:lpstr>
      <vt:lpstr>Muy bueno para datos colectados por ciudadanos!</vt:lpstr>
      <vt:lpstr>Modelos de Ocupamiento de Parches</vt:lpstr>
      <vt:lpstr>Modelos de Ocupamiento de Parches</vt:lpstr>
      <vt:lpstr>Modelos de Ocupamiento de Parches</vt:lpstr>
      <vt:lpstr>Modelos de Ocupamiento de Parches</vt:lpstr>
      <vt:lpstr>Modelos de Ocupamiento de Parches</vt:lpstr>
      <vt:lpstr>Modelos de Ocupamiento de Parches</vt:lpstr>
      <vt:lpstr>Observacion imperfecta</vt:lpstr>
      <vt:lpstr>Modelos de Ocupamiento de Parches</vt:lpstr>
      <vt:lpstr>Modelo Estadístico Jerárquico</vt:lpstr>
      <vt:lpstr>Modelo Estadístico Jerárquico</vt:lpstr>
      <vt:lpstr>Modelo Estadístico Jerárquico</vt:lpstr>
      <vt:lpstr>Modelo Estadístico Jerárquico</vt:lpstr>
      <vt:lpstr>Modelo Estadístico Jerárquico</vt:lpstr>
      <vt:lpstr>Muestras múltiples para estimar p</vt:lpstr>
      <vt:lpstr>Incorporando covariables</vt:lpstr>
      <vt:lpstr>Incorporando covariables</vt:lpstr>
      <vt:lpstr>Incorporando covariables</vt:lpstr>
      <vt:lpstr>Supuestos</vt:lpstr>
      <vt:lpstr>¿Porque permitir observaciones imperfectas?</vt:lpstr>
      <vt:lpstr>¿Como realizarlo eficientemente? </vt:lpstr>
      <vt:lpstr>Datos de ejemplo</vt:lpstr>
      <vt:lpstr>Estimación</vt:lpstr>
      <vt:lpstr>Modelos de ocupamiento dinámico </vt:lpstr>
      <vt:lpstr>Poblaciones cerradas y abiertas</vt:lpstr>
      <vt:lpstr>Ejemplo - movimiento a través de una red</vt:lpstr>
      <vt:lpstr>Movimiento hipotético entre sitios</vt:lpstr>
      <vt:lpstr>Estructura de Modelo</vt:lpstr>
      <vt:lpstr>Estructura de Modelo</vt:lpstr>
      <vt:lpstr>Estructura de Modelo</vt:lpstr>
      <vt:lpstr>Supuestos</vt:lpstr>
      <vt:lpstr>Incorporando covariables</vt:lpstr>
      <vt:lpstr>Datos de Ejemplo</vt:lpstr>
      <vt:lpstr>Estimación</vt:lpstr>
    </vt:vector>
  </TitlesOfParts>
  <Company>QEDA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State-space models Day 3</dc:title>
  <dc:creator>noble</dc:creator>
  <cp:lastModifiedBy>noble</cp:lastModifiedBy>
  <cp:revision>132</cp:revision>
  <cp:lastPrinted>2016-01-18T03:03:54Z</cp:lastPrinted>
  <dcterms:created xsi:type="dcterms:W3CDTF">2015-09-13T21:09:41Z</dcterms:created>
  <dcterms:modified xsi:type="dcterms:W3CDTF">2016-01-18T22:11:43Z</dcterms:modified>
</cp:coreProperties>
</file>