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66" r:id="rId6"/>
    <p:sldId id="258" r:id="rId7"/>
    <p:sldId id="282" r:id="rId8"/>
    <p:sldId id="264" r:id="rId9"/>
    <p:sldId id="259" r:id="rId10"/>
    <p:sldId id="260" r:id="rId11"/>
    <p:sldId id="267" r:id="rId12"/>
    <p:sldId id="268" r:id="rId13"/>
    <p:sldId id="270" r:id="rId14"/>
    <p:sldId id="281" r:id="rId15"/>
    <p:sldId id="269" r:id="rId16"/>
    <p:sldId id="263" r:id="rId17"/>
    <p:sldId id="261" r:id="rId18"/>
    <p:sldId id="262" r:id="rId19"/>
    <p:sldId id="271" r:id="rId20"/>
    <p:sldId id="272" r:id="rId21"/>
    <p:sldId id="273" r:id="rId22"/>
    <p:sldId id="275" r:id="rId23"/>
    <p:sldId id="274" r:id="rId24"/>
    <p:sldId id="276" r:id="rId25"/>
    <p:sldId id="280" r:id="rId26"/>
    <p:sldId id="277" r:id="rId27"/>
    <p:sldId id="278" r:id="rId28"/>
    <p:sldId id="27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D8D3"/>
    <a:srgbClr val="00ADB5"/>
    <a:srgbClr val="FEEDFF"/>
    <a:srgbClr val="FFFFFF"/>
    <a:srgbClr val="004C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09352D-8F2D-4E72-AFCF-705D44C40FE4}" vWet="6" dt="2022-11-21T18:26:44.294"/>
    <p1510:client id="{0D3C6760-1568-E33B-158C-7440B2DE6BE0}" v="107" dt="2023-01-18T18:26:47.659"/>
    <p1510:client id="{0F8B7D5F-61C5-469B-93C3-8B89F132FBD3}" v="814" dt="2023-01-19T13:02:53.400"/>
    <p1510:client id="{10F0E126-864D-4DB8-972C-F5BEF94EB1CC}" v="38" dt="2023-01-19T12:03:06.120"/>
    <p1510:client id="{1419B714-B7F9-4C36-AC72-0899A371B69B}" v="379" dt="2023-01-19T01:54:53.014"/>
    <p1510:client id="{218C1104-02FE-6807-6632-26419B3B7396}" v="187" dt="2022-11-23T23:16:58.333"/>
    <p1510:client id="{2B090FDF-489E-4410-90B6-F69BD5B56532}" v="12" dt="2022-11-23T22:37:33.504"/>
    <p1510:client id="{2B9F5023-A0C9-4992-B3BD-49FDCCD71AD7}" v="74" dt="2022-11-23T19:00:34.071"/>
    <p1510:client id="{3EE14743-779C-8B1C-CF11-2E224F00A554}" v="760" dt="2023-01-18T22:43:25.715"/>
    <p1510:client id="{63CB42C6-22F5-CA3E-7C97-502C952D7D72}" v="37" dt="2022-11-23T19:41:42.480"/>
    <p1510:client id="{6EA0EFDA-5AEE-450C-88F9-1E78234E2DAC}" v="9" dt="2022-11-21T18:27:09.810"/>
    <p1510:client id="{94BB10E5-D60E-48E8-B669-2BCD08F6BA01}" v="2" dt="2022-11-21T16:56:22.119"/>
    <p1510:client id="{CC86A099-EA10-4549-B5F8-1A4FE0D96663}" v="359" dt="2023-01-19T12:04:21.690"/>
    <p1510:client id="{F00C3FCF-F079-8A24-A404-214011F416A9}" v="2" dt="2022-11-23T23:05:18.1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09:55:39.6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6831 13641 16383 0 0,'-1'0'0'0'0,"-9"0"0"0"0,-23 0 0 0 0,-42 0 0 0 0,-49 0 0 0 0,-47 0 0 0 0,-34 0 0 0 0,-15 0 0 0 0,2 0 0 0 0,16 0 0 0 0,29 0 0 0 0,35 0 0 0 0,35 0 0 0 0,34 0 0 0 0,27-2 0 0 0,22 0 0 0 0,16 0 0 0 0,13 1 0 0 0,22 2 0 0 0,33 8 0 0 0,43 11 0 0 0,48 12 0 0 0,44 5 0 0 0,35 3 0 0 0,15-2 0 0 0,-10-6 0 0 0,-28-6 0 0 0,-36-6 0 0 0,-39-5 0 0 0,-34-5 0 0 0,-27-2 0 0 0,-23-3 0 0 0,-15-1 0 0 0,-12-1 0 0 0,-6 0 0 0 0,-6-1 0 0 0,-4-1 0 0 0,-4 1 0 0 0,-8 1 0 0 0,-11-2 0 0 0,-17 0 0 0 0,-15 0 0 0 0,-9-1 0 0 0,0 0 0 0 0,5 0 0 0 0,11 0 0 0 0,8 0 0 0 0,8 1-16383 0 0,7 0 16383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09:55:57.26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7177 13854 16383 0 0,'-2'0'0'0'0,"-6"0"0"0"0,-19 0 0 0 0,-43 0 0 0 0,-60 0 0 0 0,-64 0 0 0 0,-49 0 0 0 0,-22 0 0 0 0,2 0 0 0 0,30 0 0 0 0,47 0 0 0 0,56 0 0 0 0,53 0 0 0 0,51 0 0 0 0,50-3 0 0 0,45-3 0 0 0,35-3 0 0 0,24-5 0 0 0,14-3 0 0 0,9 1 0 0 0,1-1 0 0 0,-6 0 0 0 0,-13 2 0 0 0,-20 1 0 0 0,-25 1 0 0 0,-23 4 0 0 0,-22 2 0 0 0,-18 4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09:55:43.29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6934 13759 16383 0 0,'-1'0'0'0'0,"-4"0"0"0"0,-9 0 0 0 0,-21 0 0 0 0,-25 0 0 0 0,-24 0 0 0 0,-20 0 0 0 0,-14 0 0 0 0,-8 0 0 0 0,-4 0 0 0 0,4 0 0 0 0,5 0 0 0 0,9 0 0 0 0,10 0 0 0 0,8 0 0 0 0,9 0 0 0 0,9 0 0 0 0,11 0 0 0 0,11 0 0 0 0,11 0 0 0 0,10 0 0 0 0,10 0 0 0 0,8 0 0 0 0,8 0 0 0 0,5 0 0 0 0,3 0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09:55:43.3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6789 13842 16383 0 0,'-1'0'0'0'0,"-6"0"0"0"0,-13 0 0 0 0,-19 0 0 0 0,-20 0 0 0 0,-20 0 0 0 0,-16 0 0 0 0,-10 0 0 0 0,0 0 0 0 0,6 0 0 0 0,12 0 0 0 0,14 0 0 0 0,14 0 0 0 0,10 0 0 0 0,10 0 0 0 0,7-1 0 0 0,6-1 0 0 0,3-1 0 0 0,2-1 0 0 0,-2-1 0 0 0,-4-1 0 0 0,-3-2 0 0 0,-2-2 0 0 0,2-2 0 0 0,4-2 0 0 0,7 1 0 0 0,7 0 0 0 0,4 2 0 0 0,5 1 0 0 0,4 3 0 0 0,7 1 0 0 0,11 3 0 0 0,11 1 0 0 0,10 1 0 0 0,5 1 0 0 0,-2 1 0 0 0,-4 2 0 0 0,-8 0 0 0 0,-9 1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09:55:43.51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6514 13721 16383 0 0,'0'0'0'0'0,"-2"2"0"0"0,-7 0 0 0 0,-17 0 0 0 0,-35-1 0 0 0,-42 0 0 0 0,-41-1 0 0 0,-23 1 0 0 0,-1-1 0 0 0,15 0 0 0 0,28 0 0 0 0,36 0 0 0 0,38 0 0 0 0,40-1 0 0 0,41 1 0 0 0,37 0 0 0 0,33 2 0 0 0,24 3 0 0 0,17 1 0 0 0,6 0 0 0 0,-4-1 0 0 0,-13-1 0 0 0,-19-2 0 0 0,-24-1 0 0 0,-22 0 0 0 0,-23-1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09:55:43.6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6824 13892 16383 0 0,'-2'3'0'0'0,"-4"4"0"0"0,-9 0 0 0 0,-23 0 0 0 0,-25-2 0 0 0,-27-1 0 0 0,-29-2 0 0 0,-26-1 0 0 0,-16-1 0 0 0,-6 0 0 0 0,6 0 0 0 0,18-1 0 0 0,28 1 0 0 0,27 0 0 0 0,32 0 0 0 0,33 0 0 0 0,38 0 0 0 0,41 0 0 0 0,40 0 0 0 0,36 0 0 0 0,27 0 0 0 0,12 1 0 0 0,-2 2 0 0 0,-17 0 0 0 0,-27 1 0 0 0,-27-2 0 0 0,-27-1 0 0 0,-19 0 0 0 0,-16 0 0 0 0,-9-1 0 0 0,-6 0 0 0 0,-6-1 0 0 0,-9-3 0 0 0,-21-8 0 0 0,-33-13 0 0 0,-44-15 0 0 0,-43-11 0 0 0,-39-7 0 0 0,-19 3 0 0 0,1 9 0 0 0,24 13 0 0 0,32 12 0 0 0,40 9 0 0 0,40 7 0 0 0,29 5 0 0 0,22 1 0 0 0,15 2 0 0 0,13-1 0 0 0,14 0 0 0 0,21 0 0 0 0,25-3 0 0 0,27-3 0 0 0,24-2 0 0 0,13-1 0 0 0,-1 2 0 0 0,-25 0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09:55:43.77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6841 13609 16383 0 0,'-4'0'0'0'0,"-12"0"0"0"0,-23 0 0 0 0,-24 0 0 0 0,-23 0 0 0 0,-20 0 0 0 0,-9 0 0 0 0,6 0 0 0 0,16 0 0 0 0,24 0 0 0 0,30 0 0 0 0,37 1 0 0 0,38 4 0 0 0,38 7 0 0 0,29 4 0 0 0,16 3 0 0 0,0 1 0 0 0,-11-3 0 0 0,-18-4 0 0 0,-21-4 0 0 0,-21-4 0 0 0,-18 0 0 0 0,-14 1 0 0 0,-17-1 0 0 0,-32-1 0 0 0,-51-1 0 0 0,-63-1 0 0 0,-58-1 0 0 0,-34 1 0 0 0,-7 2 0 0 0,22-1 0 0 0,43 1 0 0 0,52-2 0 0 0,54-1 0 0 0,53 0 0 0 0,50 1 0 0 0,44 4 0 0 0,38 7 0 0 0,24 6 0 0 0,8 6 0 0 0,-4 2 0 0 0,-14-2 0 0 0,-20-5 0 0 0,-22-6 0 0 0,-18-5 0 0 0,-16-5 0 0 0,-11-2 0 0 0,-12-2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09:55:43.9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7798 13518 16383 0 0,'0'1'0'0'0,"-3"0"0"0"0,-13 1 0 0 0,-25 0 0 0 0,-40 0 0 0 0,-49-1 0 0 0,-51-1 0 0 0,-38 0 0 0 0,-24 0 0 0 0,-13 0 0 0 0,-2 0 0 0 0,9 0 0 0 0,20 0 0 0 0,29 0 0 0 0,37 0 0 0 0,39 0 0 0 0,39 0 0 0 0,33 0 0 0 0,25 0 0 0 0,20 1 0 0 0,18 6 0 0 0,24 11 0 0 0,32 17 0 0 0,36 15 0 0 0,35 6 0 0 0,34 2 0 0 0,21-8 0 0 0,5-11 0 0 0,-7-14 0 0 0,-20-10 0 0 0,-28-8 0 0 0,-31-8 0 0 0,-30-5 0 0 0,-24 0 0 0 0,-23-1 0 0 0,-23 2 0 0 0,-35 2 0 0 0,-53-3 0 0 0,-70-5 0 0 0,-58-4 0 0 0,-33-1 0 0 0,-7 2 0 0 0,20 4 0 0 0,38 4 0 0 0,44 2 0 0 0,46 2 0 0 0,36 2 0 0 0,29 0 0 0 0,18 1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09:55:43.99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7027 13722 16383 0 0,'-1'0'0'0'0,"-4"0"0"0"0,-15 0 0 0 0,-26 0 0 0 0,-33 0 0 0 0,-41 0 0 0 0,-45 0 0 0 0,-34 0 0 0 0,-13 0 0 0 0,5 0 0 0 0,24 0 0 0 0,37 0 0 0 0,43 0 0 0 0,37 0 0 0 0,33 0 0 0 0,29 0 0 0 0,39-2 0 0 0,56-3 0 0 0,59-2 0 0 0,48-1 0 0 0,33 3 0 0 0,7 0 0 0 0,-19 3 0 0 0,-37 0 0 0 0,-45 2 0 0 0,-41 0 0 0 0,-36 0 0 0 0,-28 0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09:55:44.0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6543 13654 16383 0 0,'-2'0'0'0'0,"-7"0"0"0"0,-20 0 0 0 0,-30 0 0 0 0,-34 0 0 0 0,-22 0 0 0 0,-9 0 0 0 0,6 0 0 0 0,18 0 0 0 0,25 0 0 0 0,27 0 0 0 0,34 0 0 0 0,42 0 0 0 0,56 0 0 0 0,55 0 0 0 0,40 0 0 0 0,19 0 0 0 0,-6 0 0 0 0,-26 0 0 0 0,-37 0 0 0 0,-38 0 0 0 0,-36 1 0 0 0,-37 5 0 0 0,-41 14 0 0 0,-41 17 0 0 0,-39 18 0 0 0,-31 14 0 0 0,-17 5 0 0 0,-1-6 0 0 0,15-11 0 0 0,24-13 0 0 0,27-15 0 0 0,26-12 0 0 0,24-9 0 0 0,17-7 0 0 0,12-5 0 0 0,7-4 0 0 0,4-2 0 0 0,0 0 0 0 0,-5-2 0 0 0,-13-3 0 0 0,-19-6 0 0 0,-19-7 0 0 0,-13-3 0 0 0,-4 2 0 0 0,2 3 0 0 0,13 6 0 0 0,15 5 0 0 0,13 4 0 0 0,12 4 0 0 0,11 2 0 0 0,17 4 0 0 0,28 0 0 0 0,35 2 0 0 0,36-1 0 0 0,26 1 0 0 0,14 0 0 0 0,-3-1 0 0 0,-19 1 0 0 0,-29-1 0 0 0,-29 0 0 0 0,-27 1 0 0 0,-21 0 0 0 0,-18 1 0 0 0,-21-1 0 0 0,-28 1 0 0 0,-28-1 0 0 0,-31-1 0 0 0,-24 0 0 0 0,-14 1 0 0 0,2-1 0 0 0,17-1 0 0 0,25 1 0 0 0,29 0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09:55:44.1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6646 13751 16383 0 0,'-2'0'0'0'0,"-13"0"0"0"0,-25 0 0 0 0,-30 0 0 0 0,-29 0 0 0 0,-20 0 0 0 0,-2 0 0 0 0,14 0 0 0 0,28 1 0 0 0,32 2 0 0 0,41 7 0 0 0,48 13 0 0 0,47 14 0 0 0,41 10 0 0 0,25 4 0 0 0,2-2 0 0 0,-16-6 0 0 0,-27-9 0 0 0,-31-11 0 0 0,-31-8 0 0 0,-38-7 0 0 0,-45-6 0 0 0,-47-2 0 0 0,-40-2 0 0 0,-26-4 0 0 0,-6-1 0 0 0,13-1 0 0 0,24 0 0 0 0,33 1 0 0 0,35 2 0 0 0,38 2 0 0 0,40 1 0 0 0,38 4 0 0 0,30 7 0 0 0,14 4 0 0 0,-2 2 0 0 0,-16-3 0 0 0,-21-2 0 0 0,-25-3 0 0 0,-30-4 0 0 0,-38-1 0 0 0,-44-1 0 0 0,-42-3 0 0 0,-28-5 0 0 0,-11-3 0 0 0,8-1 0 0 0,23-2 0 0 0,30 1 0 0 0,30 0 0 0 0,36-2 0 0 0,43-3 0 0 0,48-4 0 0 0,46 0 0 0 0,30 4 0 0 0,10 4 0 0 0,-11 5 0 0 0,-26 4 0 0 0,-36 2 0 0 0,-48 2 0 0 0,-58 0 0 0 0,-58 0 0 0 0,-52-3 0 0 0,-33-3 0 0 0,-9 0 0 0 0,14-1 0 0 0,29 3 0 0 0,37 1 0 0 0,44 1 0 0 0,46 1 0 0 0,49 1 0 0 0,43 5 0 0 0,30 4 0 0 0,13 5 0 0 0,-8 0 0 0 0,-21-2 0 0 0,-29-3 0 0 0,-39-3 0 0 0,-41-3 0 0 0,-44-6 0 0 0,-38-6 0 0 0,-27-5 0 0 0,-13-3 0 0 0,-1 0 0 0 0,16 1 0 0 0,21 2 0 0 0,26 3 0 0 0,23 1 0 0 0,22 1 0 0 0,30-2 0 0 0,45-8 0 0 0,51-9 0 0 0,48-7 0 0 0,31-3 0 0 0,5 2 0 0 0,-20 5 0 0 0,-35 9 0 0 0,-42 8 0 0 0,-46 6 0 0 0,-59 9 0 0 0,-74 18 0 0 0,-75 24 0 0 0,-54 22 0 0 0,-29 13 0 0 0,-2 5 0 0 0,27-7 0 0 0,44-15 0 0 0,52-18 0 0 0,52-15 0 0 0,57-10 0 0 0,62-5 0 0 0,59-3 0 0 0,53-3 0 0 0,35-2 0 0 0,7 1 0 0 0,-19-2 0 0 0,-36-1 0 0 0,-45-1 0 0 0,-50-1 0 0 0,-57-1 0 0 0,-58-1 0 0 0,-48-4 0 0 0,-29-7 0 0 0,-5-5 0 0 0,15-1 0 0 0,26-1 0 0 0,32 0 0 0 0,34-1 0 0 0,47-2 0 0 0,56-4 0 0 0,55-2 0 0 0,42-1 0 0 0,17 3 0 0 0,-8 5 0 0 0,-27 5 0 0 0,-38 5 0 0 0,-37 6 0 0 0,-43 2 0 0 0,-51 3 0 0 0,-56 1 0 0 0,-50 0 0 0 0,-34 0 0 0 0,-12 0 0 0 0,9 0 0 0 0,26-1 0 0 0,37 0 0 0 0,41 0 0 0 0,45 0 0 0 0,50 0 0 0 0,46 0 0 0 0,33 0 0 0 0,16 0 0 0 0,-6 0 0 0 0,-18 0 0 0 0,-29 0 0 0 0,-33 0 0 0 0,-35 0 0 0 0,-37 0 0 0 0,-35 0 0 0 0,-30 0 0 0 0,-15 0 0 0 0,-2 0 0 0 0,10 0 0 0 0,21-1 0 0 0,26 0 0 0 0,25-1 0 0 0,28 0 0 0 0,30 1 0 0 0,26 1 0 0 0,19 4 0 0 0,8 6 0 0 0,-4 4 0 0 0,-11 5 0 0 0,-17 0 0 0 0,-16 1 0 0 0,-15-4 0 0 0,-10-2 0 0 0,-10-4 0 0 0,-16-3 0 0 0,-24-3 0 0 0,-28-2 0 0 0,-28-1 0 0 0,-20-2 0 0 0,-5 1 0 0 0,9-1 0 0 0,24 1 0 0 0,39-1 0 0 0,50 1 0 0 0,56 0 0 0 0,54 0 0 0 0,43 0 0 0 0,24 0 0 0 0,0 0 0 0 0,-17 1 0 0 0,-30 2 0 0 0,-35 5 0 0 0,-33 4 0 0 0,-27 0 0 0 0,-21-1 0 0 0,-22-2 0 0 0,-28-3 0 0 0,-31-2 0 0 0,-31-2 0 0 0,-26-1 0 0 0,-15-1 0 0 0,-5-1 0 0 0,9 1 0 0 0,20-1 0 0 0,29 0 0 0 0,31-3 0 0 0,36-5 0 0 0,43-4 0 0 0,43-5 0 0 0,35-2 0 0 0,20-1 0 0 0,0 3 0 0 0,-15 4 0 0 0,-23 3 0 0 0,-29 2 0 0 0,-36-1 0 0 0,-51-8 0 0 0,-63-10 0 0 0,-64-10 0 0 0,-50-8 0 0 0,-27-3 0 0 0,7 2 0 0 0,35 5 0 0 0,50 6 0 0 0,51 5 0 0 0,55 0 0 0 0,72-6 0 0 0,86-10 0 0 0,83-12 0 0 0,59-2 0 0 0,25 6 0 0 0,-12 14 0 0 0,-40 13 0 0 0,-56 11 0 0 0,-57 11 0 0 0,-58 11 0 0 0,-65 14 0 0 0,-77 19 0 0 0,-79 20 0 0 0,-62 16 0 0 0,-33 7 0 0 0,-1 1 0 0 0,27-7 0 0 0,46-13 0 0 0,52-15 0 0 0,49-16 0 0 0,45-14 0 0 0,54-8 0 0 0,58-7 0 0 0,54-4 0 0 0,42-1 0 0 0,22 0 0 0 0,-5 1 0 0 0,-26-1 0 0 0,-39 2 0 0 0,-40 0 0 0 0,-42 2 0 0 0,-44 3 0 0 0,-41 7 0 0 0,-30 5 0 0 0,-2 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09:55:39.8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6974 13761 16383 0 0,'-3'0'0'0'0,"-10"0"0"0"0,-20 0 0 0 0,-29 0 0 0 0,-32 0 0 0 0,-28 0 0 0 0,-18 0 0 0 0,-6 0 0 0 0,5 0 0 0 0,12 0 0 0 0,17 0 0 0 0,18 0 0 0 0,19 0 0 0 0,16 0 0 0 0,16 0 0 0 0,15 0 0 0 0,12 0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09:55:44.1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6646 13751 16383 0 0,'-2'0'0'0'0,"-13"0"0"0"0,-25 0 0 0 0,-30 0 0 0 0,-29 0 0 0 0,-20 0 0 0 0,-2 0 0 0 0,14 0 0 0 0,28 1 0 0 0,32 2 0 0 0,41 7 0 0 0,48 13 0 0 0,47 14 0 0 0,41 10 0 0 0,25 4 0 0 0,2-2 0 0 0,-16-6 0 0 0,-27-9 0 0 0,-31-11 0 0 0,-31-8 0 0 0,-38-7 0 0 0,-45-6 0 0 0,-47-2 0 0 0,-40-2 0 0 0,-26-4 0 0 0,-6-1 0 0 0,13-1 0 0 0,24 0 0 0 0,33 1 0 0 0,35 2 0 0 0,38 2 0 0 0,40 1 0 0 0,38 4 0 0 0,30 7 0 0 0,14 4 0 0 0,-2 2 0 0 0,-16-3 0 0 0,-21-2 0 0 0,-25-3 0 0 0,-30-4 0 0 0,-38-1 0 0 0,-44-1 0 0 0,-42-3 0 0 0,-28-5 0 0 0,-11-3 0 0 0,8-1 0 0 0,23-2 0 0 0,30 1 0 0 0,30 0 0 0 0,36-2 0 0 0,43-3 0 0 0,48-4 0 0 0,46 0 0 0 0,30 4 0 0 0,10 4 0 0 0,-11 5 0 0 0,-26 4 0 0 0,-36 2 0 0 0,-48 2 0 0 0,-58 0 0 0 0,-58 0 0 0 0,-52-3 0 0 0,-33-3 0 0 0,-9 0 0 0 0,14-1 0 0 0,29 3 0 0 0,37 1 0 0 0,44 1 0 0 0,46 1 0 0 0,49 1 0 0 0,43 5 0 0 0,30 4 0 0 0,13 5 0 0 0,-8 0 0 0 0,-21-2 0 0 0,-29-3 0 0 0,-39-3 0 0 0,-41-3 0 0 0,-44-6 0 0 0,-38-6 0 0 0,-27-5 0 0 0,-13-3 0 0 0,-1 0 0 0 0,16 1 0 0 0,21 2 0 0 0,26 3 0 0 0,23 1 0 0 0,22 1 0 0 0,30-2 0 0 0,45-8 0 0 0,51-9 0 0 0,48-7 0 0 0,31-3 0 0 0,5 2 0 0 0,-20 5 0 0 0,-35 9 0 0 0,-42 8 0 0 0,-46 6 0 0 0,-59 9 0 0 0,-74 18 0 0 0,-75 24 0 0 0,-54 22 0 0 0,-29 13 0 0 0,-2 5 0 0 0,27-7 0 0 0,44-15 0 0 0,52-18 0 0 0,52-15 0 0 0,57-10 0 0 0,62-5 0 0 0,59-3 0 0 0,53-3 0 0 0,35-2 0 0 0,7 1 0 0 0,-19-2 0 0 0,-36-1 0 0 0,-45-1 0 0 0,-50-1 0 0 0,-57-1 0 0 0,-58-1 0 0 0,-48-4 0 0 0,-29-7 0 0 0,-5-5 0 0 0,15-1 0 0 0,26-1 0 0 0,32 0 0 0 0,34-1 0 0 0,47-2 0 0 0,56-4 0 0 0,55-2 0 0 0,42-1 0 0 0,17 3 0 0 0,-8 5 0 0 0,-27 5 0 0 0,-38 5 0 0 0,-37 6 0 0 0,-43 2 0 0 0,-51 3 0 0 0,-56 1 0 0 0,-50 0 0 0 0,-34 0 0 0 0,-12 0 0 0 0,9 0 0 0 0,26-1 0 0 0,37 0 0 0 0,41 0 0 0 0,45 0 0 0 0,50 0 0 0 0,46 0 0 0 0,33 0 0 0 0,16 0 0 0 0,-6 0 0 0 0,-18 0 0 0 0,-29 0 0 0 0,-33 0 0 0 0,-35 0 0 0 0,-37 0 0 0 0,-35 0 0 0 0,-30 0 0 0 0,-15 0 0 0 0,-2 0 0 0 0,10 0 0 0 0,21-1 0 0 0,26 0 0 0 0,25-1 0 0 0,28 0 0 0 0,30 1 0 0 0,26 1 0 0 0,19 4 0 0 0,8 6 0 0 0,-4 4 0 0 0,-11 5 0 0 0,-17 0 0 0 0,-16 1 0 0 0,-15-4 0 0 0,-10-2 0 0 0,-10-4 0 0 0,-16-3 0 0 0,-24-3 0 0 0,-28-2 0 0 0,-28-1 0 0 0,-20-2 0 0 0,-5 1 0 0 0,9-1 0 0 0,24 1 0 0 0,39-1 0 0 0,50 1 0 0 0,56 0 0 0 0,54 0 0 0 0,43 0 0 0 0,24 0 0 0 0,0 0 0 0 0,-17 1 0 0 0,-30 2 0 0 0,-35 5 0 0 0,-33 4 0 0 0,-27 0 0 0 0,-21-1 0 0 0,-22-2 0 0 0,-28-3 0 0 0,-31-2 0 0 0,-31-2 0 0 0,-26-1 0 0 0,-15-1 0 0 0,-5-1 0 0 0,9 1 0 0 0,20-1 0 0 0,29 0 0 0 0,31-3 0 0 0,36-5 0 0 0,43-4 0 0 0,43-5 0 0 0,35-2 0 0 0,20-1 0 0 0,0 3 0 0 0,-15 4 0 0 0,-23 3 0 0 0,-29 2 0 0 0,-36-1 0 0 0,-51-8 0 0 0,-63-10 0 0 0,-64-10 0 0 0,-50-8 0 0 0,-27-3 0 0 0,7 2 0 0 0,35 5 0 0 0,50 6 0 0 0,51 5 0 0 0,55 0 0 0 0,72-6 0 0 0,86-10 0 0 0,83-12 0 0 0,59-2 0 0 0,25 6 0 0 0,-12 14 0 0 0,-40 13 0 0 0,-56 11 0 0 0,-57 11 0 0 0,-58 11 0 0 0,-65 14 0 0 0,-77 19 0 0 0,-79 20 0 0 0,-62 16 0 0 0,-33 7 0 0 0,-1 1 0 0 0,27-7 0 0 0,46-13 0 0 0,52-15 0 0 0,49-16 0 0 0,45-14 0 0 0,54-8 0 0 0,58-7 0 0 0,54-4 0 0 0,42-1 0 0 0,22 0 0 0 0,-5 1 0 0 0,-26-1 0 0 0,-39 2 0 0 0,-40 0 0 0 0,-42 2 0 0 0,-44 3 0 0 0,-41 7 0 0 0,-30 5 0 0 0,-2 1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1:55:51.72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9077 12594 16383 0 0,'0'0'0'0'0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1:55:51.72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7518 12359 16383 0 0,'0'0'0'0'0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11:55:51.72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8415 10816 16383 0 0,'0'0'0'0'0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09:55:44.3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7017 13633 16383 0 0,'-1'0'0'0'0,"-1"0"0"0"0,-4 0 0 0 0,-5 0 0 0 0,-6 0 0 0 0,-7 0 0 0 0,-6 0 0 0 0,-4 0 0 0 0,-6 0 0 0 0,-7 0 0 0 0,-11 0 0 0 0,-11 0 0 0 0,-10 0 0 0 0,-4 0 0 0 0,1 0 0 0 0,4 0 0 0 0,8 0 0 0 0,7 0 0 0 0,8 0 0 0 0,7 0 0 0 0,6 0 0 0 0,3 0 0 0 0,0 0 0 0 0,-2 0 0 0 0,-5 0 0 0 0,-4 0 0 0 0,-2 0 0 0 0,-1 0 0 0 0,3 0 0 0 0,3-1 0 0 0,4-1 0 0 0,5-1 0 0 0,5 1 0 0 0,4 0 0 0 0,5 1 0 0 0,6 0 0 0 0,3 1 0 0 0,1 0 0 0 0,2 0 0 0 0,0 0 0 0 0,1 0 0 0 0,5 0 0 0 0,9 0 0 0 0,19 2 0 0 0,26 8 0 0 0,30 12 0 0 0,23 11 0 0 0,14 6 0 0 0,3 2 0 0 0,-6-5 0 0 0,-11-6 0 0 0,-12-9 0 0 0,-12-6 0 0 0,-14-7 0 0 0,-10-4 0 0 0,-8-3 0 0 0,-4-1 0 0 0,-2 2 0 0 0,2 3 0 0 0,3 3 0 0 0,-2 2 0 0 0,-3 0 0 0 0,-5 0 0 0 0,-9-3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09:55:44.4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6754 13962 16383 0 0,'-1'0'0'0'0,"-5"0"0"0"0,-9 0 0 0 0,-18 0 0 0 0,-21-3 0 0 0,-16-5 0 0 0,-12-5 0 0 0,-5-6 0 0 0,-1-5 0 0 0,6-1 0 0 0,5-1 0 0 0,6 2 0 0 0,3 4 0 0 0,4 4 0 0 0,4 3 0 0 0,7 5 0 0 0,5 3 0 0 0,6 2 0 0 0,5 2 0 0 0,6 1 0 0 0,5-1 0 0 0,4-1 0 0 0,3-2 0 0 0,4-2 0 0 0,4 0 0 0 0,3-1 0 0 0,3 0 0 0 0,2 0 0 0 0,8 0 0 0 0,16 0 0 0 0,23-1 0 0 0,28 1 0 0 0,26 2 0 0 0,20 2 0 0 0,7 1 0 0 0,-2 1 0 0 0,-15 1 0 0 0,-21 0 0 0 0,-21 0 0 0 0,-18 2 0 0 0,-16 1 0 0 0,-11 0 0 0 0,-7 1 0 0 0,-3 0 0 0 0,-1 1 0 0 0,0 0 0 0 0,-1-1 0 0 0,-2 0 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09:55:44.62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6736 13694 16383 0 0,'-3'0'0'0'0,"-10"0"0"0"0,-30 0 0 0 0,-43 0 0 0 0,-41 0 0 0 0,-30 0 0 0 0,-21 0 0 0 0,-8 0 0 0 0,7 0 0 0 0,19 0 0 0 0,25 0 0 0 0,30 0 0 0 0,27 0 0 0 0,24 0 0 0 0,19 0 0 0 0,16 0 0 0 0,10-3 0 0 0,8 0 0 0 0,7-2 0 0 0,13 0 0 0 0,18 1 0 0 0,25 0 0 0 0,33 2 0 0 0,36-1 0 0 0,32-1 0 0 0,21-4 0 0 0,6-2 0 0 0,-9 0 0 0 0,-21 2 0 0 0,-29 3 0 0 0,-31 2 0 0 0,-28 2 0 0 0,-23 4 0 0 0,-16 1 0 0 0,-10 1 0 0 0,-7 0 0 0 0,-6 0 0 0 0,-5 0 0 0 0,-4 0 0 0 0,-6 0 0 0 0,-17 2 0 0 0,-24 4 0 0 0,-35 7 0 0 0,-38 6 0 0 0,-34 7 0 0 0,-28 5 0 0 0,-12 2 0 0 0,7-2 0 0 0,23-8 0 0 0,35-7 0 0 0,36-8 0 0 0,33-7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09:55:39.91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6865 13552 16383 0 0,'2'0'0'0'0,"-2"0"0"0"0,-16 0 0 0 0,-34 0 0 0 0,-42 0 0 0 0,-35 0 0 0 0,-21 0 0 0 0,-11 0 0 0 0,6 0 0 0 0,21 0 0 0 0,30 0 0 0 0,31 0 0 0 0,29 0 0 0 0,25 2 0 0 0,29 6 0 0 0,33 6 0 0 0,31 8 0 0 0,29 2 0 0 0,15-3 0 0 0,5-4 0 0 0,-7-6 0 0 0,-12-4 0 0 0,-13-2 0 0 0,-12 0 0 0 0,-12 2 0 0 0,-12 2 0 0 0,-10 0 0 0 0,-14 1 0 0 0,-12-1 0 0 0,-10-1 0 0 0,-11 2 0 0 0,-25 4 0 0 0,-40 5 0 0 0,-56 8 0 0 0,-71 10 0 0 0,-61 8 0 0 0,-33 3 0 0 0,-4-2 0 0 0,31-5 0 0 0,50-11 0 0 0,61-9 0 0 0,55-7 0 0 0,52-3 0 0 0,53 4 0 0 0,52 5 0 0 0,46 8 0 0 0,44 6 0 0 0,34 2 0 0 0,16-2 0 0 0,2-6 0 0 0,-12-9 0 0 0,-19-6 0 0 0,-22-6 0 0 0,-21-5 0 0 0,-22-1 0 0 0,-17-2 0 0 0,-19-1 0 0 0,-16 1 0 0 0,-15 0 0 0 0,-16 0 0 0 0,-24 2 0 0 0,-13 2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09:55:42.4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7160 13677 16383 0 0,'0'1'0'0'0,"-1"1"0"0"0,-8 0 0 0 0,-24-1 0 0 0,-47 1 0 0 0,-57-1 0 0 0,-53-1 0 0 0,-32 1 0 0 0,-8-1 0 0 0,4 0 0 0 0,15-1 0 0 0,23 1 0 0 0,29 0 0 0 0,27 0 0 0 0,27 0 0 0 0,24 0 0 0 0,20 0 0 0 0,19 0 0 0 0,17 0 0 0 0,15 0 0 0 0,16 0 0 0 0,18 0 0 0 0,19 1 0 0 0,22 3 0 0 0,22 4 0 0 0,18 0 0 0 0,11 2 0 0 0,-2 0 0 0 0,-12 0 0 0 0,-20-2 0 0 0,-23-2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09:55:42.54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7224 13822 16383 0 0,'-4'0'0'0'0,"-13"0"0"0"0,-25 0 0 0 0,-34 0 0 0 0,-42 0 0 0 0,-36 0 0 0 0,-25 0 0 0 0,-18 0 0 0 0,-6 0 0 0 0,4 0 0 0 0,8 0 0 0 0,19 0 0 0 0,24-2 0 0 0,29-3 0 0 0,31-2 0 0 0,29 1 0 0 0,22 0 0 0 0,17 1 0 0 0,12 0 0 0 0,9 1 0 0 0,4 1 0 0 0,5 2 0 0 0,3 0 0 0 0,7 0 0 0 0,8 1 0 0 0,4 0 0 0 0,3 1 0 0 0,-1-1 0 0 0,-5 0 0 0 0,-8 0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09:55:42.5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5588 13783 16383 0 0,'0'-1'0'0'0,"4"-1"0"0"0,18 0 0 0 0,42 0 0 0 0,62 1 0 0 0,73 0 0 0 0,61 0 0 0 0,35 1 0 0 0,5 0 0 0 0,-8 0 0 0 0,-25 0 0 0 0,-34-2 0 0 0,-43-4 0 0 0,-48 0 0 0 0,-43 0 0 0 0,-35 2 0 0 0,-30 1 0 0 0,-23 1 0 0 0,-28 1 0 0 0,-40 1 0 0 0,-60 0 0 0 0,-71-3 0 0 0,-88-7 0 0 0,-87-6 0 0 0,-53-4 0 0 0,-8 3 0 0 0,26 3 0 0 0,50 3 0 0 0,67 0 0 0 0,70 1 0 0 0,66 0 0 0 0,55 1 0 0 0,43 2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09:55:42.6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6699 13660 16383 0 0,'-1'0'0'0'0,"-8"0"0"0"0,-26 0 0 0 0,-36 0 0 0 0,-39 0 0 0 0,-38 0 0 0 0,-21 0 0 0 0,-3 0 0 0 0,12 0 0 0 0,24 0 0 0 0,28 0 0 0 0,30 0 0 0 0,26 0 0 0 0,21 0 0 0 0,19 0 0 0 0,13 0 0 0 0,17 0 0 0 0,25 0 0 0 0,33 0 0 0 0,34 3 0 0 0,31 7 0 0 0,20 9 0 0 0,6 6 0 0 0,-6 4 0 0 0,-16 0 0 0 0,-24-1 0 0 0,-25-2 0 0 0,-24-3 0 0 0,-22-3 0 0 0,-17-3 0 0 0,-14-3 0 0 0,-11-4 0 0 0,-6 0 0 0 0,-5 1 0 0 0,-16 7 0 0 0,-35 13 0 0 0,-50 16 0 0 0,-58 7 0 0 0,-55 1 0 0 0,-36-7 0 0 0,-14-12 0 0 0,9-14 0 0 0,31-13 0 0 0,44-12 0 0 0,48-7 0 0 0,46-1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09:55:42.87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6864 13715 16383 0 0,'-2'0'0'0'0,"-9"0"0"0"0,-23 0 0 0 0,-29 0 0 0 0,-31 0 0 0 0,-30 0 0 0 0,-16 0 0 0 0,-7 0 0 0 0,6 0 0 0 0,12 0 0 0 0,17 0 0 0 0,14 0 0 0 0,12 0 0 0 0,12 0 0 0 0,10 0 0 0 0,10 0 0 0 0,11 0 0 0 0,9 0 0 0 0,10 0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9T09:55:43.01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6447 13727 16383 0 0,'2'0'0'0'0,"-2"0"0"0"0,-27 0 0 0 0,-59 0 0 0 0,-78 0 0 0 0,-61 0 0 0 0,-27 0 0 0 0,9 0 0 0 0,36 0 0 0 0,55 0 0 0 0,61 0 0 0 0,73 0 0 0 0,84 1 0 0 0,80 1 0 0 0,62 4 0 0 0,41 2 0 0 0,22 1 0 0 0,-4 0 0 0 0,-23 0 0 0 0,-38-1 0 0 0,-46 0 0 0 0,-46-1 0 0 0,-39-1 0 0 0,-31-1 0 0 0,-23 1 0 0 0,-16-1 0 0 0,-12-1 0 0 0,-14-2 0 0 0,-20 0 0 0 0,-23-3 0 0 0,-22-2 0 0 0,-17-1 0 0 0,-1-1-16383 0 0,15 0 16383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customXml" Target="../ink/ink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8.png"/><Relationship Id="rId5" Type="http://schemas.openxmlformats.org/officeDocument/2006/relationships/customXml" Target="../ink/ink10.xml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1.png"/><Relationship Id="rId4" Type="http://schemas.openxmlformats.org/officeDocument/2006/relationships/customXml" Target="../ink/ink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5.png"/><Relationship Id="rId5" Type="http://schemas.openxmlformats.org/officeDocument/2006/relationships/customXml" Target="../ink/ink12.xml"/><Relationship Id="rId4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8.png"/><Relationship Id="rId4" Type="http://schemas.openxmlformats.org/officeDocument/2006/relationships/customXml" Target="../ink/ink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1.png"/><Relationship Id="rId4" Type="http://schemas.openxmlformats.org/officeDocument/2006/relationships/customXml" Target="../ink/ink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15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0.png"/><Relationship Id="rId5" Type="http://schemas.openxmlformats.org/officeDocument/2006/relationships/customXml" Target="../ink/ink16.xml"/><Relationship Id="rId4" Type="http://schemas.openxmlformats.org/officeDocument/2006/relationships/image" Target="../media/image6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3" Type="http://schemas.openxmlformats.org/officeDocument/2006/relationships/image" Target="../media/image75.png"/><Relationship Id="rId7" Type="http://schemas.openxmlformats.org/officeDocument/2006/relationships/customXml" Target="../ink/ink22.xml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8.png"/><Relationship Id="rId5" Type="http://schemas.openxmlformats.org/officeDocument/2006/relationships/customXml" Target="../ink/ink21.xml"/><Relationship Id="rId4" Type="http://schemas.openxmlformats.org/officeDocument/2006/relationships/image" Target="../media/image77.png"/><Relationship Id="rId9" Type="http://schemas.openxmlformats.org/officeDocument/2006/relationships/image" Target="../media/image7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2.png"/><Relationship Id="rId4" Type="http://schemas.openxmlformats.org/officeDocument/2006/relationships/customXml" Target="../ink/ink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6.png"/><Relationship Id="rId5" Type="http://schemas.openxmlformats.org/officeDocument/2006/relationships/customXml" Target="../ink/ink25.xml"/><Relationship Id="rId4" Type="http://schemas.openxmlformats.org/officeDocument/2006/relationships/image" Target="../media/image8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9.png"/><Relationship Id="rId4" Type="http://schemas.openxmlformats.org/officeDocument/2006/relationships/customXml" Target="../ink/ink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9.png"/><Relationship Id="rId5" Type="http://schemas.openxmlformats.org/officeDocument/2006/relationships/customXml" Target="../ink/ink6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8.png"/><Relationship Id="rId5" Type="http://schemas.openxmlformats.org/officeDocument/2006/relationships/customXml" Target="../ink/ink8.xml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7525" y="2440801"/>
            <a:ext cx="5490609" cy="1480914"/>
          </a:xfrm>
        </p:spPr>
        <p:txBody>
          <a:bodyPr anchor="b">
            <a:normAutofit fontScale="90000"/>
          </a:bodyPr>
          <a:lstStyle/>
          <a:p>
            <a:r>
              <a:rPr lang="en-US" sz="3600"/>
              <a:t>DADOS E APRENDIZAGEM AUTOMÁTICA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7525" y="4086076"/>
            <a:ext cx="5111750" cy="15255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 err="1"/>
              <a:t>Mestrado</a:t>
            </a:r>
            <a:r>
              <a:rPr lang="en-US" sz="1300"/>
              <a:t> </a:t>
            </a:r>
            <a:r>
              <a:rPr lang="en-US" sz="1300" err="1"/>
              <a:t>em</a:t>
            </a:r>
            <a:r>
              <a:rPr lang="en-US" sz="1300"/>
              <a:t> </a:t>
            </a:r>
            <a:r>
              <a:rPr lang="en-US" sz="1300" err="1"/>
              <a:t>Engenharia</a:t>
            </a:r>
            <a:r>
              <a:rPr lang="en-US" sz="1300"/>
              <a:t> </a:t>
            </a:r>
            <a:r>
              <a:rPr lang="en-US" sz="1300" err="1"/>
              <a:t>Informártica</a:t>
            </a:r>
            <a:endParaRPr lang="en-US" sz="1300"/>
          </a:p>
          <a:p>
            <a:pPr>
              <a:lnSpc>
                <a:spcPct val="90000"/>
              </a:lnSpc>
            </a:pPr>
            <a:r>
              <a:rPr lang="en-US" sz="1100"/>
              <a:t>Ana </a:t>
            </a:r>
            <a:r>
              <a:rPr lang="en-US" sz="1100" err="1"/>
              <a:t>Murta</a:t>
            </a:r>
            <a:r>
              <a:rPr lang="en-US" sz="1100"/>
              <a:t> (pg50184)</a:t>
            </a:r>
          </a:p>
          <a:p>
            <a:pPr>
              <a:lnSpc>
                <a:spcPct val="90000"/>
              </a:lnSpc>
            </a:pPr>
            <a:r>
              <a:rPr lang="en-US" sz="1100"/>
              <a:t>Ana Henriques (pg50196)</a:t>
            </a:r>
          </a:p>
          <a:p>
            <a:pPr>
              <a:lnSpc>
                <a:spcPct val="90000"/>
              </a:lnSpc>
            </a:pPr>
            <a:r>
              <a:rPr lang="en-US" sz="1100"/>
              <a:t>Gonçalo Soares (pg50393)</a:t>
            </a:r>
          </a:p>
          <a:p>
            <a:pPr>
              <a:lnSpc>
                <a:spcPct val="90000"/>
              </a:lnSpc>
            </a:pPr>
            <a:r>
              <a:rPr lang="en-US" sz="1100" err="1"/>
              <a:t>Diogo</a:t>
            </a:r>
            <a:r>
              <a:rPr lang="en-US" sz="1100"/>
              <a:t> Pires (pg50334) </a:t>
            </a:r>
          </a:p>
          <a:p>
            <a:pPr>
              <a:lnSpc>
                <a:spcPct val="90000"/>
              </a:lnSpc>
            </a:pPr>
            <a:endParaRPr lang="en-US" sz="130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2DF3A19-1312-A1EF-EF43-0DB9DB1800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0A671D9-E80D-847A-A6BB-D6D584C7B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DF79BFEF-12FF-C671-F25D-BDBCDDD815AD}"/>
                  </a:ext>
                </a:extLst>
              </p14:cNvPr>
              <p14:cNvContentPartPr/>
              <p14:nvPr/>
            </p14:nvContentPartPr>
            <p14:xfrm>
              <a:off x="599384" y="6500919"/>
              <a:ext cx="772529" cy="113852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DF79BFEF-12FF-C671-F25D-BDBCDDD815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6416" y="6438067"/>
                <a:ext cx="898105" cy="23919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0AFE6-9098-44BB-F664-26418E79B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23" y="5691"/>
            <a:ext cx="10515600" cy="1325563"/>
          </a:xfrm>
        </p:spPr>
        <p:txBody>
          <a:bodyPr/>
          <a:lstStyle/>
          <a:p>
            <a:r>
              <a:rPr lang="pt-PT">
                <a:ea typeface="+mj-lt"/>
                <a:cs typeface="+mj-lt"/>
              </a:rPr>
              <a:t>ANÁLISE E TRATAMENTO DOS DADOS</a:t>
            </a:r>
          </a:p>
          <a:p>
            <a:endParaRPr lang="pt-P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DC837E7-C850-006A-0BD3-24F9AF99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3775502-4939-4304-0B54-7088B8BB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2EE3FA1E-5AEF-E24E-1243-8BB496E11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04" y="4063257"/>
            <a:ext cx="4811773" cy="226428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E59D62F-D3B6-E999-7A96-6C7859AD8649}"/>
              </a:ext>
            </a:extLst>
          </p:cNvPr>
          <p:cNvSpPr txBox="1"/>
          <p:nvPr/>
        </p:nvSpPr>
        <p:spPr>
          <a:xfrm>
            <a:off x="428820" y="914854"/>
            <a:ext cx="36112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 err="1"/>
              <a:t>Market</a:t>
            </a:r>
          </a:p>
        </p:txBody>
      </p:sp>
      <p:pic>
        <p:nvPicPr>
          <p:cNvPr id="10" name="Imagem 10">
            <a:extLst>
              <a:ext uri="{FF2B5EF4-FFF2-40B4-BE49-F238E27FC236}">
                <a16:creationId xmlns:a16="http://schemas.microsoft.com/office/drawing/2014/main" id="{D2AD7060-361F-9503-410D-F9D669CB8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412" y="3895136"/>
            <a:ext cx="5480195" cy="226624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5365ABB-3E75-60FB-EACB-2BAE0AD6C5B4}"/>
              </a:ext>
            </a:extLst>
          </p:cNvPr>
          <p:cNvSpPr txBox="1"/>
          <p:nvPr/>
        </p:nvSpPr>
        <p:spPr>
          <a:xfrm>
            <a:off x="6374362" y="916493"/>
            <a:ext cx="36112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 err="1"/>
              <a:t>Discount</a:t>
            </a:r>
          </a:p>
        </p:txBody>
      </p:sp>
      <p:sp>
        <p:nvSpPr>
          <p:cNvPr id="8" name="Marcador de Posição do Rodapé 4">
            <a:extLst>
              <a:ext uri="{FF2B5EF4-FFF2-40B4-BE49-F238E27FC236}">
                <a16:creationId xmlns:a16="http://schemas.microsoft.com/office/drawing/2014/main" id="{B513F7DD-B1D3-0464-D8E1-FEC222158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err="1"/>
              <a:t>Decisão</a:t>
            </a:r>
            <a:r>
              <a:rPr lang="en-US"/>
              <a:t> e </a:t>
            </a:r>
            <a:r>
              <a:rPr lang="en-US" err="1"/>
              <a:t>Aprendizagem</a:t>
            </a:r>
            <a:r>
              <a:rPr lang="en-US"/>
              <a:t> </a:t>
            </a:r>
            <a:r>
              <a:rPr lang="en-US" err="1"/>
              <a:t>Inteligentes</a:t>
            </a:r>
            <a:endParaRPr lang="pt-PT" err="1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CFC90EA7-7EAD-8780-4F39-04612075EC1A}"/>
                  </a:ext>
                </a:extLst>
              </p14:cNvPr>
              <p14:cNvContentPartPr/>
              <p14:nvPr/>
            </p14:nvContentPartPr>
            <p14:xfrm>
              <a:off x="579797" y="6548281"/>
              <a:ext cx="747527" cy="34656"/>
            </p14:xfrm>
          </p:contentPart>
        </mc:Choice>
        <mc:Fallback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CFC90EA7-7EAD-8780-4F39-04612075EC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6813" y="6486395"/>
                <a:ext cx="873135" cy="158074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Imagem 4">
            <a:extLst>
              <a:ext uri="{FF2B5EF4-FFF2-40B4-BE49-F238E27FC236}">
                <a16:creationId xmlns:a16="http://schemas.microsoft.com/office/drawing/2014/main" id="{FB762195-2872-5F98-1A59-318C6660EA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6636" y="1387141"/>
            <a:ext cx="2944905" cy="2391631"/>
          </a:xfrm>
          <a:prstGeom prst="rect">
            <a:avLst/>
          </a:prstGeom>
        </p:spPr>
      </p:pic>
      <p:pic>
        <p:nvPicPr>
          <p:cNvPr id="5" name="Imagem 14">
            <a:extLst>
              <a:ext uri="{FF2B5EF4-FFF2-40B4-BE49-F238E27FC236}">
                <a16:creationId xmlns:a16="http://schemas.microsoft.com/office/drawing/2014/main" id="{C8E4BB5B-BAF2-4393-5E98-31F010755D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547" y="1542089"/>
            <a:ext cx="3751728" cy="194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78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14505-706C-4833-97BA-867727596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0299"/>
          </a:xfrm>
        </p:spPr>
        <p:txBody>
          <a:bodyPr>
            <a:normAutofit fontScale="90000"/>
          </a:bodyPr>
          <a:lstStyle/>
          <a:p>
            <a:r>
              <a:rPr lang="pt-PT">
                <a:ea typeface="+mj-lt"/>
                <a:cs typeface="+mj-lt"/>
              </a:rPr>
              <a:t>ANÁLISE E TRATAMENTO DOS DADOS</a:t>
            </a:r>
          </a:p>
          <a:p>
            <a:endParaRPr lang="pt-P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2EF7088-8515-E68F-B4D2-C6BC85BD3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44D528E-3A32-B229-DF85-251CD8E2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20566F0-DB8B-F2B5-009A-F5E62A411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Imagem 12">
            <a:extLst>
              <a:ext uri="{FF2B5EF4-FFF2-40B4-BE49-F238E27FC236}">
                <a16:creationId xmlns:a16="http://schemas.microsoft.com/office/drawing/2014/main" id="{6488C264-4B43-6D79-4268-8FE73DA3B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46" y="1989081"/>
            <a:ext cx="11231026" cy="305176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7016203-18FE-7171-0718-59D34F48E6E2}"/>
              </a:ext>
            </a:extLst>
          </p:cNvPr>
          <p:cNvSpPr txBox="1"/>
          <p:nvPr/>
        </p:nvSpPr>
        <p:spPr>
          <a:xfrm>
            <a:off x="533055" y="1466408"/>
            <a:ext cx="36112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/>
              <a:t>Estratégia da percentagem</a:t>
            </a:r>
          </a:p>
        </p:txBody>
      </p:sp>
    </p:spTree>
    <p:extLst>
      <p:ext uri="{BB962C8B-B14F-4D97-AF65-F5344CB8AC3E}">
        <p14:creationId xmlns:p14="http://schemas.microsoft.com/office/powerpoint/2010/main" val="2224801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1615C-B436-3663-09B7-766187C0C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9148"/>
          </a:xfrm>
        </p:spPr>
        <p:txBody>
          <a:bodyPr>
            <a:normAutofit fontScale="90000"/>
          </a:bodyPr>
          <a:lstStyle/>
          <a:p>
            <a:r>
              <a:rPr lang="pt-PT">
                <a:ea typeface="+mj-lt"/>
                <a:cs typeface="+mj-lt"/>
              </a:rPr>
              <a:t>ANÁLISE E TRATAMENTO DOS DADOS</a:t>
            </a:r>
          </a:p>
          <a:p>
            <a:endParaRPr lang="pt-P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97BB3C9-16AB-96C9-C7CB-6E9D57507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7967704-4B21-3E34-E66F-772D3CA1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C52E62A6-8B43-15F0-4BC9-E1E1B97BC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71" y="1586577"/>
            <a:ext cx="4995652" cy="180595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C3233C4-BFAB-36C2-8080-C190FA9417C6}"/>
              </a:ext>
            </a:extLst>
          </p:cNvPr>
          <p:cNvSpPr txBox="1"/>
          <p:nvPr/>
        </p:nvSpPr>
        <p:spPr>
          <a:xfrm>
            <a:off x="428820" y="901486"/>
            <a:ext cx="42006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/>
              <a:t>Distribuição do Sales e </a:t>
            </a:r>
            <a:r>
              <a:rPr lang="pt-PT" err="1"/>
              <a:t>Shipping</a:t>
            </a:r>
            <a:r>
              <a:rPr lang="pt-PT"/>
              <a:t> </a:t>
            </a:r>
            <a:r>
              <a:rPr lang="pt-PT" err="1"/>
              <a:t>Cost</a:t>
            </a:r>
            <a:endParaRPr lang="pt-PT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9B7F0C3-8200-9E7C-E65D-40BF77E91910}"/>
              </a:ext>
            </a:extLst>
          </p:cNvPr>
          <p:cNvSpPr txBox="1"/>
          <p:nvPr/>
        </p:nvSpPr>
        <p:spPr>
          <a:xfrm>
            <a:off x="788254" y="1216778"/>
            <a:ext cx="36112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/>
              <a:t>com </a:t>
            </a:r>
            <a:r>
              <a:rPr lang="pt-PT" err="1"/>
              <a:t>outliers</a:t>
            </a:r>
          </a:p>
        </p:txBody>
      </p:sp>
      <p:pic>
        <p:nvPicPr>
          <p:cNvPr id="12" name="Imagem 12">
            <a:extLst>
              <a:ext uri="{FF2B5EF4-FFF2-40B4-BE49-F238E27FC236}">
                <a16:creationId xmlns:a16="http://schemas.microsoft.com/office/drawing/2014/main" id="{55567DDE-B535-A98A-33A7-081CE4B2E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21" y="3975390"/>
            <a:ext cx="5175495" cy="1970100"/>
          </a:xfrm>
          <a:prstGeom prst="rect">
            <a:avLst/>
          </a:prstGeom>
        </p:spPr>
      </p:pic>
      <p:pic>
        <p:nvPicPr>
          <p:cNvPr id="13" name="Imagem 13">
            <a:extLst>
              <a:ext uri="{FF2B5EF4-FFF2-40B4-BE49-F238E27FC236}">
                <a16:creationId xmlns:a16="http://schemas.microsoft.com/office/drawing/2014/main" id="{49174A23-0989-8A4E-64A8-12CC54DDE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609" y="3135665"/>
            <a:ext cx="6121878" cy="228320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4BC4F625-2139-B9AB-F4BA-BF18046FC22D}"/>
              </a:ext>
            </a:extLst>
          </p:cNvPr>
          <p:cNvSpPr txBox="1"/>
          <p:nvPr/>
        </p:nvSpPr>
        <p:spPr>
          <a:xfrm>
            <a:off x="838069" y="3709862"/>
            <a:ext cx="36112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/>
              <a:t>Sem </a:t>
            </a:r>
            <a:r>
              <a:rPr lang="pt-PT" err="1"/>
              <a:t>outliers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94057C7-8D96-78B6-C7E3-05768A207368}"/>
              </a:ext>
            </a:extLst>
          </p:cNvPr>
          <p:cNvSpPr txBox="1"/>
          <p:nvPr/>
        </p:nvSpPr>
        <p:spPr>
          <a:xfrm>
            <a:off x="6352291" y="2846717"/>
            <a:ext cx="45169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/>
              <a:t>Substituição dos </a:t>
            </a:r>
            <a:r>
              <a:rPr lang="pt-PT" err="1"/>
              <a:t>outliers</a:t>
            </a:r>
            <a:r>
              <a:rPr lang="pt-PT"/>
              <a:t> pela mediana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CF1F7E6-3FCE-9186-4FE4-9D047E2B3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err="1"/>
              <a:t>Decisão</a:t>
            </a:r>
            <a:r>
              <a:rPr lang="en-US"/>
              <a:t> e </a:t>
            </a:r>
            <a:r>
              <a:rPr lang="en-US" err="1"/>
              <a:t>Aprendizagem</a:t>
            </a:r>
            <a:r>
              <a:rPr lang="en-US"/>
              <a:t> </a:t>
            </a:r>
            <a:r>
              <a:rPr lang="en-US" err="1"/>
              <a:t>Inteligentes</a:t>
            </a:r>
            <a:endParaRPr lang="pt-PT" err="1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0FB39B35-B924-A10F-BE11-F8C2B2C365FC}"/>
                  </a:ext>
                </a:extLst>
              </p14:cNvPr>
              <p14:cNvContentPartPr/>
              <p14:nvPr/>
            </p14:nvContentPartPr>
            <p14:xfrm>
              <a:off x="750910" y="6531300"/>
              <a:ext cx="667499" cy="57503"/>
            </p14:xfrm>
          </p:contentPart>
        </mc:Choice>
        <mc:Fallback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0FB39B35-B924-A10F-BE11-F8C2B2C365F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7938" y="6468797"/>
                <a:ext cx="793082" cy="18215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8788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F73A9-D2E3-12C3-A738-8D96FF2C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/>
              <a:t>Modelos </a:t>
            </a:r>
            <a:br>
              <a:rPr lang="pt-PT"/>
            </a:br>
            <a:r>
              <a:rPr lang="pt-PT" sz="2400"/>
              <a:t>Redes neuronais</a:t>
            </a:r>
            <a:br>
              <a:rPr lang="pt-PT"/>
            </a:br>
            <a:endParaRPr lang="pt-PT" sz="2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73F5E-27E1-F612-908E-B1A7CD7BE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D25CA-CC60-0BF1-B6D8-D2A47887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Imagem 9">
            <a:extLst>
              <a:ext uri="{FF2B5EF4-FFF2-40B4-BE49-F238E27FC236}">
                <a16:creationId xmlns:a16="http://schemas.microsoft.com/office/drawing/2014/main" id="{7E7904B1-62A6-1DBF-DBB5-55767D01D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551" y="1607897"/>
            <a:ext cx="5014822" cy="3196507"/>
          </a:xfrm>
          <a:prstGeom prst="rect">
            <a:avLst/>
          </a:prstGeom>
        </p:spPr>
      </p:pic>
      <p:pic>
        <p:nvPicPr>
          <p:cNvPr id="10" name="Imagem 10">
            <a:extLst>
              <a:ext uri="{FF2B5EF4-FFF2-40B4-BE49-F238E27FC236}">
                <a16:creationId xmlns:a16="http://schemas.microsoft.com/office/drawing/2014/main" id="{F362A979-8544-783F-4722-D6192CD73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83" y="930193"/>
            <a:ext cx="4195313" cy="542893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9181EA2-5EDC-BBDC-0213-0C0CB43D6EE0}"/>
              </a:ext>
            </a:extLst>
          </p:cNvPr>
          <p:cNvSpPr txBox="1"/>
          <p:nvPr/>
        </p:nvSpPr>
        <p:spPr>
          <a:xfrm>
            <a:off x="8261230" y="525636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RMSE: 141.74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843B6DCA-A5D7-5878-C411-62BE3DBEC5BE}"/>
                  </a:ext>
                </a:extLst>
              </p14:cNvPr>
              <p14:cNvContentPartPr/>
              <p14:nvPr/>
            </p14:nvContentPartPr>
            <p14:xfrm>
              <a:off x="738725" y="6564469"/>
              <a:ext cx="588821" cy="13368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843B6DCA-A5D7-5878-C411-62BE3DBEC5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5740" y="4225069"/>
                <a:ext cx="714431" cy="46788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Marcador de Posição do Rodapé 4">
            <a:extLst>
              <a:ext uri="{FF2B5EF4-FFF2-40B4-BE49-F238E27FC236}">
                <a16:creationId xmlns:a16="http://schemas.microsoft.com/office/drawing/2014/main" id="{64D42ECE-183A-90CB-CC5D-481DADFF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err="1"/>
              <a:t>Decisão</a:t>
            </a:r>
            <a:r>
              <a:rPr lang="en-US"/>
              <a:t> e </a:t>
            </a:r>
            <a:r>
              <a:rPr lang="en-US" err="1"/>
              <a:t>Aprendizagem</a:t>
            </a:r>
            <a:r>
              <a:rPr lang="en-US"/>
              <a:t> </a:t>
            </a:r>
            <a:r>
              <a:rPr lang="en-US" err="1"/>
              <a:t>Inteligentes</a:t>
            </a:r>
            <a:endParaRPr lang="pt-PT" err="1"/>
          </a:p>
        </p:txBody>
      </p:sp>
    </p:spTree>
    <p:extLst>
      <p:ext uri="{BB962C8B-B14F-4D97-AF65-F5344CB8AC3E}">
        <p14:creationId xmlns:p14="http://schemas.microsoft.com/office/powerpoint/2010/main" val="3000080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F73A9-D2E3-12C3-A738-8D96FF2CB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8899"/>
            <a:ext cx="10515600" cy="1325563"/>
          </a:xfrm>
        </p:spPr>
        <p:txBody>
          <a:bodyPr/>
          <a:lstStyle/>
          <a:p>
            <a:r>
              <a:rPr lang="pt-PT"/>
              <a:t>Modelos</a:t>
            </a:r>
            <a:br>
              <a:rPr lang="pt-PT"/>
            </a:br>
            <a:r>
              <a:rPr lang="pt-PT" sz="2000" err="1">
                <a:latin typeface="Consolas"/>
              </a:rPr>
              <a:t>Random</a:t>
            </a:r>
            <a:r>
              <a:rPr lang="pt-PT" sz="2000">
                <a:latin typeface="Consolas"/>
              </a:rPr>
              <a:t> </a:t>
            </a:r>
            <a:r>
              <a:rPr lang="pt-PT" sz="2000" err="1">
                <a:latin typeface="Consolas"/>
              </a:rPr>
              <a:t>Forest</a:t>
            </a:r>
            <a:r>
              <a:rPr lang="pt-PT" sz="2000">
                <a:latin typeface="Consolas"/>
              </a:rPr>
              <a:t> </a:t>
            </a:r>
            <a:r>
              <a:rPr lang="pt-PT" sz="2000" err="1">
                <a:latin typeface="Consolas"/>
              </a:rPr>
              <a:t>Regressor</a:t>
            </a:r>
            <a:r>
              <a:rPr lang="pt-PT"/>
              <a:t> </a:t>
            </a:r>
            <a:br>
              <a:rPr lang="pt-PT"/>
            </a:br>
            <a:endParaRPr lang="pt-PT" sz="2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73F5E-27E1-F612-908E-B1A7CD7BE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D25CA-CC60-0BF1-B6D8-D2A47887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D0240207-D0A7-6103-4723-25F6115E8E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03" r="513" b="-901"/>
          <a:stretch/>
        </p:blipFill>
        <p:spPr>
          <a:xfrm>
            <a:off x="9749554" y="-180110"/>
            <a:ext cx="2438134" cy="2566998"/>
          </a:xfrm>
          <a:prstGeom prst="rect">
            <a:avLst/>
          </a:prstGeom>
        </p:spPr>
      </p:pic>
      <p:pic>
        <p:nvPicPr>
          <p:cNvPr id="3" name="Imagem 10">
            <a:extLst>
              <a:ext uri="{FF2B5EF4-FFF2-40B4-BE49-F238E27FC236}">
                <a16:creationId xmlns:a16="http://schemas.microsoft.com/office/drawing/2014/main" id="{58306550-7665-5EAC-12F1-0F177E92A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9" y="2336287"/>
            <a:ext cx="5273615" cy="3378743"/>
          </a:xfrm>
          <a:prstGeom prst="rect">
            <a:avLst/>
          </a:prstGeom>
        </p:spPr>
      </p:pic>
      <p:pic>
        <p:nvPicPr>
          <p:cNvPr id="11" name="Imagem 11">
            <a:extLst>
              <a:ext uri="{FF2B5EF4-FFF2-40B4-BE49-F238E27FC236}">
                <a16:creationId xmlns:a16="http://schemas.microsoft.com/office/drawing/2014/main" id="{582AEE45-E5CE-656D-9E50-BD49346756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50" t="2510" r="269" b="-837"/>
          <a:stretch/>
        </p:blipFill>
        <p:spPr>
          <a:xfrm>
            <a:off x="6564703" y="2335667"/>
            <a:ext cx="5216179" cy="337996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0AFE06A-32CA-DAD5-5816-4EA4480AA852}"/>
              </a:ext>
            </a:extLst>
          </p:cNvPr>
          <p:cNvSpPr txBox="1"/>
          <p:nvPr/>
        </p:nvSpPr>
        <p:spPr>
          <a:xfrm>
            <a:off x="1604513" y="600398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RMSE: 117.08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9DDA79C-39DA-A916-544C-86CD298ABB72}"/>
              </a:ext>
            </a:extLst>
          </p:cNvPr>
          <p:cNvSpPr txBox="1"/>
          <p:nvPr/>
        </p:nvSpPr>
        <p:spPr>
          <a:xfrm>
            <a:off x="8289985" y="586021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RMSE: 116.49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D53C0986-F2A9-8E74-7B09-9276F1157BA7}"/>
                  </a:ext>
                </a:extLst>
              </p14:cNvPr>
              <p14:cNvContentPartPr/>
              <p14:nvPr/>
            </p14:nvContentPartPr>
            <p14:xfrm>
              <a:off x="871373" y="6539929"/>
              <a:ext cx="442074" cy="47203"/>
            </p14:xfrm>
          </p:contentPart>
        </mc:Choice>
        <mc:Fallback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D53C0986-F2A9-8E74-7B09-9276F1157BA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8425" y="6477349"/>
                <a:ext cx="567610" cy="172005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Marcador de Posição do Rodapé 4">
            <a:extLst>
              <a:ext uri="{FF2B5EF4-FFF2-40B4-BE49-F238E27FC236}">
                <a16:creationId xmlns:a16="http://schemas.microsoft.com/office/drawing/2014/main" id="{85B7D975-2D13-45A0-9839-DCA00CB1B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err="1"/>
              <a:t>Decisão</a:t>
            </a:r>
            <a:r>
              <a:rPr lang="en-US"/>
              <a:t> e </a:t>
            </a:r>
            <a:r>
              <a:rPr lang="en-US" err="1"/>
              <a:t>Aprendizagem</a:t>
            </a:r>
            <a:r>
              <a:rPr lang="en-US"/>
              <a:t> </a:t>
            </a:r>
            <a:r>
              <a:rPr lang="en-US" err="1"/>
              <a:t>Inteligentes</a:t>
            </a:r>
            <a:endParaRPr lang="pt-PT" err="1"/>
          </a:p>
        </p:txBody>
      </p:sp>
    </p:spTree>
    <p:extLst>
      <p:ext uri="{BB962C8B-B14F-4D97-AF65-F5344CB8AC3E}">
        <p14:creationId xmlns:p14="http://schemas.microsoft.com/office/powerpoint/2010/main" val="3561076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F73A9-D2E3-12C3-A738-8D96FF2C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>
                <a:ea typeface="+mj-lt"/>
                <a:cs typeface="+mj-lt"/>
              </a:rPr>
              <a:t>Modelos</a:t>
            </a:r>
            <a:br>
              <a:rPr lang="pt-PT"/>
            </a:br>
            <a:r>
              <a:rPr lang="pt-PT" sz="2400"/>
              <a:t>XGBOOST</a:t>
            </a:r>
            <a:br>
              <a:rPr lang="pt-PT"/>
            </a:br>
            <a:endParaRPr lang="pt-PT" sz="2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73F5E-27E1-F612-908E-B1A7CD7BE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D25CA-CC60-0BF1-B6D8-D2A47887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Imagem 6">
            <a:extLst>
              <a:ext uri="{FF2B5EF4-FFF2-40B4-BE49-F238E27FC236}">
                <a16:creationId xmlns:a16="http://schemas.microsoft.com/office/drawing/2014/main" id="{DEACFB48-7968-6C8D-D962-37101897B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589" y="1600863"/>
            <a:ext cx="5661803" cy="3656272"/>
          </a:xfrm>
          <a:prstGeom prst="rect">
            <a:avLst/>
          </a:prstGeom>
        </p:spPr>
      </p:pic>
      <p:pic>
        <p:nvPicPr>
          <p:cNvPr id="7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C5F5BDFE-7165-D9EF-18DA-02031AAF9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128" y="463850"/>
            <a:ext cx="3389102" cy="5484602"/>
          </a:xfrm>
          <a:prstGeom prst="rect">
            <a:avLst/>
          </a:prstGeom>
        </p:spPr>
      </p:pic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246BED5C-436D-530F-5E17-CAF7F534C701}"/>
              </a:ext>
            </a:extLst>
          </p:cNvPr>
          <p:cNvSpPr/>
          <p:nvPr/>
        </p:nvSpPr>
        <p:spPr>
          <a:xfrm rot="10800000">
            <a:off x="10051211" y="743597"/>
            <a:ext cx="1279583" cy="244416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EE7FF07D-7A53-6FCF-C786-9EB61D023A5D}"/>
              </a:ext>
            </a:extLst>
          </p:cNvPr>
          <p:cNvSpPr/>
          <p:nvPr/>
        </p:nvSpPr>
        <p:spPr>
          <a:xfrm rot="10800000">
            <a:off x="10482531" y="1404955"/>
            <a:ext cx="1279583" cy="244416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DC673CA6-42BB-2283-ADC9-73A6A514C499}"/>
              </a:ext>
            </a:extLst>
          </p:cNvPr>
          <p:cNvSpPr/>
          <p:nvPr/>
        </p:nvSpPr>
        <p:spPr>
          <a:xfrm rot="10800000">
            <a:off x="10410644" y="3374653"/>
            <a:ext cx="1279583" cy="244416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33E135BA-0067-0FD1-040B-CDD0E18DF04B}"/>
              </a:ext>
            </a:extLst>
          </p:cNvPr>
          <p:cNvSpPr/>
          <p:nvPr/>
        </p:nvSpPr>
        <p:spPr>
          <a:xfrm rot="10800000">
            <a:off x="9849927" y="988012"/>
            <a:ext cx="1279583" cy="24441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D4219113-1DC8-ADD8-B75D-D9E703C0D0E4}"/>
              </a:ext>
            </a:extLst>
          </p:cNvPr>
          <p:cNvSpPr/>
          <p:nvPr/>
        </p:nvSpPr>
        <p:spPr>
          <a:xfrm rot="10800000">
            <a:off x="10640681" y="1189294"/>
            <a:ext cx="1279583" cy="24441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51B9F557-71C6-F59E-A94E-C5DB6CA92835}"/>
              </a:ext>
            </a:extLst>
          </p:cNvPr>
          <p:cNvSpPr/>
          <p:nvPr/>
        </p:nvSpPr>
        <p:spPr>
          <a:xfrm rot="10800000">
            <a:off x="10511284" y="2928954"/>
            <a:ext cx="1279583" cy="24441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13CCF434-5204-678B-CB23-95E34949C140}"/>
              </a:ext>
            </a:extLst>
          </p:cNvPr>
          <p:cNvSpPr/>
          <p:nvPr/>
        </p:nvSpPr>
        <p:spPr>
          <a:xfrm rot="10800000">
            <a:off x="10626302" y="2655783"/>
            <a:ext cx="1279583" cy="24441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BC94A179-38D2-6600-96C5-C171B1CE820F}"/>
              </a:ext>
            </a:extLst>
          </p:cNvPr>
          <p:cNvSpPr/>
          <p:nvPr/>
        </p:nvSpPr>
        <p:spPr>
          <a:xfrm rot="10800000">
            <a:off x="10209358" y="2497632"/>
            <a:ext cx="1279583" cy="2444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30B0C8FD-EA36-4665-A225-0995D01C3067}"/>
              </a:ext>
            </a:extLst>
          </p:cNvPr>
          <p:cNvSpPr/>
          <p:nvPr/>
        </p:nvSpPr>
        <p:spPr>
          <a:xfrm rot="10800000">
            <a:off x="10425018" y="2238839"/>
            <a:ext cx="1279583" cy="2444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F85C546D-EB1A-2CF8-0E1C-D518BBA029F7}"/>
                  </a:ext>
                </a:extLst>
              </p14:cNvPr>
              <p14:cNvContentPartPr/>
              <p14:nvPr/>
            </p14:nvContentPartPr>
            <p14:xfrm>
              <a:off x="792491" y="6544886"/>
              <a:ext cx="427395" cy="14389"/>
            </p14:xfrm>
          </p:contentPart>
        </mc:Choice>
        <mc:Fallback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F85C546D-EB1A-2CF8-0E1C-D518BBA029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9533" y="6483470"/>
                <a:ext cx="552951" cy="136871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Marcador de Posição do Rodapé 4">
            <a:extLst>
              <a:ext uri="{FF2B5EF4-FFF2-40B4-BE49-F238E27FC236}">
                <a16:creationId xmlns:a16="http://schemas.microsoft.com/office/drawing/2014/main" id="{6F0134CE-793F-9FFD-8128-5722238A4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err="1"/>
              <a:t>Decisão</a:t>
            </a:r>
            <a:r>
              <a:rPr lang="en-US"/>
              <a:t> e </a:t>
            </a:r>
            <a:r>
              <a:rPr lang="en-US" err="1"/>
              <a:t>Aprendizagem</a:t>
            </a:r>
            <a:r>
              <a:rPr lang="en-US"/>
              <a:t> </a:t>
            </a:r>
            <a:r>
              <a:rPr lang="en-US" err="1"/>
              <a:t>Inteligentes</a:t>
            </a:r>
            <a:endParaRPr lang="pt-PT" err="1"/>
          </a:p>
        </p:txBody>
      </p:sp>
    </p:spTree>
    <p:extLst>
      <p:ext uri="{BB962C8B-B14F-4D97-AF65-F5344CB8AC3E}">
        <p14:creationId xmlns:p14="http://schemas.microsoft.com/office/powerpoint/2010/main" val="1024886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B6032-21AA-2999-579B-F337D3E0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DATASET COMPETIÇÃO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2990E6D-D033-6B6D-8608-75832FC7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84E6CB0-BDE8-A144-BB74-FBE70E38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5EB29DB-B941-6556-4DAB-4F686F4AB9BD}"/>
              </a:ext>
            </a:extLst>
          </p:cNvPr>
          <p:cNvSpPr txBox="1"/>
          <p:nvPr/>
        </p:nvSpPr>
        <p:spPr>
          <a:xfrm>
            <a:off x="1153583" y="1693332"/>
            <a:ext cx="87418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PT"/>
          </a:p>
        </p:txBody>
      </p:sp>
      <p:pic>
        <p:nvPicPr>
          <p:cNvPr id="3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D101DFC0-D7D6-D697-6B6F-82144C18E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22" y="1877699"/>
            <a:ext cx="11322756" cy="1098826"/>
          </a:xfrm>
          <a:prstGeom prst="rect">
            <a:avLst/>
          </a:prstGeom>
        </p:spPr>
      </p:pic>
      <p:pic>
        <p:nvPicPr>
          <p:cNvPr id="8" name="Imagem 8" descr="Uma imagem com mesa&#10;&#10;Descrição gerada automaticamente">
            <a:extLst>
              <a:ext uri="{FF2B5EF4-FFF2-40B4-BE49-F238E27FC236}">
                <a16:creationId xmlns:a16="http://schemas.microsoft.com/office/drawing/2014/main" id="{E588E906-CB58-E630-5419-87B83F153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22" y="3620026"/>
            <a:ext cx="5410200" cy="116311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9A35D1B5-4B66-BD06-EF4E-1365D3BCF021}"/>
                  </a:ext>
                </a:extLst>
              </p14:cNvPr>
              <p14:cNvContentPartPr/>
              <p14:nvPr/>
            </p14:nvContentPartPr>
            <p14:xfrm>
              <a:off x="806313" y="6464944"/>
              <a:ext cx="504101" cy="136950"/>
            </p14:xfrm>
          </p:contentPart>
        </mc:Choice>
        <mc:Fallback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9A35D1B5-4B66-BD06-EF4E-1365D3BCF0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3390" y="6402205"/>
                <a:ext cx="629587" cy="262069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Marcador de Posição do Rodapé 4">
            <a:extLst>
              <a:ext uri="{FF2B5EF4-FFF2-40B4-BE49-F238E27FC236}">
                <a16:creationId xmlns:a16="http://schemas.microsoft.com/office/drawing/2014/main" id="{664CD24C-2458-B37B-EC4D-34E1B787A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err="1"/>
              <a:t>Decisão</a:t>
            </a:r>
            <a:r>
              <a:rPr lang="en-US"/>
              <a:t> e </a:t>
            </a:r>
            <a:r>
              <a:rPr lang="en-US" err="1"/>
              <a:t>Aprendizagem</a:t>
            </a:r>
            <a:r>
              <a:rPr lang="en-US"/>
              <a:t> </a:t>
            </a:r>
            <a:r>
              <a:rPr lang="en-US" err="1"/>
              <a:t>Inteligentes</a:t>
            </a:r>
            <a:endParaRPr lang="pt-PT" err="1"/>
          </a:p>
        </p:txBody>
      </p:sp>
    </p:spTree>
    <p:extLst>
      <p:ext uri="{BB962C8B-B14F-4D97-AF65-F5344CB8AC3E}">
        <p14:creationId xmlns:p14="http://schemas.microsoft.com/office/powerpoint/2010/main" val="297756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B6032-21AA-2999-579B-F337D3E0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COMPETIÇÃO - Análise de dados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2990E6D-D033-6B6D-8608-75832FC7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84E6CB0-BDE8-A144-BB74-FBE70E38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" name="Imagem 10">
            <a:extLst>
              <a:ext uri="{FF2B5EF4-FFF2-40B4-BE49-F238E27FC236}">
                <a16:creationId xmlns:a16="http://schemas.microsoft.com/office/drawing/2014/main" id="{54DC7D66-3A91-3C05-8643-E25AC2CB1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929" y="1341166"/>
            <a:ext cx="4229845" cy="2173550"/>
          </a:xfrm>
          <a:prstGeom prst="rect">
            <a:avLst/>
          </a:prstGeom>
        </p:spPr>
      </p:pic>
      <p:pic>
        <p:nvPicPr>
          <p:cNvPr id="11" name="Imagem 11">
            <a:extLst>
              <a:ext uri="{FF2B5EF4-FFF2-40B4-BE49-F238E27FC236}">
                <a16:creationId xmlns:a16="http://schemas.microsoft.com/office/drawing/2014/main" id="{5B59FC8D-090D-0036-E056-AA10A4DAD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694" y="1341166"/>
            <a:ext cx="4102847" cy="2098844"/>
          </a:xfrm>
          <a:prstGeom prst="rect">
            <a:avLst/>
          </a:prstGeom>
        </p:spPr>
      </p:pic>
      <p:pic>
        <p:nvPicPr>
          <p:cNvPr id="12" name="Imagem 12">
            <a:extLst>
              <a:ext uri="{FF2B5EF4-FFF2-40B4-BE49-F238E27FC236}">
                <a16:creationId xmlns:a16="http://schemas.microsoft.com/office/drawing/2014/main" id="{7EE0C373-A550-E8C0-6687-DA89D3BA1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930" y="3851284"/>
            <a:ext cx="4229847" cy="2166079"/>
          </a:xfrm>
          <a:prstGeom prst="rect">
            <a:avLst/>
          </a:prstGeom>
        </p:spPr>
      </p:pic>
      <p:pic>
        <p:nvPicPr>
          <p:cNvPr id="13" name="Imagem 13">
            <a:extLst>
              <a:ext uri="{FF2B5EF4-FFF2-40B4-BE49-F238E27FC236}">
                <a16:creationId xmlns:a16="http://schemas.microsoft.com/office/drawing/2014/main" id="{D2B0D4DF-0D37-3BA1-C943-B87BC4ACAB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5753" y="3851284"/>
            <a:ext cx="4229847" cy="216607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E3F5BE44-EC35-7F76-67C5-57693D9B54EA}"/>
                  </a:ext>
                </a:extLst>
              </p14:cNvPr>
              <p14:cNvContentPartPr/>
              <p14:nvPr/>
            </p14:nvContentPartPr>
            <p14:xfrm>
              <a:off x="752785" y="6488592"/>
              <a:ext cx="570830" cy="117151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E3F5BE44-EC35-7F76-67C5-57693D9B54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9839" y="6425897"/>
                <a:ext cx="696362" cy="242184"/>
              </a:xfrm>
              <a:prstGeom prst="rect">
                <a:avLst/>
              </a:prstGeom>
            </p:spPr>
          </p:pic>
        </mc:Fallback>
      </mc:AlternateContent>
      <p:sp>
        <p:nvSpPr>
          <p:cNvPr id="8" name="Marcador de Posição do Rodapé 4">
            <a:extLst>
              <a:ext uri="{FF2B5EF4-FFF2-40B4-BE49-F238E27FC236}">
                <a16:creationId xmlns:a16="http://schemas.microsoft.com/office/drawing/2014/main" id="{DB66ADA6-9E00-556F-BFD9-7786AE13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err="1"/>
              <a:t>Decisão</a:t>
            </a:r>
            <a:r>
              <a:rPr lang="en-US"/>
              <a:t> e </a:t>
            </a:r>
            <a:r>
              <a:rPr lang="en-US" err="1"/>
              <a:t>Aprendizagem</a:t>
            </a:r>
            <a:r>
              <a:rPr lang="en-US"/>
              <a:t> </a:t>
            </a:r>
            <a:r>
              <a:rPr lang="en-US" err="1"/>
              <a:t>Inteligentes</a:t>
            </a:r>
            <a:endParaRPr lang="pt-PT" err="1"/>
          </a:p>
        </p:txBody>
      </p:sp>
    </p:spTree>
    <p:extLst>
      <p:ext uri="{BB962C8B-B14F-4D97-AF65-F5344CB8AC3E}">
        <p14:creationId xmlns:p14="http://schemas.microsoft.com/office/powerpoint/2010/main" val="979811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B6032-21AA-2999-579B-F337D3E0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COMPETIÇÃO - Análise de dados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2990E6D-D033-6B6D-8608-75832FC7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84E6CB0-BDE8-A144-BB74-FBE70E38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5EB29DB-B941-6556-4DAB-4F686F4AB9BD}"/>
              </a:ext>
            </a:extLst>
          </p:cNvPr>
          <p:cNvSpPr txBox="1"/>
          <p:nvPr/>
        </p:nvSpPr>
        <p:spPr>
          <a:xfrm>
            <a:off x="1153583" y="1693332"/>
            <a:ext cx="87418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PT"/>
          </a:p>
        </p:txBody>
      </p:sp>
      <p:pic>
        <p:nvPicPr>
          <p:cNvPr id="8" name="Imagem 10">
            <a:extLst>
              <a:ext uri="{FF2B5EF4-FFF2-40B4-BE49-F238E27FC236}">
                <a16:creationId xmlns:a16="http://schemas.microsoft.com/office/drawing/2014/main" id="{801EA9BC-FBEA-2C23-0DEE-550CBF7D0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94" y="1519518"/>
            <a:ext cx="3236258" cy="3236258"/>
          </a:xfrm>
          <a:prstGeom prst="rect">
            <a:avLst/>
          </a:prstGeom>
        </p:spPr>
      </p:pic>
      <p:pic>
        <p:nvPicPr>
          <p:cNvPr id="11" name="Imagem 11" descr="Uma imagem com quadrado&#10;&#10;Descrição gerada automaticamente">
            <a:extLst>
              <a:ext uri="{FF2B5EF4-FFF2-40B4-BE49-F238E27FC236}">
                <a16:creationId xmlns:a16="http://schemas.microsoft.com/office/drawing/2014/main" id="{0289C9B4-C2E0-B92E-A131-F62109BA9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283" y="1600321"/>
            <a:ext cx="3198905" cy="3239005"/>
          </a:xfrm>
          <a:prstGeom prst="rect">
            <a:avLst/>
          </a:prstGeom>
        </p:spPr>
      </p:pic>
      <p:pic>
        <p:nvPicPr>
          <p:cNvPr id="12" name="Imagem 12">
            <a:extLst>
              <a:ext uri="{FF2B5EF4-FFF2-40B4-BE49-F238E27FC236}">
                <a16:creationId xmlns:a16="http://schemas.microsoft.com/office/drawing/2014/main" id="{61C7E90C-B5DA-1C39-31B7-1B1263EA9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106" y="1601049"/>
            <a:ext cx="3161552" cy="31927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796F8198-5933-994B-CB52-990EEA379795}"/>
                  </a:ext>
                </a:extLst>
              </p14:cNvPr>
              <p14:cNvContentPartPr/>
              <p14:nvPr/>
            </p14:nvContentPartPr>
            <p14:xfrm>
              <a:off x="705885" y="6442325"/>
              <a:ext cx="923233" cy="133167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796F8198-5933-994B-CB52-990EEA37979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2896" y="6379510"/>
                <a:ext cx="1048850" cy="258437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Marcador de Posição do Rodapé 4">
            <a:extLst>
              <a:ext uri="{FF2B5EF4-FFF2-40B4-BE49-F238E27FC236}">
                <a16:creationId xmlns:a16="http://schemas.microsoft.com/office/drawing/2014/main" id="{F8AC5395-84B6-DE1D-5224-D00CCE39C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err="1"/>
              <a:t>Decisão</a:t>
            </a:r>
            <a:r>
              <a:rPr lang="en-US"/>
              <a:t> e </a:t>
            </a:r>
            <a:r>
              <a:rPr lang="en-US" err="1"/>
              <a:t>Aprendizagem</a:t>
            </a:r>
            <a:r>
              <a:rPr lang="en-US"/>
              <a:t> </a:t>
            </a:r>
            <a:r>
              <a:rPr lang="en-US" err="1"/>
              <a:t>Inteligentes</a:t>
            </a:r>
            <a:endParaRPr lang="pt-PT" err="1"/>
          </a:p>
        </p:txBody>
      </p:sp>
    </p:spTree>
    <p:extLst>
      <p:ext uri="{BB962C8B-B14F-4D97-AF65-F5344CB8AC3E}">
        <p14:creationId xmlns:p14="http://schemas.microsoft.com/office/powerpoint/2010/main" val="2278425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B6032-21AA-2999-579B-F337D3E0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COMPETIÇÃO - Análise de dados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2990E6D-D033-6B6D-8608-75832FC7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84E6CB0-BDE8-A144-BB74-FBE70E38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5EB29DB-B941-6556-4DAB-4F686F4AB9BD}"/>
              </a:ext>
            </a:extLst>
          </p:cNvPr>
          <p:cNvSpPr txBox="1"/>
          <p:nvPr/>
        </p:nvSpPr>
        <p:spPr>
          <a:xfrm>
            <a:off x="1153583" y="1693332"/>
            <a:ext cx="87418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PT"/>
          </a:p>
        </p:txBody>
      </p:sp>
      <p:pic>
        <p:nvPicPr>
          <p:cNvPr id="3" name="Imagem 7">
            <a:extLst>
              <a:ext uri="{FF2B5EF4-FFF2-40B4-BE49-F238E27FC236}">
                <a16:creationId xmlns:a16="http://schemas.microsoft.com/office/drawing/2014/main" id="{7CF3B1E6-2444-EFB7-F798-13C45658E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459" y="1631577"/>
            <a:ext cx="4506258" cy="450625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B76E59F8-3148-4704-A616-111CB7ADB72C}"/>
                  </a:ext>
                </a:extLst>
              </p14:cNvPr>
              <p14:cNvContentPartPr/>
              <p14:nvPr/>
            </p14:nvContentPartPr>
            <p14:xfrm>
              <a:off x="809012" y="6527186"/>
              <a:ext cx="600915" cy="13368"/>
            </p14:xfrm>
          </p:contentPart>
        </mc:Choice>
        <mc:Fallback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B76E59F8-3148-4704-A616-111CB7ADB7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6042" y="6463959"/>
                <a:ext cx="726495" cy="139461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Marcador de Posição do Rodapé 4">
            <a:extLst>
              <a:ext uri="{FF2B5EF4-FFF2-40B4-BE49-F238E27FC236}">
                <a16:creationId xmlns:a16="http://schemas.microsoft.com/office/drawing/2014/main" id="{AD0BFF13-73A1-6425-C1F1-21F08A31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err="1"/>
              <a:t>Decisão</a:t>
            </a:r>
            <a:r>
              <a:rPr lang="en-US"/>
              <a:t> e </a:t>
            </a:r>
            <a:r>
              <a:rPr lang="en-US" err="1"/>
              <a:t>Aprendizagem</a:t>
            </a:r>
            <a:r>
              <a:rPr lang="en-US"/>
              <a:t> </a:t>
            </a:r>
            <a:r>
              <a:rPr lang="en-US" err="1"/>
              <a:t>Inteligentes</a:t>
            </a:r>
            <a:endParaRPr lang="pt-PT" err="1"/>
          </a:p>
        </p:txBody>
      </p:sp>
    </p:spTree>
    <p:extLst>
      <p:ext uri="{BB962C8B-B14F-4D97-AF65-F5344CB8AC3E}">
        <p14:creationId xmlns:p14="http://schemas.microsoft.com/office/powerpoint/2010/main" val="184412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C2D92-9725-E929-7CD3-214C63E8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-269304"/>
            <a:ext cx="5111750" cy="1204912"/>
          </a:xfrm>
        </p:spPr>
        <p:txBody>
          <a:bodyPr/>
          <a:lstStyle/>
          <a:p>
            <a:r>
              <a:rPr lang="pt-PT"/>
              <a:t>Metodologia CRISP-DM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14C5D62-12FF-C8F5-381C-3F3B1DAB1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155EEB2-3FB3-5FFB-559A-53C5458E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D4499CB6-C28C-C087-56F0-3F11B958D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536" y="1197706"/>
            <a:ext cx="5059846" cy="504449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07A86709-244C-7081-F9F4-9DBB5B50A625}"/>
                  </a:ext>
                </a:extLst>
              </p14:cNvPr>
              <p14:cNvContentPartPr/>
              <p14:nvPr/>
            </p14:nvContentPartPr>
            <p14:xfrm>
              <a:off x="923368" y="6565461"/>
              <a:ext cx="471437" cy="13368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07A86709-244C-7081-F9F4-9DBB5B50A6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0438" y="4226061"/>
                <a:ext cx="596938" cy="46788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Marcador de Posição do Rodapé 4">
            <a:extLst>
              <a:ext uri="{FF2B5EF4-FFF2-40B4-BE49-F238E27FC236}">
                <a16:creationId xmlns:a16="http://schemas.microsoft.com/office/drawing/2014/main" id="{5BFB6D85-EACC-7ECC-4CF5-C6CC1AA23B05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Decisão</a:t>
            </a:r>
            <a:r>
              <a:rPr lang="en-US"/>
              <a:t> e </a:t>
            </a:r>
            <a:r>
              <a:rPr lang="en-US" err="1"/>
              <a:t>Aprendizagem</a:t>
            </a:r>
            <a:r>
              <a:rPr lang="en-US"/>
              <a:t> </a:t>
            </a:r>
            <a:r>
              <a:rPr lang="en-US" err="1"/>
              <a:t>Inteligentes</a:t>
            </a:r>
            <a:endParaRPr lang="pt-PT" err="1"/>
          </a:p>
        </p:txBody>
      </p:sp>
    </p:spTree>
    <p:extLst>
      <p:ext uri="{BB962C8B-B14F-4D97-AF65-F5344CB8AC3E}">
        <p14:creationId xmlns:p14="http://schemas.microsoft.com/office/powerpoint/2010/main" val="3761908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B6032-21AA-2999-579B-F337D3E0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COMPETIÇÃO - Análise de dados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2990E6D-D033-6B6D-8608-75832FC7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84E6CB0-BDE8-A144-BB74-FBE70E38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9" name="Imagem 9">
            <a:extLst>
              <a:ext uri="{FF2B5EF4-FFF2-40B4-BE49-F238E27FC236}">
                <a16:creationId xmlns:a16="http://schemas.microsoft.com/office/drawing/2014/main" id="{D06BD300-E89C-8999-52AB-3ABC749BC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870" y="1314607"/>
            <a:ext cx="4132729" cy="422878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8EBF07F8-7308-7D6F-EC48-A24A932F517E}"/>
                  </a:ext>
                </a:extLst>
              </p14:cNvPr>
              <p14:cNvContentPartPr/>
              <p14:nvPr/>
            </p14:nvContentPartPr>
            <p14:xfrm>
              <a:off x="851541" y="6510995"/>
              <a:ext cx="545173" cy="175032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8EBF07F8-7308-7D6F-EC48-A24A932F51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8567" y="6448098"/>
                <a:ext cx="670761" cy="300466"/>
              </a:xfrm>
              <a:prstGeom prst="rect">
                <a:avLst/>
              </a:prstGeom>
            </p:spPr>
          </p:pic>
        </mc:Fallback>
      </mc:AlternateContent>
      <p:sp>
        <p:nvSpPr>
          <p:cNvPr id="8" name="Marcador de Posição do Rodapé 4">
            <a:extLst>
              <a:ext uri="{FF2B5EF4-FFF2-40B4-BE49-F238E27FC236}">
                <a16:creationId xmlns:a16="http://schemas.microsoft.com/office/drawing/2014/main" id="{54B6E570-44DA-B696-44F6-3F03A09F5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err="1"/>
              <a:t>Decisão</a:t>
            </a:r>
            <a:r>
              <a:rPr lang="en-US"/>
              <a:t> e </a:t>
            </a:r>
            <a:r>
              <a:rPr lang="en-US" err="1"/>
              <a:t>Aprendizagem</a:t>
            </a:r>
            <a:r>
              <a:rPr lang="en-US"/>
              <a:t> </a:t>
            </a:r>
            <a:r>
              <a:rPr lang="en-US" err="1"/>
              <a:t>Inteligentes</a:t>
            </a:r>
            <a:endParaRPr lang="pt-PT" err="1"/>
          </a:p>
        </p:txBody>
      </p:sp>
    </p:spTree>
    <p:extLst>
      <p:ext uri="{BB962C8B-B14F-4D97-AF65-F5344CB8AC3E}">
        <p14:creationId xmlns:p14="http://schemas.microsoft.com/office/powerpoint/2010/main" val="2413428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B6032-21AA-2999-579B-F337D3E0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COMPETIÇÃO - Tratamento de dados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2990E6D-D033-6B6D-8608-75832FC7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C6F0F2E-4060-BE8F-7AF0-5402B8366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Decisão</a:t>
            </a:r>
            <a:r>
              <a:rPr lang="en-US"/>
              <a:t> e </a:t>
            </a:r>
            <a:r>
              <a:rPr lang="en-US" err="1"/>
              <a:t>Aprendizagem</a:t>
            </a:r>
            <a:r>
              <a:rPr lang="en-US"/>
              <a:t> </a:t>
            </a:r>
            <a:r>
              <a:rPr lang="en-US" err="1"/>
              <a:t>Inteligentes</a:t>
            </a:r>
            <a:endParaRPr lang="pt-PT" err="1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84E6CB0-BDE8-A144-BB74-FBE70E38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367E6949-EE84-3D3E-9FCE-99C9DDF44EB6}"/>
                  </a:ext>
                </a:extLst>
              </p14:cNvPr>
              <p14:cNvContentPartPr/>
              <p14:nvPr/>
            </p14:nvContentPartPr>
            <p14:xfrm>
              <a:off x="654668" y="6292949"/>
              <a:ext cx="655442" cy="346051"/>
            </p14:xfrm>
          </p:contentPart>
        </mc:Choice>
        <mc:Fallback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367E6949-EE84-3D3E-9FCE-99C9DDF44E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681" y="6274963"/>
                <a:ext cx="691056" cy="381663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Imagem 8" descr="Uma imagem com quadrado&#10;&#10;Descrição gerada automaticamente">
            <a:extLst>
              <a:ext uri="{FF2B5EF4-FFF2-40B4-BE49-F238E27FC236}">
                <a16:creationId xmlns:a16="http://schemas.microsoft.com/office/drawing/2014/main" id="{CC193F83-BC79-0147-F7F6-A389FACEB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400" y="2452538"/>
            <a:ext cx="5539200" cy="182092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6AE1DB7-D249-C414-261F-530199AA11E0}"/>
              </a:ext>
            </a:extLst>
          </p:cNvPr>
          <p:cNvSpPr txBox="1"/>
          <p:nvPr/>
        </p:nvSpPr>
        <p:spPr>
          <a:xfrm>
            <a:off x="8154000" y="2076000"/>
            <a:ext cx="26760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400" i="1" err="1">
                <a:solidFill>
                  <a:srgbClr val="004CFF"/>
                </a:solidFill>
                <a:latin typeface="Consolas"/>
              </a:rPr>
              <a:t>record_date</a:t>
            </a:r>
            <a:endParaRPr lang="pt-PT" sz="1400" i="1">
              <a:solidFill>
                <a:srgbClr val="004CFF"/>
              </a:solidFill>
              <a:latin typeface="Consola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76BB7C4-5261-5430-9E77-FEE1F0DF04AB}"/>
              </a:ext>
            </a:extLst>
          </p:cNvPr>
          <p:cNvSpPr txBox="1"/>
          <p:nvPr/>
        </p:nvSpPr>
        <p:spPr>
          <a:xfrm>
            <a:off x="7572000" y="1644000"/>
            <a:ext cx="2760000" cy="40011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000" err="1">
                <a:solidFill>
                  <a:schemeClr val="bg2">
                    <a:lumMod val="50000"/>
                  </a:schemeClr>
                </a:solidFill>
                <a:latin typeface="Tenorite"/>
              </a:rPr>
              <a:t>Feature</a:t>
            </a:r>
            <a:r>
              <a:rPr lang="pt-PT" sz="2000">
                <a:solidFill>
                  <a:schemeClr val="bg2">
                    <a:lumMod val="50000"/>
                  </a:schemeClr>
                </a:solidFill>
                <a:latin typeface="Tenorite"/>
              </a:rPr>
              <a:t> </a:t>
            </a:r>
            <a:r>
              <a:rPr lang="pt-PT" sz="2000" err="1">
                <a:solidFill>
                  <a:schemeClr val="bg2">
                    <a:lumMod val="50000"/>
                  </a:schemeClr>
                </a:solidFill>
                <a:latin typeface="Tenorite"/>
              </a:rPr>
              <a:t>Engineering</a:t>
            </a:r>
            <a:endParaRPr lang="pt-PT" sz="2000">
              <a:solidFill>
                <a:schemeClr val="bg2">
                  <a:lumMod val="50000"/>
                </a:schemeClr>
              </a:solidFill>
              <a:latin typeface="Tenorite"/>
            </a:endParaRPr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4E2D921E-3FD2-75E1-F008-9EA503F20BC5}"/>
              </a:ext>
            </a:extLst>
          </p:cNvPr>
          <p:cNvCxnSpPr/>
          <p:nvPr/>
        </p:nvCxnSpPr>
        <p:spPr>
          <a:xfrm flipH="1">
            <a:off x="7486950" y="2297550"/>
            <a:ext cx="681600" cy="290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1C4DB3FC-A41F-3517-5356-519774FFEB9E}"/>
              </a:ext>
            </a:extLst>
          </p:cNvPr>
          <p:cNvCxnSpPr>
            <a:cxnSpLocks/>
          </p:cNvCxnSpPr>
          <p:nvPr/>
        </p:nvCxnSpPr>
        <p:spPr>
          <a:xfrm flipH="1">
            <a:off x="7942949" y="2375550"/>
            <a:ext cx="423600" cy="386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50EADF57-981E-323C-387E-05069D8C3B3C}"/>
              </a:ext>
            </a:extLst>
          </p:cNvPr>
          <p:cNvCxnSpPr>
            <a:cxnSpLocks/>
          </p:cNvCxnSpPr>
          <p:nvPr/>
        </p:nvCxnSpPr>
        <p:spPr>
          <a:xfrm flipH="1">
            <a:off x="8476949" y="2369550"/>
            <a:ext cx="105600" cy="488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E03EEA31-5F2F-D485-0E77-58C6567C5DBE}"/>
              </a:ext>
            </a:extLst>
          </p:cNvPr>
          <p:cNvCxnSpPr>
            <a:cxnSpLocks/>
          </p:cNvCxnSpPr>
          <p:nvPr/>
        </p:nvCxnSpPr>
        <p:spPr>
          <a:xfrm>
            <a:off x="8834549" y="2399550"/>
            <a:ext cx="140400" cy="458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C08DAC25-3284-515F-BCCC-8A9072FA03FA}"/>
              </a:ext>
            </a:extLst>
          </p:cNvPr>
          <p:cNvCxnSpPr>
            <a:cxnSpLocks/>
          </p:cNvCxnSpPr>
          <p:nvPr/>
        </p:nvCxnSpPr>
        <p:spPr>
          <a:xfrm>
            <a:off x="9074549" y="2369550"/>
            <a:ext cx="350400" cy="368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AC303C2-DFF9-A738-2F4F-38EAE88DCF4E}"/>
              </a:ext>
            </a:extLst>
          </p:cNvPr>
          <p:cNvSpPr txBox="1"/>
          <p:nvPr/>
        </p:nvSpPr>
        <p:spPr>
          <a:xfrm>
            <a:off x="7061999" y="2532000"/>
            <a:ext cx="5880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200" i="1" err="1">
                <a:solidFill>
                  <a:srgbClr val="00B050"/>
                </a:solidFill>
                <a:latin typeface="Consolas"/>
              </a:rPr>
              <a:t>hour</a:t>
            </a:r>
            <a:endParaRPr lang="pt-PT" sz="1200">
              <a:solidFill>
                <a:srgbClr val="00B050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FC81D8F-85DD-4B39-4108-6978FE3DE27F}"/>
              </a:ext>
            </a:extLst>
          </p:cNvPr>
          <p:cNvSpPr txBox="1"/>
          <p:nvPr/>
        </p:nvSpPr>
        <p:spPr>
          <a:xfrm>
            <a:off x="7649998" y="2753999"/>
            <a:ext cx="5880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200" i="1" err="1">
                <a:solidFill>
                  <a:srgbClr val="00B050"/>
                </a:solidFill>
                <a:latin typeface="Consolas"/>
              </a:rPr>
              <a:t>day</a:t>
            </a:r>
            <a:endParaRPr lang="pt-PT" err="1">
              <a:solidFill>
                <a:srgbClr val="00B050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4A945AA-6262-3DF0-2DE5-10CE6E95FEB3}"/>
              </a:ext>
            </a:extLst>
          </p:cNvPr>
          <p:cNvSpPr txBox="1"/>
          <p:nvPr/>
        </p:nvSpPr>
        <p:spPr>
          <a:xfrm>
            <a:off x="8123998" y="2819999"/>
            <a:ext cx="6480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200" i="1" err="1">
                <a:solidFill>
                  <a:srgbClr val="00B050"/>
                </a:solidFill>
                <a:latin typeface="Consolas"/>
              </a:rPr>
              <a:t>month</a:t>
            </a:r>
            <a:endParaRPr lang="pt-PT" err="1">
              <a:solidFill>
                <a:srgbClr val="00B050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BA28BA9-0DAE-C917-9E86-ACB49AB9468B}"/>
              </a:ext>
            </a:extLst>
          </p:cNvPr>
          <p:cNvSpPr txBox="1"/>
          <p:nvPr/>
        </p:nvSpPr>
        <p:spPr>
          <a:xfrm>
            <a:off x="8711998" y="2820000"/>
            <a:ext cx="7800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200" i="1" err="1">
                <a:solidFill>
                  <a:srgbClr val="00B050"/>
                </a:solidFill>
                <a:latin typeface="Consolas"/>
              </a:rPr>
              <a:t>weekday</a:t>
            </a:r>
            <a:endParaRPr lang="pt-PT" err="1">
              <a:solidFill>
                <a:srgbClr val="00B050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C0C8949-6EA0-A991-AE71-389FAC0E30E0}"/>
              </a:ext>
            </a:extLst>
          </p:cNvPr>
          <p:cNvSpPr txBox="1"/>
          <p:nvPr/>
        </p:nvSpPr>
        <p:spPr>
          <a:xfrm>
            <a:off x="9389998" y="2658000"/>
            <a:ext cx="10380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200" i="1" err="1">
                <a:solidFill>
                  <a:srgbClr val="00B050"/>
                </a:solidFill>
                <a:latin typeface="Consolas"/>
              </a:rPr>
              <a:t>is_weekend</a:t>
            </a:r>
            <a:endParaRPr lang="pt-PT">
              <a:solidFill>
                <a:srgbClr val="00B050"/>
              </a:solidFill>
            </a:endParaRPr>
          </a:p>
        </p:txBody>
      </p: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25C628B5-9931-740C-96B7-E8A5CE1A4D05}"/>
              </a:ext>
            </a:extLst>
          </p:cNvPr>
          <p:cNvCxnSpPr>
            <a:cxnSpLocks/>
          </p:cNvCxnSpPr>
          <p:nvPr/>
        </p:nvCxnSpPr>
        <p:spPr>
          <a:xfrm>
            <a:off x="9344548" y="2261550"/>
            <a:ext cx="548400" cy="8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7141C27-0178-C5C7-8183-9593779092AA}"/>
              </a:ext>
            </a:extLst>
          </p:cNvPr>
          <p:cNvSpPr txBox="1"/>
          <p:nvPr/>
        </p:nvSpPr>
        <p:spPr>
          <a:xfrm>
            <a:off x="9893998" y="2123999"/>
            <a:ext cx="10440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200" i="1" err="1">
                <a:solidFill>
                  <a:srgbClr val="00B050"/>
                </a:solidFill>
                <a:latin typeface="Consolas"/>
              </a:rPr>
              <a:t>is_holiday</a:t>
            </a:r>
            <a:endParaRPr lang="pt-PT">
              <a:solidFill>
                <a:srgbClr val="00B05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B057E9-4FB8-B520-2E52-92A35FB3DB65}"/>
              </a:ext>
            </a:extLst>
          </p:cNvPr>
          <p:cNvSpPr/>
          <p:nvPr/>
        </p:nvSpPr>
        <p:spPr>
          <a:xfrm>
            <a:off x="7056000" y="2454000"/>
            <a:ext cx="528000" cy="42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4" name="Conexão reta unidirecional 23">
            <a:extLst>
              <a:ext uri="{FF2B5EF4-FFF2-40B4-BE49-F238E27FC236}">
                <a16:creationId xmlns:a16="http://schemas.microsoft.com/office/drawing/2014/main" id="{FB679863-8A2E-7693-9AFF-80C1D2EADBC8}"/>
              </a:ext>
            </a:extLst>
          </p:cNvPr>
          <p:cNvCxnSpPr/>
          <p:nvPr/>
        </p:nvCxnSpPr>
        <p:spPr>
          <a:xfrm flipH="1">
            <a:off x="6531825" y="2830425"/>
            <a:ext cx="597600" cy="127440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A8327EAF-8201-5262-6A95-B1DEB155AF76}"/>
              </a:ext>
            </a:extLst>
          </p:cNvPr>
          <p:cNvCxnSpPr>
            <a:cxnSpLocks/>
          </p:cNvCxnSpPr>
          <p:nvPr/>
        </p:nvCxnSpPr>
        <p:spPr>
          <a:xfrm>
            <a:off x="7501425" y="2812424"/>
            <a:ext cx="536400" cy="122640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8F64B37E-4B98-12A1-8D67-18B99BD3AD36}"/>
              </a:ext>
            </a:extLst>
          </p:cNvPr>
          <p:cNvSpPr/>
          <p:nvPr/>
        </p:nvSpPr>
        <p:spPr>
          <a:xfrm>
            <a:off x="6221999" y="3822000"/>
            <a:ext cx="2196000" cy="190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F9B9393-2BC5-AFF0-CBBC-57CF786BBE4A}"/>
              </a:ext>
            </a:extLst>
          </p:cNvPr>
          <p:cNvSpPr txBox="1"/>
          <p:nvPr/>
        </p:nvSpPr>
        <p:spPr>
          <a:xfrm>
            <a:off x="7061998" y="3911999"/>
            <a:ext cx="7200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i="1">
                <a:latin typeface="Calibri"/>
                <a:ea typeface="Calibri"/>
                <a:cs typeface="Calibri"/>
              </a:rPr>
              <a:t>5 </a:t>
            </a:r>
            <a:r>
              <a:rPr lang="pt-PT" sz="1200" i="1" err="1">
                <a:latin typeface="Calibri"/>
                <a:ea typeface="Calibri"/>
                <a:cs typeface="Calibri"/>
              </a:rPr>
              <a:t>bins</a:t>
            </a:r>
            <a:endParaRPr lang="pt-PT" sz="1200">
              <a:latin typeface="Calibri"/>
              <a:ea typeface="Calibri"/>
              <a:cs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37FD5ED-E5EA-1ED7-00AD-3B9CDACEC7EC}"/>
              </a:ext>
            </a:extLst>
          </p:cNvPr>
          <p:cNvSpPr/>
          <p:nvPr/>
        </p:nvSpPr>
        <p:spPr>
          <a:xfrm>
            <a:off x="6504000" y="4296000"/>
            <a:ext cx="444000" cy="408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47D1AD5-FF2A-1E2B-0EFA-C6B43119D0C9}"/>
              </a:ext>
            </a:extLst>
          </p:cNvPr>
          <p:cNvSpPr/>
          <p:nvPr/>
        </p:nvSpPr>
        <p:spPr>
          <a:xfrm>
            <a:off x="7152000" y="4452000"/>
            <a:ext cx="444000" cy="408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793A2F2-F39E-32FE-CF2A-CF3DE9BEAE84}"/>
              </a:ext>
            </a:extLst>
          </p:cNvPr>
          <p:cNvSpPr/>
          <p:nvPr/>
        </p:nvSpPr>
        <p:spPr>
          <a:xfrm>
            <a:off x="6606000" y="4860000"/>
            <a:ext cx="444000" cy="408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AF09739-450E-6193-A254-4A3B549EC698}"/>
              </a:ext>
            </a:extLst>
          </p:cNvPr>
          <p:cNvSpPr/>
          <p:nvPr/>
        </p:nvSpPr>
        <p:spPr>
          <a:xfrm>
            <a:off x="7254000" y="5064000"/>
            <a:ext cx="444000" cy="408000"/>
          </a:xfrm>
          <a:prstGeom prst="ellipse">
            <a:avLst/>
          </a:prstGeom>
          <a:solidFill>
            <a:srgbClr val="FEED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5A5C18A-E77A-D07D-9B7E-546974867194}"/>
              </a:ext>
            </a:extLst>
          </p:cNvPr>
          <p:cNvSpPr/>
          <p:nvPr/>
        </p:nvSpPr>
        <p:spPr>
          <a:xfrm>
            <a:off x="7733999" y="4500000"/>
            <a:ext cx="444000" cy="40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8376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B6032-21AA-2999-579B-F337D3E0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COMPETIÇÃO - Tratamento de dados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2990E6D-D033-6B6D-8608-75832FC7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C6F0F2E-4060-BE8F-7AF0-5402B8366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Decisão</a:t>
            </a:r>
            <a:r>
              <a:rPr lang="en-US"/>
              <a:t> e </a:t>
            </a:r>
            <a:r>
              <a:rPr lang="en-US" err="1"/>
              <a:t>Aprendizagem</a:t>
            </a:r>
            <a:r>
              <a:rPr lang="en-US"/>
              <a:t> </a:t>
            </a:r>
            <a:r>
              <a:rPr lang="en-US" err="1"/>
              <a:t>Inteligentes</a:t>
            </a:r>
            <a:endParaRPr lang="pt-PT" err="1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84E6CB0-BDE8-A144-BB74-FBE70E38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367E6949-EE84-3D3E-9FCE-99C9DDF44EB6}"/>
                  </a:ext>
                </a:extLst>
              </p14:cNvPr>
              <p14:cNvContentPartPr/>
              <p14:nvPr/>
            </p14:nvContentPartPr>
            <p14:xfrm>
              <a:off x="654668" y="6292949"/>
              <a:ext cx="655442" cy="346051"/>
            </p14:xfrm>
          </p:contentPart>
        </mc:Choice>
        <mc:Fallback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367E6949-EE84-3D3E-9FCE-99C9DDF44E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681" y="6274963"/>
                <a:ext cx="691056" cy="381663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Imagem 26">
            <a:extLst>
              <a:ext uri="{FF2B5EF4-FFF2-40B4-BE49-F238E27FC236}">
                <a16:creationId xmlns:a16="http://schemas.microsoft.com/office/drawing/2014/main" id="{24E28686-8D52-EAF8-9517-D7B5B6DAD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06" y="132348"/>
            <a:ext cx="6348959" cy="6348959"/>
          </a:xfrm>
          <a:prstGeom prst="rect">
            <a:avLst/>
          </a:prstGeom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1B97DA21-0B6F-F42B-F5F3-4F4DFFCB1621}"/>
              </a:ext>
            </a:extLst>
          </p:cNvPr>
          <p:cNvSpPr/>
          <p:nvPr/>
        </p:nvSpPr>
        <p:spPr>
          <a:xfrm>
            <a:off x="919450" y="2726043"/>
            <a:ext cx="773139" cy="240631"/>
          </a:xfrm>
          <a:prstGeom prst="rect">
            <a:avLst/>
          </a:prstGeom>
          <a:solidFill>
            <a:srgbClr val="00ADB5"/>
          </a:solidFill>
          <a:ln>
            <a:solidFill>
              <a:srgbClr val="00AD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4" name="Tinta 33">
                <a:extLst>
                  <a:ext uri="{FF2B5EF4-FFF2-40B4-BE49-F238E27FC236}">
                    <a16:creationId xmlns:a16="http://schemas.microsoft.com/office/drawing/2014/main" id="{7E4AF156-770B-6319-0087-322A498F5185}"/>
                  </a:ext>
                </a:extLst>
              </p14:cNvPr>
              <p14:cNvContentPartPr/>
              <p14:nvPr/>
            </p14:nvContentPartPr>
            <p14:xfrm>
              <a:off x="2647835" y="5975371"/>
              <a:ext cx="13368" cy="13368"/>
            </p14:xfrm>
          </p:contentPart>
        </mc:Choice>
        <mc:Fallback>
          <p:pic>
            <p:nvPicPr>
              <p:cNvPr id="34" name="Tinta 33">
                <a:extLst>
                  <a:ext uri="{FF2B5EF4-FFF2-40B4-BE49-F238E27FC236}">
                    <a16:creationId xmlns:a16="http://schemas.microsoft.com/office/drawing/2014/main" id="{7E4AF156-770B-6319-0087-322A498F51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8435" y="3635971"/>
                <a:ext cx="4678800" cy="46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5" name="Tinta 34">
                <a:extLst>
                  <a:ext uri="{FF2B5EF4-FFF2-40B4-BE49-F238E27FC236}">
                    <a16:creationId xmlns:a16="http://schemas.microsoft.com/office/drawing/2014/main" id="{0C4FB4CD-F557-E415-DEAF-3EF8B69F632B}"/>
                  </a:ext>
                </a:extLst>
              </p14:cNvPr>
              <p14:cNvContentPartPr/>
              <p14:nvPr/>
            </p14:nvContentPartPr>
            <p14:xfrm>
              <a:off x="1859934" y="5856621"/>
              <a:ext cx="13368" cy="13368"/>
            </p14:xfrm>
          </p:contentPart>
        </mc:Choice>
        <mc:Fallback>
          <p:pic>
            <p:nvPicPr>
              <p:cNvPr id="35" name="Tinta 34">
                <a:extLst>
                  <a:ext uri="{FF2B5EF4-FFF2-40B4-BE49-F238E27FC236}">
                    <a16:creationId xmlns:a16="http://schemas.microsoft.com/office/drawing/2014/main" id="{0C4FB4CD-F557-E415-DEAF-3EF8B69F63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479466" y="3517221"/>
                <a:ext cx="4678800" cy="467880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CaixaDeTexto 35">
            <a:extLst>
              <a:ext uri="{FF2B5EF4-FFF2-40B4-BE49-F238E27FC236}">
                <a16:creationId xmlns:a16="http://schemas.microsoft.com/office/drawing/2014/main" id="{9B691B30-7A64-6DF9-9909-4F53F9273566}"/>
              </a:ext>
            </a:extLst>
          </p:cNvPr>
          <p:cNvSpPr txBox="1"/>
          <p:nvPr/>
        </p:nvSpPr>
        <p:spPr>
          <a:xfrm>
            <a:off x="780566" y="2669599"/>
            <a:ext cx="259347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200" i="1" err="1"/>
              <a:t>affected_roads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7" name="Tinta 36">
                <a:extLst>
                  <a:ext uri="{FF2B5EF4-FFF2-40B4-BE49-F238E27FC236}">
                    <a16:creationId xmlns:a16="http://schemas.microsoft.com/office/drawing/2014/main" id="{FD237A27-3852-A3F7-5ADF-C390B009A652}"/>
                  </a:ext>
                </a:extLst>
              </p14:cNvPr>
              <p14:cNvContentPartPr/>
              <p14:nvPr/>
            </p14:nvContentPartPr>
            <p14:xfrm>
              <a:off x="2313468" y="5077389"/>
              <a:ext cx="13368" cy="13368"/>
            </p14:xfrm>
          </p:contentPart>
        </mc:Choice>
        <mc:Fallback>
          <p:pic>
            <p:nvPicPr>
              <p:cNvPr id="37" name="Tinta 36">
                <a:extLst>
                  <a:ext uri="{FF2B5EF4-FFF2-40B4-BE49-F238E27FC236}">
                    <a16:creationId xmlns:a16="http://schemas.microsoft.com/office/drawing/2014/main" id="{FD237A27-3852-A3F7-5ADF-C390B009A65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25932" y="2737989"/>
                <a:ext cx="4678800" cy="467880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Retângulo 40">
            <a:extLst>
              <a:ext uri="{FF2B5EF4-FFF2-40B4-BE49-F238E27FC236}">
                <a16:creationId xmlns:a16="http://schemas.microsoft.com/office/drawing/2014/main" id="{67337F08-C90B-EE49-AF21-F2C87AD40088}"/>
              </a:ext>
            </a:extLst>
          </p:cNvPr>
          <p:cNvSpPr/>
          <p:nvPr/>
        </p:nvSpPr>
        <p:spPr>
          <a:xfrm>
            <a:off x="3005666" y="2737556"/>
            <a:ext cx="874888" cy="211666"/>
          </a:xfrm>
          <a:prstGeom prst="rect">
            <a:avLst/>
          </a:prstGeom>
          <a:solidFill>
            <a:srgbClr val="00ADB5"/>
          </a:solidFill>
          <a:ln>
            <a:solidFill>
              <a:srgbClr val="00AD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C453B193-09FB-B2E8-063D-3197D101E871}"/>
              </a:ext>
            </a:extLst>
          </p:cNvPr>
          <p:cNvSpPr/>
          <p:nvPr/>
        </p:nvSpPr>
        <p:spPr>
          <a:xfrm>
            <a:off x="4205111" y="2723444"/>
            <a:ext cx="874888" cy="211666"/>
          </a:xfrm>
          <a:prstGeom prst="rect">
            <a:avLst/>
          </a:prstGeom>
          <a:solidFill>
            <a:srgbClr val="00ADB5"/>
          </a:solidFill>
          <a:ln>
            <a:solidFill>
              <a:srgbClr val="00AD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0E34E710-2404-62C3-523A-292339ED76BF}"/>
              </a:ext>
            </a:extLst>
          </p:cNvPr>
          <p:cNvSpPr/>
          <p:nvPr/>
        </p:nvSpPr>
        <p:spPr>
          <a:xfrm>
            <a:off x="5404555" y="2681112"/>
            <a:ext cx="959554" cy="289276"/>
          </a:xfrm>
          <a:prstGeom prst="rect">
            <a:avLst/>
          </a:prstGeom>
          <a:solidFill>
            <a:srgbClr val="00ADB5"/>
          </a:solidFill>
          <a:ln>
            <a:solidFill>
              <a:srgbClr val="00AD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4358BD63-1F90-C8C9-A3E8-E8F3A898F859}"/>
              </a:ext>
            </a:extLst>
          </p:cNvPr>
          <p:cNvSpPr/>
          <p:nvPr/>
        </p:nvSpPr>
        <p:spPr>
          <a:xfrm>
            <a:off x="966611" y="3428999"/>
            <a:ext cx="846666" cy="225777"/>
          </a:xfrm>
          <a:prstGeom prst="rect">
            <a:avLst/>
          </a:prstGeom>
          <a:solidFill>
            <a:srgbClr val="AAD8D3"/>
          </a:solidFill>
          <a:ln>
            <a:solidFill>
              <a:srgbClr val="AAD8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09B84B17-2C1C-69E8-CFED-B2BE34EFF939}"/>
              </a:ext>
            </a:extLst>
          </p:cNvPr>
          <p:cNvSpPr/>
          <p:nvPr/>
        </p:nvSpPr>
        <p:spPr>
          <a:xfrm>
            <a:off x="917222" y="4409721"/>
            <a:ext cx="846666" cy="225777"/>
          </a:xfrm>
          <a:prstGeom prst="rect">
            <a:avLst/>
          </a:prstGeom>
          <a:solidFill>
            <a:srgbClr val="AAD8D3"/>
          </a:solidFill>
          <a:ln>
            <a:solidFill>
              <a:srgbClr val="AAD8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EC50A6AB-B258-DCE2-0A82-04F4B2FDDF1E}"/>
              </a:ext>
            </a:extLst>
          </p:cNvPr>
          <p:cNvSpPr txBox="1"/>
          <p:nvPr/>
        </p:nvSpPr>
        <p:spPr>
          <a:xfrm>
            <a:off x="1105121" y="3375154"/>
            <a:ext cx="5685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200">
                <a:ea typeface="+mn-lt"/>
                <a:cs typeface="+mn-lt"/>
              </a:rPr>
              <a:t>N101</a:t>
            </a:r>
            <a:endParaRPr lang="pt-PT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72FFB654-0341-62C1-0429-E8C46A418CEF}"/>
              </a:ext>
            </a:extLst>
          </p:cNvPr>
          <p:cNvSpPr txBox="1"/>
          <p:nvPr/>
        </p:nvSpPr>
        <p:spPr>
          <a:xfrm>
            <a:off x="1168621" y="4355876"/>
            <a:ext cx="259347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200">
                <a:ea typeface="+mn-lt"/>
                <a:cs typeface="+mn-lt"/>
              </a:rPr>
              <a:t>IC5</a:t>
            </a:r>
            <a:endParaRPr lang="pt-PT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EE230299-ACB6-113C-72C4-7D7A3EB2E0A7}"/>
              </a:ext>
            </a:extLst>
          </p:cNvPr>
          <p:cNvSpPr txBox="1"/>
          <p:nvPr/>
        </p:nvSpPr>
        <p:spPr>
          <a:xfrm>
            <a:off x="3130065" y="2669599"/>
            <a:ext cx="5685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200">
                <a:ea typeface="+mn-lt"/>
                <a:cs typeface="+mn-lt"/>
              </a:rPr>
              <a:t>N101</a:t>
            </a:r>
          </a:p>
          <a:p>
            <a:endParaRPr lang="pt-PT" sz="120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D6A3611A-7C24-1F2D-8DC8-E26B764B49E8}"/>
              </a:ext>
            </a:extLst>
          </p:cNvPr>
          <p:cNvSpPr txBox="1"/>
          <p:nvPr/>
        </p:nvSpPr>
        <p:spPr>
          <a:xfrm>
            <a:off x="4442398" y="2669598"/>
            <a:ext cx="5685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200" dirty="0">
                <a:ea typeface="+mn-lt"/>
                <a:cs typeface="+mn-lt"/>
              </a:rPr>
              <a:t>IC5</a:t>
            </a:r>
          </a:p>
          <a:p>
            <a:endParaRPr lang="pt-PT" sz="120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920019BA-B132-67CD-DA54-70E33A0D2BA5}"/>
              </a:ext>
            </a:extLst>
          </p:cNvPr>
          <p:cNvSpPr txBox="1"/>
          <p:nvPr/>
        </p:nvSpPr>
        <p:spPr>
          <a:xfrm>
            <a:off x="5599509" y="2669598"/>
            <a:ext cx="5685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200" dirty="0">
                <a:ea typeface="+mn-lt"/>
                <a:cs typeface="+mn-lt"/>
              </a:rPr>
              <a:t>N105</a:t>
            </a:r>
          </a:p>
          <a:p>
            <a:endParaRPr lang="pt-PT" sz="120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5372B855-13B8-F2E1-C00E-48178F93C941}"/>
              </a:ext>
            </a:extLst>
          </p:cNvPr>
          <p:cNvSpPr txBox="1"/>
          <p:nvPr/>
        </p:nvSpPr>
        <p:spPr>
          <a:xfrm>
            <a:off x="8337444" y="2217111"/>
            <a:ext cx="26760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400" i="1" err="1">
                <a:solidFill>
                  <a:srgbClr val="004CFF"/>
                </a:solidFill>
                <a:latin typeface="Consolas"/>
              </a:rPr>
              <a:t>delay_in_seconds</a:t>
            </a:r>
            <a:endParaRPr lang="pt-PT" err="1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EF5E48C7-97B7-AB2B-061D-715C2A0A130D}"/>
              </a:ext>
            </a:extLst>
          </p:cNvPr>
          <p:cNvSpPr txBox="1"/>
          <p:nvPr/>
        </p:nvSpPr>
        <p:spPr>
          <a:xfrm>
            <a:off x="8337444" y="3021444"/>
            <a:ext cx="26760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400" i="1" err="1">
                <a:solidFill>
                  <a:srgbClr val="00B050"/>
                </a:solidFill>
                <a:latin typeface="Consolas"/>
              </a:rPr>
              <a:t>delay_in_minutes</a:t>
            </a:r>
            <a:endParaRPr lang="pt-PT">
              <a:solidFill>
                <a:srgbClr val="00B050"/>
              </a:solidFill>
            </a:endParaRPr>
          </a:p>
        </p:txBody>
      </p:sp>
      <p:cxnSp>
        <p:nvCxnSpPr>
          <p:cNvPr id="57" name="Conexão reta unidirecional 56">
            <a:extLst>
              <a:ext uri="{FF2B5EF4-FFF2-40B4-BE49-F238E27FC236}">
                <a16:creationId xmlns:a16="http://schemas.microsoft.com/office/drawing/2014/main" id="{5DAB59A2-DBBB-4F0A-17E5-C9B7FA0C5982}"/>
              </a:ext>
            </a:extLst>
          </p:cNvPr>
          <p:cNvCxnSpPr/>
          <p:nvPr/>
        </p:nvCxnSpPr>
        <p:spPr>
          <a:xfrm flipH="1">
            <a:off x="9234311" y="2534354"/>
            <a:ext cx="2823" cy="554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Imagem 58" descr="Uma imagem com texto&#10;&#10;Descrição gerada automaticamente">
            <a:extLst>
              <a:ext uri="{FF2B5EF4-FFF2-40B4-BE49-F238E27FC236}">
                <a16:creationId xmlns:a16="http://schemas.microsoft.com/office/drawing/2014/main" id="{0E846BFA-4A1B-7F13-47BC-46501BBE3B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9177" y="4670239"/>
            <a:ext cx="4330699" cy="812466"/>
          </a:xfrm>
          <a:prstGeom prst="rect">
            <a:avLst/>
          </a:prstGeom>
        </p:spPr>
      </p:pic>
      <p:sp>
        <p:nvSpPr>
          <p:cNvPr id="59" name="Retângulo 58">
            <a:extLst>
              <a:ext uri="{FF2B5EF4-FFF2-40B4-BE49-F238E27FC236}">
                <a16:creationId xmlns:a16="http://schemas.microsoft.com/office/drawing/2014/main" id="{E467F56C-3ECB-8786-9D0F-09CD4634A53C}"/>
              </a:ext>
            </a:extLst>
          </p:cNvPr>
          <p:cNvSpPr/>
          <p:nvPr/>
        </p:nvSpPr>
        <p:spPr>
          <a:xfrm>
            <a:off x="874889" y="3915833"/>
            <a:ext cx="938388" cy="232832"/>
          </a:xfrm>
          <a:prstGeom prst="rect">
            <a:avLst/>
          </a:prstGeom>
          <a:solidFill>
            <a:srgbClr val="AAD8D3"/>
          </a:solidFill>
          <a:ln>
            <a:solidFill>
              <a:srgbClr val="AAD8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A71FA359-3972-D117-B840-085D85CAA624}"/>
              </a:ext>
            </a:extLst>
          </p:cNvPr>
          <p:cNvSpPr txBox="1"/>
          <p:nvPr/>
        </p:nvSpPr>
        <p:spPr>
          <a:xfrm>
            <a:off x="1105121" y="3869043"/>
            <a:ext cx="259347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200">
                <a:ea typeface="+mn-lt"/>
                <a:cs typeface="+mn-lt"/>
              </a:rPr>
              <a:t>N105</a:t>
            </a:r>
            <a:endParaRPr lang="pt-PT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3461E8D-79BD-22D5-7FEA-3E18ED230D39}"/>
              </a:ext>
            </a:extLst>
          </p:cNvPr>
          <p:cNvSpPr/>
          <p:nvPr/>
        </p:nvSpPr>
        <p:spPr>
          <a:xfrm>
            <a:off x="7858888" y="2721333"/>
            <a:ext cx="2760444" cy="9353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319C517-6CF3-8A17-0E3C-E1825F21B9DC}"/>
              </a:ext>
            </a:extLst>
          </p:cNvPr>
          <p:cNvSpPr/>
          <p:nvPr/>
        </p:nvSpPr>
        <p:spPr>
          <a:xfrm>
            <a:off x="6751166" y="4365278"/>
            <a:ext cx="5039388" cy="15068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65" name="Conexão reta unidirecional 64">
            <a:extLst>
              <a:ext uri="{FF2B5EF4-FFF2-40B4-BE49-F238E27FC236}">
                <a16:creationId xmlns:a16="http://schemas.microsoft.com/office/drawing/2014/main" id="{04421427-DFEE-D5E1-ED34-D95BD8C35A24}"/>
              </a:ext>
            </a:extLst>
          </p:cNvPr>
          <p:cNvCxnSpPr/>
          <p:nvPr/>
        </p:nvCxnSpPr>
        <p:spPr>
          <a:xfrm flipH="1">
            <a:off x="7307936" y="3380758"/>
            <a:ext cx="654044" cy="126734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xão reta unidirecional 66">
            <a:extLst>
              <a:ext uri="{FF2B5EF4-FFF2-40B4-BE49-F238E27FC236}">
                <a16:creationId xmlns:a16="http://schemas.microsoft.com/office/drawing/2014/main" id="{F94A85D0-48EC-88FF-DDD8-3BC05CA25B30}"/>
              </a:ext>
            </a:extLst>
          </p:cNvPr>
          <p:cNvCxnSpPr>
            <a:cxnSpLocks/>
          </p:cNvCxnSpPr>
          <p:nvPr/>
        </p:nvCxnSpPr>
        <p:spPr>
          <a:xfrm>
            <a:off x="10535314" y="3341591"/>
            <a:ext cx="564622" cy="12828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591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B6032-21AA-2999-579B-F337D3E0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COMPETIÇÃO - Modelação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2990E6D-D033-6B6D-8608-75832FC7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84E6CB0-BDE8-A144-BB74-FBE70E38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2FF981D4-7885-BFFA-CCE1-549541E91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89" y="1379890"/>
            <a:ext cx="4196644" cy="4817886"/>
          </a:xfrm>
          <a:prstGeom prst="rect">
            <a:avLst/>
          </a:prstGeom>
        </p:spPr>
      </p:pic>
      <p:pic>
        <p:nvPicPr>
          <p:cNvPr id="7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B058B315-26E6-C34E-4B19-44B98E206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567" y="1379275"/>
            <a:ext cx="5967588" cy="193339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7A2FA4F2-B202-46A4-AA96-538064216EB7}"/>
                  </a:ext>
                </a:extLst>
              </p14:cNvPr>
              <p14:cNvContentPartPr/>
              <p14:nvPr/>
            </p14:nvContentPartPr>
            <p14:xfrm>
              <a:off x="792817" y="6494521"/>
              <a:ext cx="580161" cy="113193"/>
            </p14:xfrm>
          </p:contentPart>
        </mc:Choice>
        <mc:Fallback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7A2FA4F2-B202-46A4-AA96-538064216E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9834" y="6431636"/>
                <a:ext cx="705767" cy="238604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Marcador de Posição do Rodapé 4">
            <a:extLst>
              <a:ext uri="{FF2B5EF4-FFF2-40B4-BE49-F238E27FC236}">
                <a16:creationId xmlns:a16="http://schemas.microsoft.com/office/drawing/2014/main" id="{4C3FE53E-77C4-35B5-D461-B772F329D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err="1"/>
              <a:t>Decisão</a:t>
            </a:r>
            <a:r>
              <a:rPr lang="en-US"/>
              <a:t> e </a:t>
            </a:r>
            <a:r>
              <a:rPr lang="en-US" err="1"/>
              <a:t>Aprendizagem</a:t>
            </a:r>
            <a:r>
              <a:rPr lang="en-US"/>
              <a:t> </a:t>
            </a:r>
            <a:r>
              <a:rPr lang="en-US" err="1"/>
              <a:t>Inteligentes</a:t>
            </a:r>
            <a:endParaRPr lang="pt-PT" err="1"/>
          </a:p>
        </p:txBody>
      </p:sp>
    </p:spTree>
    <p:extLst>
      <p:ext uri="{BB962C8B-B14F-4D97-AF65-F5344CB8AC3E}">
        <p14:creationId xmlns:p14="http://schemas.microsoft.com/office/powerpoint/2010/main" val="924454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B6032-21AA-2999-579B-F337D3E0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COMPETIÇÃO - Avaliação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2990E6D-D033-6B6D-8608-75832FC7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84E6CB0-BDE8-A144-BB74-FBE70E38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" name="Imagem 6">
            <a:extLst>
              <a:ext uri="{FF2B5EF4-FFF2-40B4-BE49-F238E27FC236}">
                <a16:creationId xmlns:a16="http://schemas.microsoft.com/office/drawing/2014/main" id="{46E1F226-4BEE-A9B2-F963-0D2402505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989" y="1684683"/>
            <a:ext cx="3550023" cy="3040399"/>
          </a:xfrm>
          <a:prstGeom prst="rect">
            <a:avLst/>
          </a:prstGeom>
        </p:spPr>
      </p:pic>
      <p:pic>
        <p:nvPicPr>
          <p:cNvPr id="7" name="Imagem 7">
            <a:extLst>
              <a:ext uri="{FF2B5EF4-FFF2-40B4-BE49-F238E27FC236}">
                <a16:creationId xmlns:a16="http://schemas.microsoft.com/office/drawing/2014/main" id="{253670D5-FA18-7735-D305-DDE6AE6C0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047" y="1688017"/>
            <a:ext cx="3370729" cy="303373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D5ECFDE-DD0E-9E4D-7566-F2F1554D44EA}"/>
              </a:ext>
            </a:extLst>
          </p:cNvPr>
          <p:cNvSpPr txBox="1"/>
          <p:nvPr/>
        </p:nvSpPr>
        <p:spPr>
          <a:xfrm>
            <a:off x="4332941" y="483347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i="1" err="1"/>
              <a:t>Random</a:t>
            </a:r>
            <a:r>
              <a:rPr lang="pt-PT" i="1"/>
              <a:t> </a:t>
            </a:r>
            <a:r>
              <a:rPr lang="pt-PT" i="1" err="1"/>
              <a:t>Forest</a:t>
            </a:r>
            <a:endParaRPr lang="pt-PT" i="1"/>
          </a:p>
          <a:p>
            <a:r>
              <a:rPr lang="pt-PT" i="1" err="1">
                <a:ea typeface="+mn-lt"/>
                <a:cs typeface="+mn-lt"/>
              </a:rPr>
              <a:t>Test</a:t>
            </a:r>
            <a:r>
              <a:rPr lang="pt-PT" i="1">
                <a:ea typeface="+mn-lt"/>
                <a:cs typeface="+mn-lt"/>
              </a:rPr>
              <a:t> </a:t>
            </a:r>
            <a:r>
              <a:rPr lang="pt-PT" i="1" err="1">
                <a:ea typeface="+mn-lt"/>
                <a:cs typeface="+mn-lt"/>
              </a:rPr>
              <a:t>Accuracy</a:t>
            </a:r>
            <a:r>
              <a:rPr lang="pt-PT">
                <a:ea typeface="+mn-lt"/>
                <a:cs typeface="+mn-lt"/>
              </a:rPr>
              <a:t>: </a:t>
            </a:r>
            <a:r>
              <a:rPr lang="pt-PT">
                <a:latin typeface="Tenorite"/>
                <a:ea typeface="+mn-lt"/>
                <a:cs typeface="+mn-lt"/>
              </a:rPr>
              <a:t>0.960</a:t>
            </a:r>
            <a:endParaRPr lang="pt-PT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33D6272-7219-0233-6F22-59DD546A318A}"/>
              </a:ext>
            </a:extLst>
          </p:cNvPr>
          <p:cNvSpPr txBox="1"/>
          <p:nvPr/>
        </p:nvSpPr>
        <p:spPr>
          <a:xfrm>
            <a:off x="470647" y="478117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i="1" err="1"/>
              <a:t>Decision</a:t>
            </a:r>
            <a:r>
              <a:rPr lang="pt-PT" i="1"/>
              <a:t> </a:t>
            </a:r>
            <a:r>
              <a:rPr lang="pt-PT" i="1" err="1"/>
              <a:t>Tree</a:t>
            </a:r>
            <a:endParaRPr lang="pt-PT" i="1"/>
          </a:p>
          <a:p>
            <a:r>
              <a:rPr lang="pt-PT" i="1" err="1">
                <a:ea typeface="+mn-lt"/>
                <a:cs typeface="+mn-lt"/>
              </a:rPr>
              <a:t>Test</a:t>
            </a:r>
            <a:r>
              <a:rPr lang="pt-PT" i="1">
                <a:ea typeface="+mn-lt"/>
                <a:cs typeface="+mn-lt"/>
              </a:rPr>
              <a:t> </a:t>
            </a:r>
            <a:r>
              <a:rPr lang="pt-PT" i="1" err="1">
                <a:ea typeface="+mn-lt"/>
                <a:cs typeface="+mn-lt"/>
              </a:rPr>
              <a:t>Accuracy</a:t>
            </a:r>
            <a:r>
              <a:rPr lang="pt-PT">
                <a:ea typeface="+mn-lt"/>
                <a:cs typeface="+mn-lt"/>
              </a:rPr>
              <a:t>: 0.914</a:t>
            </a:r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172FCDE-1F3E-D48A-56A4-7BE255F2CE58}"/>
              </a:ext>
            </a:extLst>
          </p:cNvPr>
          <p:cNvSpPr txBox="1"/>
          <p:nvPr/>
        </p:nvSpPr>
        <p:spPr>
          <a:xfrm>
            <a:off x="8329705" y="483347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i="1" err="1"/>
              <a:t>Cat</a:t>
            </a:r>
            <a:r>
              <a:rPr lang="pt-PT" i="1"/>
              <a:t> </a:t>
            </a:r>
            <a:r>
              <a:rPr lang="pt-PT" i="1" err="1"/>
              <a:t>Boost</a:t>
            </a:r>
            <a:endParaRPr lang="pt-PT" i="1"/>
          </a:p>
          <a:p>
            <a:r>
              <a:rPr lang="pt-PT" i="1" err="1">
                <a:ea typeface="+mn-lt"/>
                <a:cs typeface="+mn-lt"/>
              </a:rPr>
              <a:t>Test</a:t>
            </a:r>
            <a:r>
              <a:rPr lang="pt-PT" i="1">
                <a:ea typeface="+mn-lt"/>
                <a:cs typeface="+mn-lt"/>
              </a:rPr>
              <a:t> </a:t>
            </a:r>
            <a:r>
              <a:rPr lang="pt-PT" i="1" err="1">
                <a:ea typeface="+mn-lt"/>
                <a:cs typeface="+mn-lt"/>
              </a:rPr>
              <a:t>Accuracy</a:t>
            </a:r>
            <a:r>
              <a:rPr lang="pt-PT">
                <a:ea typeface="+mn-lt"/>
                <a:cs typeface="+mn-lt"/>
              </a:rPr>
              <a:t>: 0.947</a:t>
            </a:r>
            <a:endParaRPr lang="pt-PT"/>
          </a:p>
        </p:txBody>
      </p:sp>
      <p:pic>
        <p:nvPicPr>
          <p:cNvPr id="11" name="Imagem 11">
            <a:extLst>
              <a:ext uri="{FF2B5EF4-FFF2-40B4-BE49-F238E27FC236}">
                <a16:creationId xmlns:a16="http://schemas.microsoft.com/office/drawing/2014/main" id="{132B555B-153A-5245-8E8A-3A4531306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70" y="1687032"/>
            <a:ext cx="3587376" cy="303570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2EE8E034-EBBC-4F6C-AC8A-058BC7AA0286}"/>
                  </a:ext>
                </a:extLst>
              </p14:cNvPr>
              <p14:cNvContentPartPr/>
              <p14:nvPr/>
            </p14:nvContentPartPr>
            <p14:xfrm>
              <a:off x="879119" y="6521234"/>
              <a:ext cx="423988" cy="103653"/>
            </p14:xfrm>
          </p:contentPart>
        </mc:Choice>
        <mc:Fallback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2EE8E034-EBBC-4F6C-AC8A-058BC7AA028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6186" y="6458468"/>
                <a:ext cx="549494" cy="228826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Marcador de Posição do Rodapé 4">
            <a:extLst>
              <a:ext uri="{FF2B5EF4-FFF2-40B4-BE49-F238E27FC236}">
                <a16:creationId xmlns:a16="http://schemas.microsoft.com/office/drawing/2014/main" id="{E1381C3E-D4FC-FB25-A4D8-C921CAD5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err="1"/>
              <a:t>Decisão</a:t>
            </a:r>
            <a:r>
              <a:rPr lang="en-US"/>
              <a:t> e </a:t>
            </a:r>
            <a:r>
              <a:rPr lang="en-US" err="1"/>
              <a:t>Aprendizagem</a:t>
            </a:r>
            <a:r>
              <a:rPr lang="en-US"/>
              <a:t> </a:t>
            </a:r>
            <a:r>
              <a:rPr lang="en-US" err="1"/>
              <a:t>Inteligentes</a:t>
            </a:r>
            <a:endParaRPr lang="pt-PT" err="1"/>
          </a:p>
        </p:txBody>
      </p:sp>
    </p:spTree>
    <p:extLst>
      <p:ext uri="{BB962C8B-B14F-4D97-AF65-F5344CB8AC3E}">
        <p14:creationId xmlns:p14="http://schemas.microsoft.com/office/powerpoint/2010/main" val="1666163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B6032-21AA-2999-579B-F337D3E0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COMPETIÇÃO - </a:t>
            </a:r>
            <a:r>
              <a:rPr lang="pt-PT" i="1" err="1"/>
              <a:t>Deployment</a:t>
            </a:r>
            <a:endParaRPr lang="pt-PT" i="1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2990E6D-D033-6B6D-8608-75832FC7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84E6CB0-BDE8-A144-BB74-FBE70E38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3C55A8BF-A87F-6159-DD22-D519FA10F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988" y="1685557"/>
            <a:ext cx="2743200" cy="115606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D3124A7-391A-1C84-C938-E1D63CB1E74E}"/>
              </a:ext>
            </a:extLst>
          </p:cNvPr>
          <p:cNvSpPr txBox="1"/>
          <p:nvPr/>
        </p:nvSpPr>
        <p:spPr>
          <a:xfrm>
            <a:off x="784412" y="1714499"/>
            <a:ext cx="20394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err="1"/>
              <a:t>Catboost</a:t>
            </a:r>
          </a:p>
        </p:txBody>
      </p:sp>
      <p:pic>
        <p:nvPicPr>
          <p:cNvPr id="8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B641924D-0F59-A2CD-DC89-AA6C281EF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988" y="3425904"/>
            <a:ext cx="2825376" cy="128366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9F6CE55-9777-D451-C8ED-50357E802BB3}"/>
              </a:ext>
            </a:extLst>
          </p:cNvPr>
          <p:cNvSpPr txBox="1"/>
          <p:nvPr/>
        </p:nvSpPr>
        <p:spPr>
          <a:xfrm>
            <a:off x="784412" y="3761440"/>
            <a:ext cx="20394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err="1"/>
              <a:t>Decision</a:t>
            </a:r>
            <a:r>
              <a:rPr lang="pt-PT"/>
              <a:t> </a:t>
            </a:r>
            <a:r>
              <a:rPr lang="pt-PT" err="1"/>
              <a:t>Tree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708ACD6A-6C1E-63F6-46B7-B096F942C2E1}"/>
                  </a:ext>
                </a:extLst>
              </p14:cNvPr>
              <p14:cNvContentPartPr/>
              <p14:nvPr/>
            </p14:nvContentPartPr>
            <p14:xfrm>
              <a:off x="672608" y="6492014"/>
              <a:ext cx="600779" cy="110298"/>
            </p14:xfrm>
          </p:contentPart>
        </mc:Choice>
        <mc:Fallback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708ACD6A-6C1E-63F6-46B7-B096F942C2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614" y="6429141"/>
                <a:ext cx="726406" cy="235686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Marcador de Posição do Rodapé 4">
            <a:extLst>
              <a:ext uri="{FF2B5EF4-FFF2-40B4-BE49-F238E27FC236}">
                <a16:creationId xmlns:a16="http://schemas.microsoft.com/office/drawing/2014/main" id="{CB4C3F9D-92E2-47FD-78E0-71E5BC12B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err="1"/>
              <a:t>Decisão</a:t>
            </a:r>
            <a:r>
              <a:rPr lang="en-US"/>
              <a:t> e </a:t>
            </a:r>
            <a:r>
              <a:rPr lang="en-US" err="1"/>
              <a:t>Aprendizagem</a:t>
            </a:r>
            <a:r>
              <a:rPr lang="en-US"/>
              <a:t> </a:t>
            </a:r>
            <a:r>
              <a:rPr lang="en-US" err="1"/>
              <a:t>Inteligentes</a:t>
            </a:r>
            <a:endParaRPr lang="pt-PT" err="1"/>
          </a:p>
        </p:txBody>
      </p:sp>
    </p:spTree>
    <p:extLst>
      <p:ext uri="{BB962C8B-B14F-4D97-AF65-F5344CB8AC3E}">
        <p14:creationId xmlns:p14="http://schemas.microsoft.com/office/powerpoint/2010/main" val="957775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6796" y="102428"/>
            <a:ext cx="1867105" cy="1204912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latin typeface="Tw Cen MT Condensed" panose="020B0606020104020203" pitchFamily="34" charset="0"/>
              </a:rPr>
              <a:t>DATASET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Imagem 7" descr="Uma imagem com mesa&#10;&#10;Descrição gerada automaticamente">
            <a:extLst>
              <a:ext uri="{FF2B5EF4-FFF2-40B4-BE49-F238E27FC236}">
                <a16:creationId xmlns:a16="http://schemas.microsoft.com/office/drawing/2014/main" id="{C9F7AFB7-F35D-BDD0-C4DB-11B415DA1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15" y="2156646"/>
            <a:ext cx="10682961" cy="1457698"/>
          </a:xfrm>
          <a:prstGeom prst="rect">
            <a:avLst/>
          </a:prstGeom>
        </p:spPr>
      </p:pic>
      <p:pic>
        <p:nvPicPr>
          <p:cNvPr id="8" name="Imagem 9" descr="Uma imagem com texto, mesa&#10;&#10;Descrição gerada automaticamente">
            <a:extLst>
              <a:ext uri="{FF2B5EF4-FFF2-40B4-BE49-F238E27FC236}">
                <a16:creationId xmlns:a16="http://schemas.microsoft.com/office/drawing/2014/main" id="{DAD9B577-EED6-544A-44A6-102438500F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" r="65" b="18474"/>
          <a:stretch/>
        </p:blipFill>
        <p:spPr>
          <a:xfrm>
            <a:off x="666525" y="4057647"/>
            <a:ext cx="10774705" cy="143130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8F9AB8A8-552B-8DE7-D797-99D9323E1A10}"/>
                  </a:ext>
                </a:extLst>
              </p14:cNvPr>
              <p14:cNvContentPartPr/>
              <p14:nvPr/>
            </p14:nvContentPartPr>
            <p14:xfrm>
              <a:off x="534786" y="6459766"/>
              <a:ext cx="719938" cy="283483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8F9AB8A8-552B-8DE7-D797-99D9323E1A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1823" y="6396890"/>
                <a:ext cx="845504" cy="408877"/>
              </a:xfrm>
              <a:prstGeom prst="rect">
                <a:avLst/>
              </a:prstGeom>
            </p:spPr>
          </p:pic>
        </mc:Fallback>
      </mc:AlternateContent>
      <p:sp>
        <p:nvSpPr>
          <p:cNvPr id="9" name="Marcador de Posição do Rodapé 4">
            <a:extLst>
              <a:ext uri="{FF2B5EF4-FFF2-40B4-BE49-F238E27FC236}">
                <a16:creationId xmlns:a16="http://schemas.microsoft.com/office/drawing/2014/main" id="{EA4BA223-9052-59BD-1D2D-D4D5B8F6A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err="1"/>
              <a:t>Decisão</a:t>
            </a:r>
            <a:r>
              <a:rPr lang="en-US"/>
              <a:t> e </a:t>
            </a:r>
            <a:r>
              <a:rPr lang="en-US" err="1"/>
              <a:t>Aprendizagem</a:t>
            </a:r>
            <a:r>
              <a:rPr lang="en-US"/>
              <a:t> </a:t>
            </a:r>
            <a:r>
              <a:rPr lang="en-US" err="1"/>
              <a:t>Inteligentes</a:t>
            </a:r>
            <a:endParaRPr lang="pt-PT" err="1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2DED0-3D11-50DB-BCC8-A91ECCDE8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6681"/>
          </a:xfrm>
        </p:spPr>
        <p:txBody>
          <a:bodyPr>
            <a:normAutofit fontScale="90000"/>
          </a:bodyPr>
          <a:lstStyle/>
          <a:p>
            <a:r>
              <a:rPr lang="pt-PT">
                <a:ea typeface="+mj-lt"/>
                <a:cs typeface="+mj-lt"/>
              </a:rPr>
              <a:t>ANÁLISE E TRATAMENTO DOS DADOS</a:t>
            </a:r>
          </a:p>
          <a:p>
            <a:endParaRPr lang="pt-P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3C5D77F-3C79-83AC-1316-49B00BA04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44CC513-D93E-D980-BA29-000E2DF9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E0B2D45-8C16-754B-EB69-15050AB3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4582C2F-2180-2E0A-2CCB-CDAB23165706}"/>
              </a:ext>
            </a:extLst>
          </p:cNvPr>
          <p:cNvSpPr txBox="1"/>
          <p:nvPr/>
        </p:nvSpPr>
        <p:spPr>
          <a:xfrm>
            <a:off x="438162" y="904747"/>
            <a:ext cx="54799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/>
              <a:t>Descrição das </a:t>
            </a:r>
            <a:r>
              <a:rPr lang="pt-PT" err="1"/>
              <a:t>object</a:t>
            </a:r>
            <a:r>
              <a:rPr lang="pt-PT"/>
              <a:t> de </a:t>
            </a:r>
            <a:r>
              <a:rPr lang="pt-PT" err="1"/>
              <a:t>features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7FC3CEC-1E5F-F1F7-F291-674CB3E93FEE}"/>
              </a:ext>
            </a:extLst>
          </p:cNvPr>
          <p:cNvSpPr txBox="1"/>
          <p:nvPr/>
        </p:nvSpPr>
        <p:spPr>
          <a:xfrm>
            <a:off x="258867" y="3560541"/>
            <a:ext cx="54799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/>
              <a:t>Descrição das </a:t>
            </a:r>
            <a:r>
              <a:rPr lang="pt-PT" err="1"/>
              <a:t>features</a:t>
            </a:r>
            <a:r>
              <a:rPr lang="pt-PT"/>
              <a:t> numéricas</a:t>
            </a:r>
          </a:p>
        </p:txBody>
      </p:sp>
      <p:pic>
        <p:nvPicPr>
          <p:cNvPr id="10" name="Imagem 10" descr="Uma imagem com mesa&#10;&#10;Descrição gerada automaticamente">
            <a:extLst>
              <a:ext uri="{FF2B5EF4-FFF2-40B4-BE49-F238E27FC236}">
                <a16:creationId xmlns:a16="http://schemas.microsoft.com/office/drawing/2014/main" id="{2B73291B-BB6A-20EC-2F34-08FF4BB26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88" y="1429399"/>
            <a:ext cx="9421905" cy="2004554"/>
          </a:xfrm>
          <a:prstGeom prst="rect">
            <a:avLst/>
          </a:prstGeom>
        </p:spPr>
      </p:pic>
      <p:pic>
        <p:nvPicPr>
          <p:cNvPr id="11" name="Imagem 11" descr="Uma imagem com mesa&#10;&#10;Descrição gerada automaticamente">
            <a:extLst>
              <a:ext uri="{FF2B5EF4-FFF2-40B4-BE49-F238E27FC236}">
                <a16:creationId xmlns:a16="http://schemas.microsoft.com/office/drawing/2014/main" id="{A1F01D85-8F80-4582-92BD-2FD502B37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89" y="4088200"/>
            <a:ext cx="3852581" cy="2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3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9912E-82D0-154B-B0B0-E90F7BBC6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ea typeface="+mj-lt"/>
                <a:cs typeface="+mj-lt"/>
              </a:rPr>
              <a:t>Análise e tratamento dos dados</a:t>
            </a:r>
            <a:endParaRPr lang="pt-P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F1B42F2-53F9-E20B-321C-DD2883C47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9FA5860-FAC6-A35B-8030-F52CC5DF4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05811A1-7C7E-F59C-A66E-6BEBAAB71268}"/>
              </a:ext>
            </a:extLst>
          </p:cNvPr>
          <p:cNvSpPr txBox="1"/>
          <p:nvPr/>
        </p:nvSpPr>
        <p:spPr>
          <a:xfrm>
            <a:off x="449368" y="1442629"/>
            <a:ext cx="54799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/>
              <a:t>Distribuição das variáveis categóricas</a:t>
            </a:r>
          </a:p>
        </p:txBody>
      </p:sp>
      <p:pic>
        <p:nvPicPr>
          <p:cNvPr id="9" name="Imagem 9">
            <a:extLst>
              <a:ext uri="{FF2B5EF4-FFF2-40B4-BE49-F238E27FC236}">
                <a16:creationId xmlns:a16="http://schemas.microsoft.com/office/drawing/2014/main" id="{51510850-AF66-A58D-E2A6-C34EFAA58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249" y="1916621"/>
            <a:ext cx="8479765" cy="43187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5A2076E9-9728-76B8-7061-12EEBF4624FF}"/>
                  </a:ext>
                </a:extLst>
              </p14:cNvPr>
              <p14:cNvContentPartPr/>
              <p14:nvPr/>
            </p14:nvContentPartPr>
            <p14:xfrm>
              <a:off x="597121" y="6522902"/>
              <a:ext cx="771000" cy="26582"/>
            </p14:xfrm>
          </p:contentPart>
        </mc:Choice>
        <mc:Fallback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5A2076E9-9728-76B8-7061-12EEBF4624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4160" y="6460877"/>
                <a:ext cx="896562" cy="150277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Marcador de Posição do Rodapé 4">
            <a:extLst>
              <a:ext uri="{FF2B5EF4-FFF2-40B4-BE49-F238E27FC236}">
                <a16:creationId xmlns:a16="http://schemas.microsoft.com/office/drawing/2014/main" id="{89EA08C9-BFD7-4636-045A-33D21092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err="1"/>
              <a:t>Decisão</a:t>
            </a:r>
            <a:r>
              <a:rPr lang="en-US"/>
              <a:t> e </a:t>
            </a:r>
            <a:r>
              <a:rPr lang="en-US" err="1"/>
              <a:t>Aprendizagem</a:t>
            </a:r>
            <a:r>
              <a:rPr lang="en-US"/>
              <a:t> </a:t>
            </a:r>
            <a:r>
              <a:rPr lang="en-US" err="1"/>
              <a:t>Inteligentes</a:t>
            </a:r>
            <a:endParaRPr lang="pt-PT" err="1"/>
          </a:p>
        </p:txBody>
      </p:sp>
    </p:spTree>
    <p:extLst>
      <p:ext uri="{BB962C8B-B14F-4D97-AF65-F5344CB8AC3E}">
        <p14:creationId xmlns:p14="http://schemas.microsoft.com/office/powerpoint/2010/main" val="2771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58E9-EA85-D382-64E3-A3188355C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19" y="-253101"/>
            <a:ext cx="10515600" cy="1325563"/>
          </a:xfrm>
        </p:spPr>
        <p:txBody>
          <a:bodyPr/>
          <a:lstStyle/>
          <a:p>
            <a:r>
              <a:rPr lang="pt-PT"/>
              <a:t>Análise e tratamento dos dados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211A0-85A1-C734-BBA4-6BFA5C1D9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57848-BFDB-F719-3429-18D8BD978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5ADBB22-CA77-1A08-36B7-9137A024206D}"/>
              </a:ext>
            </a:extLst>
          </p:cNvPr>
          <p:cNvSpPr txBox="1"/>
          <p:nvPr/>
        </p:nvSpPr>
        <p:spPr>
          <a:xfrm>
            <a:off x="227896" y="1214734"/>
            <a:ext cx="66148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/>
              <a:t>Distribuição das variáveis numéricas</a:t>
            </a:r>
          </a:p>
        </p:txBody>
      </p:sp>
      <p:pic>
        <p:nvPicPr>
          <p:cNvPr id="10" name="Imagem 10">
            <a:extLst>
              <a:ext uri="{FF2B5EF4-FFF2-40B4-BE49-F238E27FC236}">
                <a16:creationId xmlns:a16="http://schemas.microsoft.com/office/drawing/2014/main" id="{92D6C93C-1ABC-0F78-E37A-03930FE8B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60" y="1732066"/>
            <a:ext cx="8451010" cy="422775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F804DA5C-4FD4-E144-FD0B-ABC1FBFC213C}"/>
                  </a:ext>
                </a:extLst>
              </p14:cNvPr>
              <p14:cNvContentPartPr/>
              <p14:nvPr/>
            </p14:nvContentPartPr>
            <p14:xfrm>
              <a:off x="685588" y="6572894"/>
              <a:ext cx="730941" cy="16483"/>
            </p14:xfrm>
          </p:contentPart>
        </mc:Choice>
        <mc:Fallback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F804DA5C-4FD4-E144-FD0B-ABC1FBFC21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2638" y="6511521"/>
                <a:ext cx="856482" cy="1388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9970D1E5-0452-60D7-573D-919EC2CC5787}"/>
                  </a:ext>
                </a:extLst>
              </p14:cNvPr>
              <p14:cNvContentPartPr/>
              <p14:nvPr/>
            </p14:nvContentPartPr>
            <p14:xfrm>
              <a:off x="492835" y="6486384"/>
              <a:ext cx="1216145" cy="64037"/>
            </p14:xfrm>
          </p:contentPart>
        </mc:Choice>
        <mc:Fallback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9970D1E5-0452-60D7-573D-919EC2CC578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9850" y="6423778"/>
                <a:ext cx="1341755" cy="188891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Marcador de Posição do Rodapé 4">
            <a:extLst>
              <a:ext uri="{FF2B5EF4-FFF2-40B4-BE49-F238E27FC236}">
                <a16:creationId xmlns:a16="http://schemas.microsoft.com/office/drawing/2014/main" id="{3997794D-C849-EF21-733A-1AD5BAAA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err="1"/>
              <a:t>Decisão</a:t>
            </a:r>
            <a:r>
              <a:rPr lang="en-US"/>
              <a:t> e </a:t>
            </a:r>
            <a:r>
              <a:rPr lang="en-US" err="1"/>
              <a:t>Aprendizagem</a:t>
            </a:r>
            <a:r>
              <a:rPr lang="en-US"/>
              <a:t> </a:t>
            </a:r>
            <a:r>
              <a:rPr lang="en-US" err="1"/>
              <a:t>Inteligentes</a:t>
            </a:r>
            <a:endParaRPr lang="pt-PT" err="1"/>
          </a:p>
        </p:txBody>
      </p:sp>
    </p:spTree>
    <p:extLst>
      <p:ext uri="{BB962C8B-B14F-4D97-AF65-F5344CB8AC3E}">
        <p14:creationId xmlns:p14="http://schemas.microsoft.com/office/powerpoint/2010/main" val="3966693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6A46A-D92B-6FC7-E5D5-B8E9164DF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ea typeface="+mj-lt"/>
                <a:cs typeface="+mj-lt"/>
              </a:rPr>
              <a:t>Análise e tratamento dos dados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FDBC6-53F5-44A9-A0B7-CCB1305C9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F1E7A-52AC-C39F-DB3C-AC4E8CD2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A7FC7F7-A3FB-98EC-1C61-A1D3FA3CF053}"/>
              </a:ext>
            </a:extLst>
          </p:cNvPr>
          <p:cNvSpPr txBox="1"/>
          <p:nvPr/>
        </p:nvSpPr>
        <p:spPr>
          <a:xfrm>
            <a:off x="259098" y="1424582"/>
            <a:ext cx="43125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/>
              <a:t>Análise da dispersão dos dados</a:t>
            </a:r>
          </a:p>
        </p:txBody>
      </p:sp>
      <p:pic>
        <p:nvPicPr>
          <p:cNvPr id="5" name="Imagem 6">
            <a:extLst>
              <a:ext uri="{FF2B5EF4-FFF2-40B4-BE49-F238E27FC236}">
                <a16:creationId xmlns:a16="http://schemas.microsoft.com/office/drawing/2014/main" id="{FB5F8456-C4C8-AE58-7EB4-EA8A8EB4F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197" y="1686867"/>
            <a:ext cx="7703640" cy="481417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4A344121-AF2D-B114-B9ED-5D37509F0D46}"/>
                  </a:ext>
                </a:extLst>
              </p14:cNvPr>
              <p14:cNvContentPartPr/>
              <p14:nvPr/>
            </p14:nvContentPartPr>
            <p14:xfrm>
              <a:off x="517353" y="6514389"/>
              <a:ext cx="709544" cy="213743"/>
            </p14:xfrm>
          </p:contentPart>
        </mc:Choice>
        <mc:Fallback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4A344121-AF2D-B114-B9ED-5D37509F0D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4386" y="6451523"/>
                <a:ext cx="835117" cy="339115"/>
              </a:xfrm>
              <a:prstGeom prst="rect">
                <a:avLst/>
              </a:prstGeom>
            </p:spPr>
          </p:pic>
        </mc:Fallback>
      </mc:AlternateContent>
      <p:sp>
        <p:nvSpPr>
          <p:cNvPr id="9" name="Marcador de Posição do Rodapé 4">
            <a:extLst>
              <a:ext uri="{FF2B5EF4-FFF2-40B4-BE49-F238E27FC236}">
                <a16:creationId xmlns:a16="http://schemas.microsoft.com/office/drawing/2014/main" id="{990A3A09-43D1-EC5D-92C2-CA50FC13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err="1"/>
              <a:t>Decisão</a:t>
            </a:r>
            <a:r>
              <a:rPr lang="en-US"/>
              <a:t> e </a:t>
            </a:r>
            <a:r>
              <a:rPr lang="en-US" err="1"/>
              <a:t>Aprendizagem</a:t>
            </a:r>
            <a:r>
              <a:rPr lang="en-US"/>
              <a:t> </a:t>
            </a:r>
            <a:r>
              <a:rPr lang="en-US" err="1"/>
              <a:t>Inteligentes</a:t>
            </a:r>
            <a:endParaRPr lang="pt-PT" err="1"/>
          </a:p>
        </p:txBody>
      </p:sp>
    </p:spTree>
    <p:extLst>
      <p:ext uri="{BB962C8B-B14F-4D97-AF65-F5344CB8AC3E}">
        <p14:creationId xmlns:p14="http://schemas.microsoft.com/office/powerpoint/2010/main" val="3644016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37527-ECF4-A384-24DA-E6819A8EF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66" y="-209969"/>
            <a:ext cx="10515600" cy="1325563"/>
          </a:xfrm>
        </p:spPr>
        <p:txBody>
          <a:bodyPr/>
          <a:lstStyle/>
          <a:p>
            <a:r>
              <a:rPr lang="pt-PT">
                <a:ea typeface="+mj-lt"/>
                <a:cs typeface="+mj-lt"/>
              </a:rPr>
              <a:t>Análise e tratamento dos dados</a:t>
            </a:r>
            <a:endParaRPr lang="pt-P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76BA29A-B62B-C955-CBAF-8EF06391C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F4686FB-95BD-822E-7967-A5ED03621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Imagem 9">
            <a:extLst>
              <a:ext uri="{FF2B5EF4-FFF2-40B4-BE49-F238E27FC236}">
                <a16:creationId xmlns:a16="http://schemas.microsoft.com/office/drawing/2014/main" id="{38B84938-F6BD-D4C2-AC68-1A06711CA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78" y="1311128"/>
            <a:ext cx="6972664" cy="211107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DFAB750-05A2-131E-A2BD-3D7B137E1EA0}"/>
              </a:ext>
            </a:extLst>
          </p:cNvPr>
          <p:cNvSpPr txBox="1"/>
          <p:nvPr/>
        </p:nvSpPr>
        <p:spPr>
          <a:xfrm>
            <a:off x="475371" y="943958"/>
            <a:ext cx="3263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/>
              <a:t>Dispersão temporal</a:t>
            </a:r>
          </a:p>
        </p:txBody>
      </p:sp>
      <p:pic>
        <p:nvPicPr>
          <p:cNvPr id="12" name="Imagem 12">
            <a:extLst>
              <a:ext uri="{FF2B5EF4-FFF2-40B4-BE49-F238E27FC236}">
                <a16:creationId xmlns:a16="http://schemas.microsoft.com/office/drawing/2014/main" id="{F9E24F86-5B15-2755-2C75-7E5EE2C48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809" y="3827142"/>
            <a:ext cx="2743200" cy="2463994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C28A1BD-8A85-F170-E5EF-1F6127100796}"/>
              </a:ext>
            </a:extLst>
          </p:cNvPr>
          <p:cNvSpPr txBox="1"/>
          <p:nvPr/>
        </p:nvSpPr>
        <p:spPr>
          <a:xfrm>
            <a:off x="1137576" y="3694696"/>
            <a:ext cx="40701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/>
              <a:t>Quantidade de encomendas por ano</a:t>
            </a:r>
          </a:p>
        </p:txBody>
      </p:sp>
      <p:pic>
        <p:nvPicPr>
          <p:cNvPr id="15" name="Imagem 15">
            <a:extLst>
              <a:ext uri="{FF2B5EF4-FFF2-40B4-BE49-F238E27FC236}">
                <a16:creationId xmlns:a16="http://schemas.microsoft.com/office/drawing/2014/main" id="{FB56AE73-4AD7-E061-F212-F0BF631C4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1790" y="3927679"/>
            <a:ext cx="3202518" cy="2263248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B78BF122-A845-4DBA-BA58-3E20B30C76AF}"/>
              </a:ext>
            </a:extLst>
          </p:cNvPr>
          <p:cNvSpPr txBox="1"/>
          <p:nvPr/>
        </p:nvSpPr>
        <p:spPr>
          <a:xfrm>
            <a:off x="6520272" y="3602099"/>
            <a:ext cx="50803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/>
              <a:t>Média de encomendas por mês ao todo</a:t>
            </a:r>
          </a:p>
          <a:p>
            <a:pPr marL="285750" indent="-285750">
              <a:buFont typeface="Arial"/>
              <a:buChar char="•"/>
            </a:pP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9403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E878D-698D-D1D0-688B-6666D48A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40" y="135087"/>
            <a:ext cx="10515600" cy="692960"/>
          </a:xfrm>
        </p:spPr>
        <p:txBody>
          <a:bodyPr/>
          <a:lstStyle/>
          <a:p>
            <a:r>
              <a:rPr lang="pt-PT">
                <a:ea typeface="+mj-lt"/>
                <a:cs typeface="+mj-lt"/>
              </a:rPr>
              <a:t>Análise e tratamento dos dados</a:t>
            </a:r>
            <a:endParaRPr lang="pt-P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9DFEB26-532F-EAEC-FD10-8CF9B30C2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3218F1C-4E9D-9FCD-9B0D-F1E5DFC2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0D39B77D-502C-BA21-85A3-F5116C553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09" y="1218666"/>
            <a:ext cx="3620218" cy="2422212"/>
          </a:xfrm>
          <a:prstGeom prst="rect">
            <a:avLst/>
          </a:prstGeom>
        </p:spPr>
      </p:pic>
      <p:pic>
        <p:nvPicPr>
          <p:cNvPr id="8" name="Imagem 8">
            <a:extLst>
              <a:ext uri="{FF2B5EF4-FFF2-40B4-BE49-F238E27FC236}">
                <a16:creationId xmlns:a16="http://schemas.microsoft.com/office/drawing/2014/main" id="{497BF6AB-EEDF-0849-75B2-97CA1813C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68" y="4124638"/>
            <a:ext cx="4626633" cy="2346836"/>
          </a:xfrm>
          <a:prstGeom prst="rect">
            <a:avLst/>
          </a:prstGeom>
        </p:spPr>
      </p:pic>
      <p:pic>
        <p:nvPicPr>
          <p:cNvPr id="9" name="Imagem 9">
            <a:extLst>
              <a:ext uri="{FF2B5EF4-FFF2-40B4-BE49-F238E27FC236}">
                <a16:creationId xmlns:a16="http://schemas.microsoft.com/office/drawing/2014/main" id="{E77A1DEE-BD25-69B1-3212-ABD7757EE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5683" y="1986096"/>
            <a:ext cx="7372709" cy="373407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8D404C2-FA6E-0FFE-B555-643B78D4919F}"/>
              </a:ext>
            </a:extLst>
          </p:cNvPr>
          <p:cNvSpPr txBox="1"/>
          <p:nvPr/>
        </p:nvSpPr>
        <p:spPr>
          <a:xfrm>
            <a:off x="428820" y="1035170"/>
            <a:ext cx="36112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/>
              <a:t>Lucro por categoria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E8CFA47-93D0-C786-5B3C-78158B851F97}"/>
              </a:ext>
            </a:extLst>
          </p:cNvPr>
          <p:cNvSpPr txBox="1"/>
          <p:nvPr/>
        </p:nvSpPr>
        <p:spPr>
          <a:xfrm>
            <a:off x="371310" y="3939396"/>
            <a:ext cx="36112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/>
              <a:t>Lucro por </a:t>
            </a:r>
            <a:r>
              <a:rPr lang="pt-PT" err="1"/>
              <a:t>sub-categoria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B92709B-DF42-B31F-8FBD-443EC693B2B5}"/>
              </a:ext>
            </a:extLst>
          </p:cNvPr>
          <p:cNvSpPr txBox="1"/>
          <p:nvPr/>
        </p:nvSpPr>
        <p:spPr>
          <a:xfrm>
            <a:off x="5245235" y="1710906"/>
            <a:ext cx="36112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/>
              <a:t>Lucro por mês de cada ano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1EF1177C-2D62-C01C-41BE-2FFCB5BDC9BF}"/>
                  </a:ext>
                </a:extLst>
              </p14:cNvPr>
              <p14:cNvContentPartPr/>
              <p14:nvPr/>
            </p14:nvContentPartPr>
            <p14:xfrm>
              <a:off x="785060" y="6542014"/>
              <a:ext cx="530475" cy="13368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1EF1177C-2D62-C01C-41BE-2FFCB5BDC9B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2122" y="4202614"/>
                <a:ext cx="655991" cy="46788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Marcador de Posição do Rodapé 4">
            <a:extLst>
              <a:ext uri="{FF2B5EF4-FFF2-40B4-BE49-F238E27FC236}">
                <a16:creationId xmlns:a16="http://schemas.microsoft.com/office/drawing/2014/main" id="{EFDCCD2E-0AC8-9A4F-BB5A-F1299B064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err="1"/>
              <a:t>Decisão</a:t>
            </a:r>
            <a:r>
              <a:rPr lang="en-US"/>
              <a:t> e </a:t>
            </a:r>
            <a:r>
              <a:rPr lang="en-US" err="1"/>
              <a:t>Aprendizagem</a:t>
            </a:r>
            <a:r>
              <a:rPr lang="en-US"/>
              <a:t> </a:t>
            </a:r>
            <a:r>
              <a:rPr lang="en-US" err="1"/>
              <a:t>Inteligentes</a:t>
            </a:r>
            <a:endParaRPr lang="pt-PT" err="1"/>
          </a:p>
        </p:txBody>
      </p:sp>
    </p:spTree>
    <p:extLst>
      <p:ext uri="{BB962C8B-B14F-4D97-AF65-F5344CB8AC3E}">
        <p14:creationId xmlns:p14="http://schemas.microsoft.com/office/powerpoint/2010/main" val="2928916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DFECFD65A558842917296554243D624" ma:contentTypeVersion="0" ma:contentTypeDescription="Criar um novo documento." ma:contentTypeScope="" ma:versionID="6781112d131b8886167fdb813c251b5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a23b8bc255cd5ca95970b48e7266b3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CE73BE-AB3B-47C6-87E4-B3029AA19FA0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{4B17D65D-0518-4A33-B477-8CE24B5789A9}tf67328976_win32</Template>
  <Application>Microsoft Office PowerPoint</Application>
  <PresentationFormat>Ecrã Panorâmico</PresentationFormat>
  <Slides>25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25</vt:i4>
      </vt:variant>
    </vt:vector>
  </HeadingPairs>
  <TitlesOfParts>
    <vt:vector size="26" baseType="lpstr">
      <vt:lpstr>Office Theme</vt:lpstr>
      <vt:lpstr>DADOS E APRENDIZAGEM AUTOMÁTICA</vt:lpstr>
      <vt:lpstr>Metodologia CRISP-DM</vt:lpstr>
      <vt:lpstr>DATASET </vt:lpstr>
      <vt:lpstr>ANÁLISE E TRATAMENTO DOS DADOS </vt:lpstr>
      <vt:lpstr>Análise e tratamento dos dados</vt:lpstr>
      <vt:lpstr>Análise e tratamento dos dados</vt:lpstr>
      <vt:lpstr>Análise e tratamento dos dados</vt:lpstr>
      <vt:lpstr>Análise e tratamento dos dados</vt:lpstr>
      <vt:lpstr>Análise e tratamento dos dados</vt:lpstr>
      <vt:lpstr>ANÁLISE E TRATAMENTO DOS DADOS </vt:lpstr>
      <vt:lpstr>ANÁLISE E TRATAMENTO DOS DADOS </vt:lpstr>
      <vt:lpstr>ANÁLISE E TRATAMENTO DOS DADOS </vt:lpstr>
      <vt:lpstr>Modelos  Redes neuronais </vt:lpstr>
      <vt:lpstr>Modelos Random Forest Regressor  </vt:lpstr>
      <vt:lpstr>Modelos XGBOOST </vt:lpstr>
      <vt:lpstr>DATASET COMPETIÇÃO</vt:lpstr>
      <vt:lpstr>COMPETIÇÃO - Análise de dados</vt:lpstr>
      <vt:lpstr>COMPETIÇÃO - Análise de dados</vt:lpstr>
      <vt:lpstr>COMPETIÇÃO - Análise de dados</vt:lpstr>
      <vt:lpstr>COMPETIÇÃO - Análise de dados</vt:lpstr>
      <vt:lpstr>COMPETIÇÃO - Tratamento de dados</vt:lpstr>
      <vt:lpstr>COMPETIÇÃO - Tratamento de dados</vt:lpstr>
      <vt:lpstr>COMPETIÇÃO - Modelação</vt:lpstr>
      <vt:lpstr>COMPETIÇÃO - Avaliação</vt:lpstr>
      <vt:lpstr>COMPETIÇÃO - 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DADOS E APRENDIZAGEM AUTOMÁTICA</dc:title>
  <dc:creator>Gonçalo Soares</dc:creator>
  <cp:revision>10</cp:revision>
  <dcterms:created xsi:type="dcterms:W3CDTF">2022-11-21T14:00:53Z</dcterms:created>
  <dcterms:modified xsi:type="dcterms:W3CDTF">2023-01-19T13:03:16Z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0x010100DDFECFD65A558842917296554243D624</vt:lpwstr>
  </property>
</Properties>
</file>