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arlow ExtraLight"/>
      <p:regular r:id="rId10"/>
      <p:bold r:id="rId11"/>
      <p:italic r:id="rId12"/>
      <p:boldItalic r:id="rId13"/>
    </p:embeddedFont>
    <p:embeddedFont>
      <p:font typeface="Hepta Slab Medium"/>
      <p:regular r:id="rId14"/>
      <p:bold r:id="rId15"/>
    </p:embeddedFont>
    <p:embeddedFont>
      <p:font typeface="Hepta Slab Light"/>
      <p:regular r:id="rId16"/>
      <p:bold r:id="rId17"/>
    </p:embeddedFont>
    <p:embeddedFont>
      <p:font typeface="Hepta Slab"/>
      <p:regular r:id="rId18"/>
      <p:bold r:id="rId19"/>
    </p:embeddedFont>
    <p:embeddedFont>
      <p:font typeface="Barlow Medium"/>
      <p:regular r:id="rId20"/>
      <p:bold r:id="rId21"/>
      <p:italic r:id="rId22"/>
      <p:boldItalic r:id="rId23"/>
    </p:embeddedFont>
    <p:embeddedFont>
      <p:font typeface="Barlow Light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regular.fntdata"/><Relationship Id="rId22" Type="http://schemas.openxmlformats.org/officeDocument/2006/relationships/font" Target="fonts/BarlowMedium-italic.fntdata"/><Relationship Id="rId21" Type="http://schemas.openxmlformats.org/officeDocument/2006/relationships/font" Target="fonts/BarlowMedium-bold.fntdata"/><Relationship Id="rId24" Type="http://schemas.openxmlformats.org/officeDocument/2006/relationships/font" Target="fonts/BarlowLight-regular.fntdata"/><Relationship Id="rId23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8" Type="http://schemas.openxmlformats.org/officeDocument/2006/relationships/font" Target="fonts/Barlow-regular.fntdata"/><Relationship Id="rId27" Type="http://schemas.openxmlformats.org/officeDocument/2006/relationships/font" Target="fonts/Barlow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font" Target="fonts/BarlowExtraLight-bold.fntdata"/><Relationship Id="rId10" Type="http://schemas.openxmlformats.org/officeDocument/2006/relationships/font" Target="fonts/BarlowExtraLight-regular.fntdata"/><Relationship Id="rId13" Type="http://schemas.openxmlformats.org/officeDocument/2006/relationships/font" Target="fonts/BarlowExtraLight-boldItalic.fntdata"/><Relationship Id="rId12" Type="http://schemas.openxmlformats.org/officeDocument/2006/relationships/font" Target="fonts/BarlowExtraLight-italic.fntdata"/><Relationship Id="rId15" Type="http://schemas.openxmlformats.org/officeDocument/2006/relationships/font" Target="fonts/HeptaSlabMedium-bold.fntdata"/><Relationship Id="rId14" Type="http://schemas.openxmlformats.org/officeDocument/2006/relationships/font" Target="fonts/HeptaSlabMedium-regular.fntdata"/><Relationship Id="rId17" Type="http://schemas.openxmlformats.org/officeDocument/2006/relationships/font" Target="fonts/HeptaSlabLight-bold.fntdata"/><Relationship Id="rId16" Type="http://schemas.openxmlformats.org/officeDocument/2006/relationships/font" Target="fonts/HeptaSlabLight-regular.fntdata"/><Relationship Id="rId19" Type="http://schemas.openxmlformats.org/officeDocument/2006/relationships/font" Target="fonts/HeptaSlab-bold.fntdata"/><Relationship Id="rId18" Type="http://schemas.openxmlformats.org/officeDocument/2006/relationships/font" Target="fonts/Hepta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345a7b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345a7b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345a7bf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345a7bf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345a7bf5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345a7bf5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87c15ada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87c15ada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Placeholder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1887600" y="2601825"/>
            <a:ext cx="53688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Millán López Ana Karen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Borbón Sánchez Edgar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697350" y="209200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697350" y="1061800"/>
            <a:ext cx="42204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Solución Inicial:      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Solución Objetivo: 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4856475" y="1085800"/>
            <a:ext cx="36438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Temperatura inicial: 20 C°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α : 0.99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35" name="Google Shape;335;p48" title="Code_Generated_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163" y="1904175"/>
            <a:ext cx="4551675" cy="273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697350" y="407025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 vecinos</a:t>
            </a:r>
            <a:endParaRPr/>
          </a:p>
        </p:txBody>
      </p:sp>
      <p:sp>
        <p:nvSpPr>
          <p:cNvPr id="341" name="Google Shape;341;p49"/>
          <p:cNvSpPr txBox="1"/>
          <p:nvPr/>
        </p:nvSpPr>
        <p:spPr>
          <a:xfrm>
            <a:off x="506250" y="2266984"/>
            <a:ext cx="972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 = 10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2" name="Google Shape;342;p49"/>
          <p:cNvSpPr txBox="1"/>
          <p:nvPr/>
        </p:nvSpPr>
        <p:spPr>
          <a:xfrm>
            <a:off x="506250" y="2714959"/>
            <a:ext cx="23745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3615500" y="2714959"/>
            <a:ext cx="259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5</a:t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6</a:t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9</a:t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6</a:t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6</a:t>
            </a:r>
            <a:endParaRPr sz="9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44" name="Google Shape;344;p49"/>
          <p:cNvCxnSpPr/>
          <p:nvPr/>
        </p:nvCxnSpPr>
        <p:spPr>
          <a:xfrm rot="-2700000">
            <a:off x="2969852" y="2679094"/>
            <a:ext cx="430204" cy="4302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9"/>
          <p:cNvCxnSpPr/>
          <p:nvPr/>
        </p:nvCxnSpPr>
        <p:spPr>
          <a:xfrm rot="-2700000">
            <a:off x="2969852" y="3113744"/>
            <a:ext cx="430204" cy="4302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9"/>
          <p:cNvCxnSpPr/>
          <p:nvPr/>
        </p:nvCxnSpPr>
        <p:spPr>
          <a:xfrm rot="-2700000">
            <a:off x="2969852" y="3534719"/>
            <a:ext cx="430204" cy="4302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9"/>
          <p:cNvCxnSpPr/>
          <p:nvPr/>
        </p:nvCxnSpPr>
        <p:spPr>
          <a:xfrm rot="-2700000">
            <a:off x="2969852" y="3965119"/>
            <a:ext cx="430204" cy="4302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9"/>
          <p:cNvCxnSpPr/>
          <p:nvPr/>
        </p:nvCxnSpPr>
        <p:spPr>
          <a:xfrm rot="-2700000">
            <a:off x="2969852" y="4390344"/>
            <a:ext cx="430204" cy="4302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9"/>
          <p:cNvSpPr txBox="1"/>
          <p:nvPr/>
        </p:nvSpPr>
        <p:spPr>
          <a:xfrm>
            <a:off x="4753475" y="3312709"/>
            <a:ext cx="23745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0" name="Google Shape;350;p49"/>
          <p:cNvCxnSpPr/>
          <p:nvPr/>
        </p:nvCxnSpPr>
        <p:spPr>
          <a:xfrm rot="-2700000">
            <a:off x="4099290" y="3534719"/>
            <a:ext cx="430204" cy="4302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9"/>
          <p:cNvSpPr txBox="1"/>
          <p:nvPr/>
        </p:nvSpPr>
        <p:spPr>
          <a:xfrm>
            <a:off x="3611018" y="2311775"/>
            <a:ext cx="2868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δ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958750" y="1568050"/>
            <a:ext cx="322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δ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 = costo(costoNuevo - costoActual)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697350" y="407025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 de aceptación</a:t>
            </a:r>
            <a:endParaRPr/>
          </a:p>
        </p:txBody>
      </p:sp>
      <p:sp>
        <p:nvSpPr>
          <p:cNvPr id="358" name="Google Shape;358;p50"/>
          <p:cNvSpPr txBox="1"/>
          <p:nvPr/>
        </p:nvSpPr>
        <p:spPr>
          <a:xfrm>
            <a:off x="697350" y="1466875"/>
            <a:ext cx="23745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3839500" y="1684550"/>
            <a:ext cx="732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¿6 &lt; 9?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0" name="Google Shape;360;p50"/>
          <p:cNvCxnSpPr/>
          <p:nvPr/>
        </p:nvCxnSpPr>
        <p:spPr>
          <a:xfrm rot="-2700000">
            <a:off x="5111790" y="1689061"/>
            <a:ext cx="430204" cy="4302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50"/>
          <p:cNvSpPr txBox="1"/>
          <p:nvPr/>
        </p:nvSpPr>
        <p:spPr>
          <a:xfrm>
            <a:off x="6025825" y="1580900"/>
            <a:ext cx="258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La solución generada es mejor, se acepta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2" name="Google Shape;362;p50"/>
          <p:cNvSpPr txBox="1"/>
          <p:nvPr/>
        </p:nvSpPr>
        <p:spPr>
          <a:xfrm>
            <a:off x="697350" y="2900600"/>
            <a:ext cx="23745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3839500" y="3118275"/>
            <a:ext cx="732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¿7 &lt; 6?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4" name="Google Shape;364;p50"/>
          <p:cNvCxnSpPr/>
          <p:nvPr/>
        </p:nvCxnSpPr>
        <p:spPr>
          <a:xfrm rot="-2700000">
            <a:off x="5111790" y="3122786"/>
            <a:ext cx="430204" cy="4302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50"/>
          <p:cNvSpPr txBox="1"/>
          <p:nvPr/>
        </p:nvSpPr>
        <p:spPr>
          <a:xfrm>
            <a:off x="5918300" y="3033675"/>
            <a:ext cx="258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nRandom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&lt; </a:t>
            </a:r>
            <a:r>
              <a:rPr lang="en" sz="1500" u="sng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e^(-δ/temp)</a:t>
            </a:r>
            <a:endParaRPr sz="1500" u="sng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  (0 - 1)       &lt;         (0 - 1)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309125" y="4045575"/>
            <a:ext cx="56853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Si el costo de la solución actual da 0, quiere decir que se encontró la solución y se termina la búsqueda.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