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kylO2i6nKbPhNlJ/OO8KAJf8+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252bfcbf_2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252bfcb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252bfcbf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252bfcb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9d7beff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9d7beffb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9d7beff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19d7beffb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9252bfcbf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19252bfcbf_0_5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9252bfcb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9252bfcbf_0_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252bfcb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9252bfcbf_0_3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d7beff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9d7beffb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252bfcbf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252bfcb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datacamp.com/community/tutorials/joining-dataframes-pandas" TargetMode="External"/><Relationship Id="rId4" Type="http://schemas.openxmlformats.org/officeDocument/2006/relationships/hyperlink" Target="https://www.mygreatlearning.com/blog/what-is-ridge-regression/" TargetMode="External"/><Relationship Id="rId5" Type="http://schemas.openxmlformats.org/officeDocument/2006/relationships/hyperlink" Target="https://www.jigsawacademy.com/popular-regression-algorithms-ml/" TargetMode="External"/><Relationship Id="rId6" Type="http://schemas.openxmlformats.org/officeDocument/2006/relationships/hyperlink" Target="https://www.journaldev.com/33492/pandas-dropna-drop-null-na-values-from-dataframe" TargetMode="External"/><Relationship Id="rId7" Type="http://schemas.openxmlformats.org/officeDocument/2006/relationships/hyperlink" Target="https://pandas.pydata.org/docs/index.html#" TargetMode="External"/><Relationship Id="rId8" Type="http://schemas.openxmlformats.org/officeDocument/2006/relationships/hyperlink" Target="https://scikit-learn.org/stabl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34"/>
            <a:ext cx="12199535" cy="68537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424405" y="1082293"/>
            <a:ext cx="7261185" cy="18390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018374"/>
                </a:solidFill>
              </a:rPr>
              <a:t>Baker Hughes México Data Science Hackathon 2022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269356" y="3001892"/>
            <a:ext cx="5571281" cy="854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2400"/>
              <a:buNone/>
            </a:pPr>
            <a:r>
              <a:rPr lang="en-US">
                <a:solidFill>
                  <a:srgbClr val="018374"/>
                </a:solidFill>
              </a:rPr>
              <a:t>Predicting modeling Challenge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8374"/>
              </a:buClr>
              <a:buSzPts val="2400"/>
              <a:buNone/>
            </a:pPr>
            <a:r>
              <a:rPr lang="en-US">
                <a:solidFill>
                  <a:srgbClr val="018374"/>
                </a:solidFill>
              </a:rPr>
              <a:t>Predictive team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252bfcbf_2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- Linear Regression</a:t>
            </a:r>
            <a:endParaRPr/>
          </a:p>
        </p:txBody>
      </p:sp>
      <p:sp>
        <p:nvSpPr>
          <p:cNvPr id="159" name="Google Shape;159;g119252bfcbf_2_34"/>
          <p:cNvSpPr txBox="1"/>
          <p:nvPr/>
        </p:nvSpPr>
        <p:spPr>
          <a:xfrm>
            <a:off x="838200" y="1735725"/>
            <a:ext cx="420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vs Predicted data on training dataset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19252bfcbf_2_34"/>
          <p:cNvSpPr txBox="1"/>
          <p:nvPr/>
        </p:nvSpPr>
        <p:spPr>
          <a:xfrm>
            <a:off x="7571025" y="1735725"/>
            <a:ext cx="420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vs Predicted data on test splitted data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19252bfcbf_2_34"/>
          <p:cNvSpPr txBox="1"/>
          <p:nvPr/>
        </p:nvSpPr>
        <p:spPr>
          <a:xfrm>
            <a:off x="10735075" y="6131650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*Method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119252bfcbf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50" y="3344200"/>
            <a:ext cx="24669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19252bfcbf_2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875" y="3344204"/>
            <a:ext cx="24669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19252bfcbf_2_34"/>
          <p:cNvSpPr/>
          <p:nvPr/>
        </p:nvSpPr>
        <p:spPr>
          <a:xfrm>
            <a:off x="8427675" y="3905417"/>
            <a:ext cx="2495400" cy="235800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9252bfcbf_2_34"/>
          <p:cNvSpPr/>
          <p:nvPr/>
        </p:nvSpPr>
        <p:spPr>
          <a:xfrm>
            <a:off x="1670875" y="4178950"/>
            <a:ext cx="2495400" cy="235800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252bfcbf_2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RMSE For Model Evaluation</a:t>
            </a:r>
            <a:endParaRPr/>
          </a:p>
        </p:txBody>
      </p:sp>
      <p:sp>
        <p:nvSpPr>
          <p:cNvPr id="171" name="Google Shape;171;g119252bfcbf_2_18"/>
          <p:cNvSpPr txBox="1"/>
          <p:nvPr/>
        </p:nvSpPr>
        <p:spPr>
          <a:xfrm>
            <a:off x="248551" y="6093900"/>
            <a:ext cx="51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Selected by Method 1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119252bfcbf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975" y="3656663"/>
            <a:ext cx="8305800" cy="14001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g119252bfcbf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375" y="1849675"/>
            <a:ext cx="3253000" cy="108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g119252bfcbf_2_18"/>
          <p:cNvSpPr/>
          <p:nvPr/>
        </p:nvSpPr>
        <p:spPr>
          <a:xfrm>
            <a:off x="5961075" y="3164675"/>
            <a:ext cx="273600" cy="339600"/>
          </a:xfrm>
          <a:prstGeom prst="downArrow">
            <a:avLst>
              <a:gd fmla="val 50000" name="adj1"/>
              <a:gd fmla="val 62107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19252bfcbf_2_18"/>
          <p:cNvSpPr txBox="1"/>
          <p:nvPr/>
        </p:nvSpPr>
        <p:spPr>
          <a:xfrm>
            <a:off x="6617475" y="6093900"/>
            <a:ext cx="498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Selected by Method 2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119252bfcbf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350" y="5618262"/>
            <a:ext cx="3657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19252bfcbf_2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988" y="5618250"/>
            <a:ext cx="3657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19252bfcbf_2_18"/>
          <p:cNvSpPr/>
          <p:nvPr/>
        </p:nvSpPr>
        <p:spPr>
          <a:xfrm>
            <a:off x="3329225" y="5980700"/>
            <a:ext cx="876600" cy="28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9252bfcbf_2_18"/>
          <p:cNvSpPr/>
          <p:nvPr/>
        </p:nvSpPr>
        <p:spPr>
          <a:xfrm>
            <a:off x="10129975" y="6008900"/>
            <a:ext cx="876600" cy="28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Results</a:t>
            </a:r>
            <a:endParaRPr/>
          </a:p>
        </p:txBody>
      </p:sp>
      <p:pic>
        <p:nvPicPr>
          <p:cNvPr id="185" name="Google Shape;1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209" y="2011775"/>
            <a:ext cx="62756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9d7beffb4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Expected vs. predictions</a:t>
            </a:r>
            <a:endParaRPr/>
          </a:p>
        </p:txBody>
      </p:sp>
      <p:pic>
        <p:nvPicPr>
          <p:cNvPr id="191" name="Google Shape;191;g119d7beffb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075" y="1690825"/>
            <a:ext cx="6641825" cy="46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9d7beffb4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Model coefficients and model eval.</a:t>
            </a:r>
            <a:endParaRPr/>
          </a:p>
        </p:txBody>
      </p:sp>
      <p:sp>
        <p:nvSpPr>
          <p:cNvPr id="197" name="Google Shape;197;g119d7beffb4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Interception → -3080.509774297314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Coefficients → -0.78558, 189.443, 3008, 260.384, -562.218, 306.611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Independent variables → CMP_SPEED, CDP, GGDP, HPT_IT, LPT_IT, EXH_T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POWER = </a:t>
            </a:r>
            <a:r>
              <a:rPr lang="en-US" sz="2400"/>
              <a:t>-3080.509774297314 - 0.78558CMP_SPEED + 189.443CDP + 3008GGDP + 260.384HPT_IT - 562.218LPT_IT + 306.611EXH_T</a:t>
            </a:r>
            <a:endParaRPr sz="2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R2: 0.9965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References</a:t>
            </a:r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/>
              <a:t>Pathak, M. (2018). Joining DataFrames in Pandas Tutorial. 12/03/22, de Datacamp. Sitio web: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https://www.datacamp.com/community/tutorials/joining-dataframes-pandas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Ashok, P. (2020). What is ridge Regression?. 12/03/22, de Great Learning. Sitio Web: 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Ridge Regression Definition &amp; Examples | What is Ridge Regression? (mygreatlearning.com)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/>
              <a:t>Ohri, A. (2017). 10 Popular Regression Algorithms In Machine Learning Of 2022. 12/03/22, de Jigsaw. Sitio Web: 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10 Popular Regression Algorithms In Machine Learning Of 2022 (jigsawacademy.com)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Meghna, P. (2021). Pandas dropna() - Drop Null/NA Values from DataFrame. 12/02/22, JournalDev. Sitio Web: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Pandas dropna() - Drop Null/NA Values from DataFrame - JournalDev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Pandas. Versión 1.4.1. Sitio web: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pandas documentation — pandas 1.4.1 documentation (pydata.org)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Scikit. Versión 1.0.2.  Sitio web: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scikit-learn: machine learning in Python — scikit-learn 1.0.2 documentation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9252bfcbf_0_582"/>
          <p:cNvSpPr txBox="1"/>
          <p:nvPr>
            <p:ph type="title"/>
          </p:nvPr>
        </p:nvSpPr>
        <p:spPr>
          <a:xfrm>
            <a:off x="777775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ct val="80000"/>
              <a:buFont typeface="Calibri"/>
              <a:buNone/>
            </a:pPr>
            <a:r>
              <a:rPr lang="en-US" sz="5500">
                <a:solidFill>
                  <a:srgbClr val="018374"/>
                </a:solidFill>
              </a:rPr>
              <a:t>THANK YOU!</a:t>
            </a:r>
            <a:endParaRPr sz="5500">
              <a:solidFill>
                <a:srgbClr val="018374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ct val="80000"/>
              <a:buFont typeface="Calibri"/>
              <a:buNone/>
            </a:pPr>
            <a:r>
              <a:rPr lang="en-US" sz="5500">
                <a:solidFill>
                  <a:srgbClr val="018374"/>
                </a:solidFill>
              </a:rPr>
              <a:t>Q&amp;A SESSION</a:t>
            </a:r>
            <a:endParaRPr sz="5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9252bfcbf_0_5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Personal experience</a:t>
            </a:r>
            <a:endParaRPr/>
          </a:p>
        </p:txBody>
      </p:sp>
      <p:sp>
        <p:nvSpPr>
          <p:cNvPr id="214" name="Google Shape;214;g119252bfcbf_0_5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Executive summary 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Exploratory data analysis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Model selection by Root Mean Square Mean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Linear regression model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Model behaviour as expected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Assumptions of variables made with the linear </a:t>
            </a:r>
            <a:r>
              <a:rPr lang="en-US" sz="2400"/>
              <a:t>regression</a:t>
            </a:r>
            <a:r>
              <a:rPr lang="en-US" sz="2400"/>
              <a:t> model.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Code &amp; Results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Problem description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752" y="2140302"/>
            <a:ext cx="5370175" cy="27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6034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182006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350"/>
              <a:t>In this competition we had to be able to develop a model for an Aeroderivative Gas Turbine to predict the POWER (kW) output from the Low Pressure Turbine (LPT).</a:t>
            </a:r>
            <a:endParaRPr sz="4350"/>
          </a:p>
          <a:p>
            <a:pPr indent="-508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367"/>
              <a:buNone/>
            </a:pPr>
            <a:r>
              <a:t/>
            </a:r>
            <a:endParaRPr sz="4350"/>
          </a:p>
          <a:p>
            <a:pPr indent="-13525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367"/>
              <a:buChar char="•"/>
            </a:pPr>
            <a:r>
              <a:rPr lang="en-US" sz="4350"/>
              <a:t>For this porpoise we handled synthetic data that simulates the behavior of Gas Turbine engines based at different locations worldwide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Exploratory data analysis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General data overview</a:t>
            </a:r>
            <a:endParaRPr b="1" sz="2200"/>
          </a:p>
          <a:p>
            <a:pPr indent="-2159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Unusual 0 values</a:t>
            </a:r>
            <a:endParaRPr sz="2200"/>
          </a:p>
          <a:p>
            <a:pPr indent="-2159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NaN values</a:t>
            </a:r>
            <a:endParaRPr sz="2200"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181" y="1990895"/>
            <a:ext cx="5380186" cy="161558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07" name="Google Shape;107;p4"/>
          <p:cNvSpPr/>
          <p:nvPr/>
        </p:nvSpPr>
        <p:spPr>
          <a:xfrm>
            <a:off x="7386221" y="2459115"/>
            <a:ext cx="816746" cy="1597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0333898" y="2459115"/>
            <a:ext cx="816746" cy="1597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838200" y="4083728"/>
            <a:ext cx="105156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8925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•"/>
            </a:pPr>
            <a:r>
              <a:rPr b="0" i="0" lang="en-US" sz="2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</a:t>
            </a:r>
            <a:r>
              <a:rPr b="0" i="0" lang="en-US" sz="2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guest it was a sensor’s problem.</a:t>
            </a:r>
            <a:endParaRPr sz="2050"/>
          </a:p>
          <a:p>
            <a:pPr indent="-288925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•"/>
            </a:pPr>
            <a:r>
              <a:rPr b="0" i="0" lang="en-US" sz="2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realize that the zeros correspond to the variable CMP_SPEED and the NaN values where allocated  to the turbine’s variables.</a:t>
            </a:r>
            <a:endParaRPr sz="2050"/>
          </a:p>
          <a:p>
            <a:pPr indent="-288925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•"/>
            </a:pPr>
            <a:r>
              <a:rPr b="0" i="0" lang="en-US" sz="2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Showing that in those days the turbine was put-off</a:t>
            </a:r>
            <a:endParaRPr sz="20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Data preprocessing and feature engineering techniques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203750" y="1825625"/>
            <a:ext cx="567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Handling missing values</a:t>
            </a:r>
            <a:endParaRPr b="1"/>
          </a:p>
          <a:p>
            <a:pPr indent="-217169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Delete the rows with missing values</a:t>
            </a:r>
            <a:endParaRPr/>
          </a:p>
          <a:p>
            <a:pPr indent="-217169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Replace the missing values with the statistics mean</a:t>
            </a:r>
            <a:endParaRPr/>
          </a:p>
          <a:p>
            <a:pPr indent="-217169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Replace the missing values with zeros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625" y="1929588"/>
            <a:ext cx="6011050" cy="29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252bfcbf_0_3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Data preprocessing and feature engineering techniques</a:t>
            </a:r>
            <a:endParaRPr/>
          </a:p>
        </p:txBody>
      </p:sp>
      <p:sp>
        <p:nvSpPr>
          <p:cNvPr id="122" name="Google Shape;122;g119252bfcbf_0_387"/>
          <p:cNvSpPr txBox="1"/>
          <p:nvPr>
            <p:ph idx="1" type="body"/>
          </p:nvPr>
        </p:nvSpPr>
        <p:spPr>
          <a:xfrm>
            <a:off x="233975" y="1253400"/>
            <a:ext cx="567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Determinate hyperparameters.</a:t>
            </a:r>
            <a:endParaRPr b="1"/>
          </a:p>
        </p:txBody>
      </p:sp>
      <p:pic>
        <p:nvPicPr>
          <p:cNvPr id="123" name="Google Shape;123;g119252bfcbf_0_387"/>
          <p:cNvPicPr preferRelativeResize="0"/>
          <p:nvPr/>
        </p:nvPicPr>
        <p:blipFill rotWithShape="1">
          <a:blip r:embed="rId3">
            <a:alphaModFix/>
          </a:blip>
          <a:srcRect b="4521" l="4309" r="3012" t="4128"/>
          <a:stretch/>
        </p:blipFill>
        <p:spPr>
          <a:xfrm>
            <a:off x="6322625" y="2621950"/>
            <a:ext cx="4696650" cy="298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19252bfcbf_0_3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50" y="2552850"/>
            <a:ext cx="4696650" cy="29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9252bfcbf_0_387"/>
          <p:cNvSpPr txBox="1"/>
          <p:nvPr/>
        </p:nvSpPr>
        <p:spPr>
          <a:xfrm>
            <a:off x="1964550" y="5891225"/>
            <a:ext cx="826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CMP_SPEED, CDP, GGDP, HPT_IT, CDT, LPT_IT, EXH_T.</a:t>
            </a:r>
            <a:endParaRPr/>
          </a:p>
        </p:txBody>
      </p:sp>
      <p:sp>
        <p:nvSpPr>
          <p:cNvPr id="126" name="Google Shape;126;g119252bfcbf_0_387"/>
          <p:cNvSpPr txBox="1"/>
          <p:nvPr/>
        </p:nvSpPr>
        <p:spPr>
          <a:xfrm>
            <a:off x="339600" y="2773400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19252bfcbf_0_387"/>
          <p:cNvSpPr txBox="1"/>
          <p:nvPr/>
        </p:nvSpPr>
        <p:spPr>
          <a:xfrm>
            <a:off x="10670525" y="5540675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d7beffb4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Selection of feature variables</a:t>
            </a:r>
            <a:endParaRPr/>
          </a:p>
        </p:txBody>
      </p:sp>
      <p:sp>
        <p:nvSpPr>
          <p:cNvPr id="133" name="Google Shape;133;g119d7beffb4_0_8"/>
          <p:cNvSpPr txBox="1"/>
          <p:nvPr>
            <p:ph idx="1" type="body"/>
          </p:nvPr>
        </p:nvSpPr>
        <p:spPr>
          <a:xfrm>
            <a:off x="233975" y="1253400"/>
            <a:ext cx="11549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91440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CMP_SPEED, CDP, GGDP, HPT_IT, CDT, LPT_IT, EXH_T.</a:t>
            </a:r>
            <a:endParaRPr/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CMP_SPEED - compressor speed in RPM.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CDP - compressor discharge pressure, barA.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●"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CDT - compressor discharge temperature, degC. — </a:t>
            </a:r>
            <a:endParaRPr sz="19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GGDP - gas generator discharge pressure, barA.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HPT_IT - High Pressure Turbine (HPT) inlet temperature, degC.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LPT_IT - Low Pressure Turbine (LPT) inlet temperature, degC.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EXH_T - exhaust temperature, degC.</a:t>
            </a:r>
            <a:endParaRPr sz="3800"/>
          </a:p>
        </p:txBody>
      </p:sp>
      <p:sp>
        <p:nvSpPr>
          <p:cNvPr id="134" name="Google Shape;134;g119d7beffb4_0_8"/>
          <p:cNvSpPr txBox="1"/>
          <p:nvPr/>
        </p:nvSpPr>
        <p:spPr>
          <a:xfrm>
            <a:off x="339600" y="2773400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9d7beffb4_0_8"/>
          <p:cNvSpPr txBox="1"/>
          <p:nvPr/>
        </p:nvSpPr>
        <p:spPr>
          <a:xfrm>
            <a:off x="10670525" y="5540675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8374"/>
              </a:buClr>
              <a:buSzPts val="4400"/>
              <a:buFont typeface="Calibri"/>
              <a:buNone/>
            </a:pPr>
            <a:r>
              <a:rPr lang="en-US">
                <a:solidFill>
                  <a:srgbClr val="018374"/>
                </a:solidFill>
              </a:rPr>
              <a:t>Model comparison and model selection techniques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838200" y="1901000"/>
            <a:ext cx="10752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Based in </a:t>
            </a:r>
            <a:r>
              <a:rPr lang="en-US"/>
              <a:t>Root Mean Square </a:t>
            </a:r>
            <a:r>
              <a:rPr lang="en-US"/>
              <a:t>Error parameters applied to the test dataset (subset).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Logistic regression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Linear regression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Ridge 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252bfcbf_2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- Linear Regression</a:t>
            </a:r>
            <a:endParaRPr/>
          </a:p>
        </p:txBody>
      </p:sp>
      <p:pic>
        <p:nvPicPr>
          <p:cNvPr id="147" name="Google Shape;147;g119252bfcbf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88" y="3329888"/>
            <a:ext cx="24479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9252bfcbf_2_4"/>
          <p:cNvSpPr txBox="1"/>
          <p:nvPr/>
        </p:nvSpPr>
        <p:spPr>
          <a:xfrm>
            <a:off x="838200" y="1735725"/>
            <a:ext cx="420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vs Predicted data on training dataset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19252bfcbf_2_4"/>
          <p:cNvSpPr txBox="1"/>
          <p:nvPr/>
        </p:nvSpPr>
        <p:spPr>
          <a:xfrm>
            <a:off x="7571025" y="1735725"/>
            <a:ext cx="420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vs Predicted data on test splitted data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19252bfcbf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7588" y="3372763"/>
            <a:ext cx="24955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19252bfcbf_2_4"/>
          <p:cNvSpPr/>
          <p:nvPr/>
        </p:nvSpPr>
        <p:spPr>
          <a:xfrm>
            <a:off x="1670875" y="4178950"/>
            <a:ext cx="2495400" cy="235800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19252bfcbf_2_4"/>
          <p:cNvSpPr/>
          <p:nvPr/>
        </p:nvSpPr>
        <p:spPr>
          <a:xfrm>
            <a:off x="8427675" y="3905417"/>
            <a:ext cx="2495400" cy="235800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9252bfcbf_2_4"/>
          <p:cNvSpPr txBox="1"/>
          <p:nvPr/>
        </p:nvSpPr>
        <p:spPr>
          <a:xfrm>
            <a:off x="10735075" y="6131650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*Method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2022-03-13T00:43:48Z</dcterms:created>
  <dc:creator>Flofy Sanchez</dc:creator>
</cp:coreProperties>
</file>