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6" r:id="rId2"/>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7" r:id="rId20"/>
    <p:sldId id="278" r:id="rId21"/>
    <p:sldId id="273" r:id="rId22"/>
    <p:sldId id="274" r:id="rId23"/>
    <p:sldId id="275" r:id="rId24"/>
    <p:sldId id="279" r:id="rId25"/>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FCA2AE-E6C1-6881-1E9B-7D2A4D3806A0}" v="434" dt="2023-06-20T20:56:49.506"/>
    <p1510:client id="{2FFBE886-EADF-79F2-B079-D5DDBE90BCAB}" v="369" dt="2023-06-21T18:09:36.467"/>
    <p1510:client id="{447B3A97-05C6-80A0-6083-716085DCA37F}" v="318" dt="2023-06-20T19:42:37.912"/>
    <p1510:client id="{79F7B231-2C6C-776A-6F43-F1865D5BDA24}" v="14" dt="2023-06-24T15:23:33.648"/>
    <p1510:client id="{95B47D91-2F47-5B06-210F-FE8F88789A77}" v="34" dt="2023-06-22T20:51:34.0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 slajda">
    <p:spTree>
      <p:nvGrpSpPr>
        <p:cNvPr id="1" name=""/>
        <p:cNvGrpSpPr/>
        <p:nvPr/>
      </p:nvGrpSpPr>
      <p:grpSpPr>
        <a:xfrm>
          <a:off x="0" y="0"/>
          <a:ext cx="0" cy="0"/>
          <a:chOff x="0" y="0"/>
          <a:chExt cx="0" cy="0"/>
        </a:xfrm>
      </p:grpSpPr>
      <p:sp>
        <p:nvSpPr>
          <p:cNvPr id="2" name="Naslov 1"/>
          <p:cNvSpPr>
            <a:spLocks noGrp="1"/>
          </p:cNvSpPr>
          <p:nvPr>
            <p:ph type="ctrTitle"/>
          </p:nvPr>
        </p:nvSpPr>
        <p:spPr>
          <a:xfrm>
            <a:off x="1524000" y="1122363"/>
            <a:ext cx="9144000" cy="2387600"/>
          </a:xfrm>
        </p:spPr>
        <p:txBody>
          <a:bodyPr anchor="b"/>
          <a:lstStyle>
            <a:lvl1pPr algn="ctr">
              <a:defRPr sz="6000"/>
            </a:lvl1pPr>
          </a:lstStyle>
          <a:p>
            <a:r>
              <a:rPr lang="sr-Latn-RS"/>
              <a:t>Kliknite i uredite naslov mastera</a:t>
            </a:r>
          </a:p>
        </p:txBody>
      </p:sp>
      <p:sp>
        <p:nvSpPr>
          <p:cNvPr id="3" name="Podnaslov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r-Latn-RS"/>
              <a:t>Kliknite i uredite stil podnaslova mastera</a:t>
            </a:r>
          </a:p>
        </p:txBody>
      </p:sp>
      <p:sp>
        <p:nvSpPr>
          <p:cNvPr id="4" name="Čuvar mesta za datum 3"/>
          <p:cNvSpPr>
            <a:spLocks noGrp="1"/>
          </p:cNvSpPr>
          <p:nvPr>
            <p:ph type="dt" sz="half" idx="10"/>
          </p:nvPr>
        </p:nvSpPr>
        <p:spPr/>
        <p:txBody>
          <a:bodyPr/>
          <a:lstStyle/>
          <a:p>
            <a:fld id="{AD67445C-DD5B-459E-BCAC-A8671F012926}" type="datetimeFigureOut">
              <a:rPr lang="sr-Latn-RS" smtClean="0"/>
              <a:t>24.6.2023.</a:t>
            </a:fld>
            <a:endParaRPr lang="sr-Latn-RS"/>
          </a:p>
        </p:txBody>
      </p:sp>
      <p:sp>
        <p:nvSpPr>
          <p:cNvPr id="5" name="Čuvar mesta za podnožje 4"/>
          <p:cNvSpPr>
            <a:spLocks noGrp="1"/>
          </p:cNvSpPr>
          <p:nvPr>
            <p:ph type="ftr" sz="quarter" idx="11"/>
          </p:nvPr>
        </p:nvSpPr>
        <p:spPr/>
        <p:txBody>
          <a:bodyPr/>
          <a:lstStyle/>
          <a:p>
            <a:endParaRPr lang="sr-Latn-RS"/>
          </a:p>
        </p:txBody>
      </p:sp>
      <p:sp>
        <p:nvSpPr>
          <p:cNvPr id="6" name="Čuvar mesta za broj slajda 5"/>
          <p:cNvSpPr>
            <a:spLocks noGrp="1"/>
          </p:cNvSpPr>
          <p:nvPr>
            <p:ph type="sldNum" sz="quarter" idx="12"/>
          </p:nvPr>
        </p:nvSpPr>
        <p:spPr/>
        <p:txBody>
          <a:bodyPr/>
          <a:lstStyle/>
          <a:p>
            <a:fld id="{1E7AEA06-49C7-4887-8C60-A1660BE83DC1}" type="slidenum">
              <a:rPr lang="sr-Latn-RS" smtClean="0"/>
              <a:t>‹#›</a:t>
            </a:fld>
            <a:endParaRPr lang="sr-Latn-RS"/>
          </a:p>
        </p:txBody>
      </p:sp>
    </p:spTree>
    <p:extLst>
      <p:ext uri="{BB962C8B-B14F-4D97-AF65-F5344CB8AC3E}">
        <p14:creationId xmlns:p14="http://schemas.microsoft.com/office/powerpoint/2010/main" val="1082658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 vertikalni tekst">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r-Latn-RS"/>
              <a:t>Kliknite i uredite naslov mastera</a:t>
            </a:r>
          </a:p>
        </p:txBody>
      </p:sp>
      <p:sp>
        <p:nvSpPr>
          <p:cNvPr id="3" name="Čuvar mesta za vertikalni tekst 2"/>
          <p:cNvSpPr>
            <a:spLocks noGrp="1"/>
          </p:cNvSpPr>
          <p:nvPr>
            <p:ph type="body" orient="vert" idx="1"/>
          </p:nvPr>
        </p:nvSpPr>
        <p:spPr/>
        <p:txBody>
          <a:bodyPr vert="eaVert"/>
          <a:lstStyle/>
          <a:p>
            <a:pPr lvl="0"/>
            <a:r>
              <a:rPr lang="sr-Latn-RS"/>
              <a:t>Kliknite i uredite tekst</a:t>
            </a:r>
          </a:p>
          <a:p>
            <a:pPr lvl="1"/>
            <a:r>
              <a:rPr lang="sr-Latn-RS"/>
              <a:t>Drugi nivo</a:t>
            </a:r>
          </a:p>
          <a:p>
            <a:pPr lvl="2"/>
            <a:r>
              <a:rPr lang="sr-Latn-RS"/>
              <a:t>Treći nivo</a:t>
            </a:r>
          </a:p>
          <a:p>
            <a:pPr lvl="3"/>
            <a:r>
              <a:rPr lang="sr-Latn-RS"/>
              <a:t>Četvrti nivo</a:t>
            </a:r>
          </a:p>
          <a:p>
            <a:pPr lvl="4"/>
            <a:r>
              <a:rPr lang="sr-Latn-RS"/>
              <a:t>Peti nivo</a:t>
            </a:r>
          </a:p>
        </p:txBody>
      </p:sp>
      <p:sp>
        <p:nvSpPr>
          <p:cNvPr id="4" name="Čuvar mesta za datum 3"/>
          <p:cNvSpPr>
            <a:spLocks noGrp="1"/>
          </p:cNvSpPr>
          <p:nvPr>
            <p:ph type="dt" sz="half" idx="10"/>
          </p:nvPr>
        </p:nvSpPr>
        <p:spPr/>
        <p:txBody>
          <a:bodyPr/>
          <a:lstStyle/>
          <a:p>
            <a:fld id="{AD67445C-DD5B-459E-BCAC-A8671F012926}" type="datetimeFigureOut">
              <a:rPr lang="sr-Latn-RS" smtClean="0"/>
              <a:t>24.6.2023.</a:t>
            </a:fld>
            <a:endParaRPr lang="sr-Latn-RS"/>
          </a:p>
        </p:txBody>
      </p:sp>
      <p:sp>
        <p:nvSpPr>
          <p:cNvPr id="5" name="Čuvar mesta za podnožje 4"/>
          <p:cNvSpPr>
            <a:spLocks noGrp="1"/>
          </p:cNvSpPr>
          <p:nvPr>
            <p:ph type="ftr" sz="quarter" idx="11"/>
          </p:nvPr>
        </p:nvSpPr>
        <p:spPr/>
        <p:txBody>
          <a:bodyPr/>
          <a:lstStyle/>
          <a:p>
            <a:endParaRPr lang="sr-Latn-RS"/>
          </a:p>
        </p:txBody>
      </p:sp>
      <p:sp>
        <p:nvSpPr>
          <p:cNvPr id="6" name="Čuvar mesta za broj slajda 5"/>
          <p:cNvSpPr>
            <a:spLocks noGrp="1"/>
          </p:cNvSpPr>
          <p:nvPr>
            <p:ph type="sldNum" sz="quarter" idx="12"/>
          </p:nvPr>
        </p:nvSpPr>
        <p:spPr/>
        <p:txBody>
          <a:bodyPr/>
          <a:lstStyle/>
          <a:p>
            <a:fld id="{1E7AEA06-49C7-4887-8C60-A1660BE83DC1}" type="slidenum">
              <a:rPr lang="sr-Latn-RS" smtClean="0"/>
              <a:t>‹#›</a:t>
            </a:fld>
            <a:endParaRPr lang="sr-Latn-RS"/>
          </a:p>
        </p:txBody>
      </p:sp>
    </p:spTree>
    <p:extLst>
      <p:ext uri="{BB962C8B-B14F-4D97-AF65-F5344CB8AC3E}">
        <p14:creationId xmlns:p14="http://schemas.microsoft.com/office/powerpoint/2010/main" val="376506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ni naslov i tekst">
    <p:spTree>
      <p:nvGrpSpPr>
        <p:cNvPr id="1" name=""/>
        <p:cNvGrpSpPr/>
        <p:nvPr/>
      </p:nvGrpSpPr>
      <p:grpSpPr>
        <a:xfrm>
          <a:off x="0" y="0"/>
          <a:ext cx="0" cy="0"/>
          <a:chOff x="0" y="0"/>
          <a:chExt cx="0" cy="0"/>
        </a:xfrm>
      </p:grpSpPr>
      <p:sp>
        <p:nvSpPr>
          <p:cNvPr id="2" name="Vertikalni naslov 1"/>
          <p:cNvSpPr>
            <a:spLocks noGrp="1"/>
          </p:cNvSpPr>
          <p:nvPr>
            <p:ph type="title" orient="vert"/>
          </p:nvPr>
        </p:nvSpPr>
        <p:spPr>
          <a:xfrm>
            <a:off x="8724900" y="365125"/>
            <a:ext cx="2628900" cy="5811838"/>
          </a:xfrm>
        </p:spPr>
        <p:txBody>
          <a:bodyPr vert="eaVert"/>
          <a:lstStyle/>
          <a:p>
            <a:r>
              <a:rPr lang="sr-Latn-RS"/>
              <a:t>Kliknite i uredite naslov mastera</a:t>
            </a:r>
          </a:p>
        </p:txBody>
      </p:sp>
      <p:sp>
        <p:nvSpPr>
          <p:cNvPr id="3" name="Čuvar mesta za vertikalni tekst 2"/>
          <p:cNvSpPr>
            <a:spLocks noGrp="1"/>
          </p:cNvSpPr>
          <p:nvPr>
            <p:ph type="body" orient="vert" idx="1"/>
          </p:nvPr>
        </p:nvSpPr>
        <p:spPr>
          <a:xfrm>
            <a:off x="838200" y="365125"/>
            <a:ext cx="7734300" cy="5811838"/>
          </a:xfrm>
        </p:spPr>
        <p:txBody>
          <a:bodyPr vert="eaVert"/>
          <a:lstStyle/>
          <a:p>
            <a:pPr lvl="0"/>
            <a:r>
              <a:rPr lang="sr-Latn-RS"/>
              <a:t>Kliknite i uredite tekst</a:t>
            </a:r>
          </a:p>
          <a:p>
            <a:pPr lvl="1"/>
            <a:r>
              <a:rPr lang="sr-Latn-RS"/>
              <a:t>Drugi nivo</a:t>
            </a:r>
          </a:p>
          <a:p>
            <a:pPr lvl="2"/>
            <a:r>
              <a:rPr lang="sr-Latn-RS"/>
              <a:t>Treći nivo</a:t>
            </a:r>
          </a:p>
          <a:p>
            <a:pPr lvl="3"/>
            <a:r>
              <a:rPr lang="sr-Latn-RS"/>
              <a:t>Četvrti nivo</a:t>
            </a:r>
          </a:p>
          <a:p>
            <a:pPr lvl="4"/>
            <a:r>
              <a:rPr lang="sr-Latn-RS"/>
              <a:t>Peti nivo</a:t>
            </a:r>
          </a:p>
        </p:txBody>
      </p:sp>
      <p:sp>
        <p:nvSpPr>
          <p:cNvPr id="4" name="Čuvar mesta za datum 3"/>
          <p:cNvSpPr>
            <a:spLocks noGrp="1"/>
          </p:cNvSpPr>
          <p:nvPr>
            <p:ph type="dt" sz="half" idx="10"/>
          </p:nvPr>
        </p:nvSpPr>
        <p:spPr/>
        <p:txBody>
          <a:bodyPr/>
          <a:lstStyle/>
          <a:p>
            <a:fld id="{AD67445C-DD5B-459E-BCAC-A8671F012926}" type="datetimeFigureOut">
              <a:rPr lang="sr-Latn-RS" smtClean="0"/>
              <a:t>24.6.2023.</a:t>
            </a:fld>
            <a:endParaRPr lang="sr-Latn-RS"/>
          </a:p>
        </p:txBody>
      </p:sp>
      <p:sp>
        <p:nvSpPr>
          <p:cNvPr id="5" name="Čuvar mesta za podnožje 4"/>
          <p:cNvSpPr>
            <a:spLocks noGrp="1"/>
          </p:cNvSpPr>
          <p:nvPr>
            <p:ph type="ftr" sz="quarter" idx="11"/>
          </p:nvPr>
        </p:nvSpPr>
        <p:spPr/>
        <p:txBody>
          <a:bodyPr/>
          <a:lstStyle/>
          <a:p>
            <a:endParaRPr lang="sr-Latn-RS"/>
          </a:p>
        </p:txBody>
      </p:sp>
      <p:sp>
        <p:nvSpPr>
          <p:cNvPr id="6" name="Čuvar mesta za broj slajda 5"/>
          <p:cNvSpPr>
            <a:spLocks noGrp="1"/>
          </p:cNvSpPr>
          <p:nvPr>
            <p:ph type="sldNum" sz="quarter" idx="12"/>
          </p:nvPr>
        </p:nvSpPr>
        <p:spPr/>
        <p:txBody>
          <a:bodyPr/>
          <a:lstStyle/>
          <a:p>
            <a:fld id="{1E7AEA06-49C7-4887-8C60-A1660BE83DC1}" type="slidenum">
              <a:rPr lang="sr-Latn-RS" smtClean="0"/>
              <a:t>‹#›</a:t>
            </a:fld>
            <a:endParaRPr lang="sr-Latn-RS"/>
          </a:p>
        </p:txBody>
      </p:sp>
    </p:spTree>
    <p:extLst>
      <p:ext uri="{BB962C8B-B14F-4D97-AF65-F5344CB8AC3E}">
        <p14:creationId xmlns:p14="http://schemas.microsoft.com/office/powerpoint/2010/main" val="70337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2137906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endParaRPr lang="en-US"/>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a:t>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2490768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endParaRPr lang="en-US"/>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Tree>
    <p:extLst>
      <p:ext uri="{BB962C8B-B14F-4D97-AF65-F5344CB8AC3E}">
        <p14:creationId xmlns:p14="http://schemas.microsoft.com/office/powerpoint/2010/main" val="1897111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Tree>
    <p:extLst>
      <p:ext uri="{BB962C8B-B14F-4D97-AF65-F5344CB8AC3E}">
        <p14:creationId xmlns:p14="http://schemas.microsoft.com/office/powerpoint/2010/main" val="34424820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endParaRPr lang="en-US"/>
          </a:p>
        </p:txBody>
      </p:sp>
    </p:spTree>
    <p:extLst>
      <p:ext uri="{BB962C8B-B14F-4D97-AF65-F5344CB8AC3E}">
        <p14:creationId xmlns:p14="http://schemas.microsoft.com/office/powerpoint/2010/main" val="12990486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Tree>
    <p:extLst>
      <p:ext uri="{BB962C8B-B14F-4D97-AF65-F5344CB8AC3E}">
        <p14:creationId xmlns:p14="http://schemas.microsoft.com/office/powerpoint/2010/main" val="122263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r-Latn-RS"/>
              <a:t>Kliknite i uredite naslov mastera</a:t>
            </a:r>
          </a:p>
        </p:txBody>
      </p:sp>
      <p:sp>
        <p:nvSpPr>
          <p:cNvPr id="3" name="Čuvar mesta za sadržaj 2"/>
          <p:cNvSpPr>
            <a:spLocks noGrp="1"/>
          </p:cNvSpPr>
          <p:nvPr>
            <p:ph idx="1"/>
          </p:nvPr>
        </p:nvSpPr>
        <p:spPr/>
        <p:txBody>
          <a:bodyPr/>
          <a:lstStyle/>
          <a:p>
            <a:pPr lvl="0"/>
            <a:r>
              <a:rPr lang="sr-Latn-RS"/>
              <a:t>Kliknite i uredite tekst</a:t>
            </a:r>
          </a:p>
          <a:p>
            <a:pPr lvl="1"/>
            <a:r>
              <a:rPr lang="sr-Latn-RS"/>
              <a:t>Drugi nivo</a:t>
            </a:r>
          </a:p>
          <a:p>
            <a:pPr lvl="2"/>
            <a:r>
              <a:rPr lang="sr-Latn-RS"/>
              <a:t>Treći nivo</a:t>
            </a:r>
          </a:p>
          <a:p>
            <a:pPr lvl="3"/>
            <a:r>
              <a:rPr lang="sr-Latn-RS"/>
              <a:t>Četvrti nivo</a:t>
            </a:r>
          </a:p>
          <a:p>
            <a:pPr lvl="4"/>
            <a:r>
              <a:rPr lang="sr-Latn-RS"/>
              <a:t>Peti nivo</a:t>
            </a:r>
          </a:p>
        </p:txBody>
      </p:sp>
      <p:sp>
        <p:nvSpPr>
          <p:cNvPr id="4" name="Čuvar mesta za datum 3"/>
          <p:cNvSpPr>
            <a:spLocks noGrp="1"/>
          </p:cNvSpPr>
          <p:nvPr>
            <p:ph type="dt" sz="half" idx="10"/>
          </p:nvPr>
        </p:nvSpPr>
        <p:spPr/>
        <p:txBody>
          <a:bodyPr/>
          <a:lstStyle/>
          <a:p>
            <a:fld id="{AD67445C-DD5B-459E-BCAC-A8671F012926}" type="datetimeFigureOut">
              <a:rPr lang="sr-Latn-RS" smtClean="0"/>
              <a:t>24.6.2023.</a:t>
            </a:fld>
            <a:endParaRPr lang="sr-Latn-RS"/>
          </a:p>
        </p:txBody>
      </p:sp>
      <p:sp>
        <p:nvSpPr>
          <p:cNvPr id="5" name="Čuvar mesta za podnožje 4"/>
          <p:cNvSpPr>
            <a:spLocks noGrp="1"/>
          </p:cNvSpPr>
          <p:nvPr>
            <p:ph type="ftr" sz="quarter" idx="11"/>
          </p:nvPr>
        </p:nvSpPr>
        <p:spPr/>
        <p:txBody>
          <a:bodyPr/>
          <a:lstStyle/>
          <a:p>
            <a:endParaRPr lang="sr-Latn-RS"/>
          </a:p>
        </p:txBody>
      </p:sp>
      <p:sp>
        <p:nvSpPr>
          <p:cNvPr id="6" name="Čuvar mesta za broj slajda 5"/>
          <p:cNvSpPr>
            <a:spLocks noGrp="1"/>
          </p:cNvSpPr>
          <p:nvPr>
            <p:ph type="sldNum" sz="quarter" idx="12"/>
          </p:nvPr>
        </p:nvSpPr>
        <p:spPr/>
        <p:txBody>
          <a:bodyPr/>
          <a:lstStyle/>
          <a:p>
            <a:fld id="{1E7AEA06-49C7-4887-8C60-A1660BE83DC1}" type="slidenum">
              <a:rPr lang="sr-Latn-RS" smtClean="0"/>
              <a:t>‹#›</a:t>
            </a:fld>
            <a:endParaRPr lang="sr-Latn-RS"/>
          </a:p>
        </p:txBody>
      </p:sp>
    </p:spTree>
    <p:extLst>
      <p:ext uri="{BB962C8B-B14F-4D97-AF65-F5344CB8AC3E}">
        <p14:creationId xmlns:p14="http://schemas.microsoft.com/office/powerpoint/2010/main" val="8869545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12052880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9375955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endParaRPr lang="en-US"/>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endParaRPr lang="en-US"/>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endParaRPr lang="en-US"/>
          </a:p>
        </p:txBody>
      </p:sp>
    </p:spTree>
    <p:extLst>
      <p:ext uri="{BB962C8B-B14F-4D97-AF65-F5344CB8AC3E}">
        <p14:creationId xmlns:p14="http://schemas.microsoft.com/office/powerpoint/2010/main" val="12578914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endParaRPr lang="en-US"/>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endParaRPr lang="en-US"/>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endParaRPr lang="en-US"/>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endParaRPr lang="en-US"/>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aglavlje odeljka">
    <p:spTree>
      <p:nvGrpSpPr>
        <p:cNvPr id="1" name=""/>
        <p:cNvGrpSpPr/>
        <p:nvPr/>
      </p:nvGrpSpPr>
      <p:grpSpPr>
        <a:xfrm>
          <a:off x="0" y="0"/>
          <a:ext cx="0" cy="0"/>
          <a:chOff x="0" y="0"/>
          <a:chExt cx="0" cy="0"/>
        </a:xfrm>
      </p:grpSpPr>
      <p:sp>
        <p:nvSpPr>
          <p:cNvPr id="2" name="Naslov 1"/>
          <p:cNvSpPr>
            <a:spLocks noGrp="1"/>
          </p:cNvSpPr>
          <p:nvPr>
            <p:ph type="title"/>
          </p:nvPr>
        </p:nvSpPr>
        <p:spPr>
          <a:xfrm>
            <a:off x="831850" y="1709738"/>
            <a:ext cx="10515600" cy="2852737"/>
          </a:xfrm>
        </p:spPr>
        <p:txBody>
          <a:bodyPr anchor="b"/>
          <a:lstStyle>
            <a:lvl1pPr>
              <a:defRPr sz="6000"/>
            </a:lvl1pPr>
          </a:lstStyle>
          <a:p>
            <a:r>
              <a:rPr lang="sr-Latn-RS"/>
              <a:t>Kliknite i uredite naslov mastera</a:t>
            </a:r>
          </a:p>
        </p:txBody>
      </p:sp>
      <p:sp>
        <p:nvSpPr>
          <p:cNvPr id="3" name="Čuvar mesta za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r-Latn-RS"/>
              <a:t>Kliknite i uredite tekst</a:t>
            </a:r>
          </a:p>
        </p:txBody>
      </p:sp>
      <p:sp>
        <p:nvSpPr>
          <p:cNvPr id="4" name="Čuvar mesta za datum 3"/>
          <p:cNvSpPr>
            <a:spLocks noGrp="1"/>
          </p:cNvSpPr>
          <p:nvPr>
            <p:ph type="dt" sz="half" idx="10"/>
          </p:nvPr>
        </p:nvSpPr>
        <p:spPr/>
        <p:txBody>
          <a:bodyPr/>
          <a:lstStyle/>
          <a:p>
            <a:fld id="{AD67445C-DD5B-459E-BCAC-A8671F012926}" type="datetimeFigureOut">
              <a:rPr lang="sr-Latn-RS" smtClean="0"/>
              <a:t>24.6.2023.</a:t>
            </a:fld>
            <a:endParaRPr lang="sr-Latn-RS"/>
          </a:p>
        </p:txBody>
      </p:sp>
      <p:sp>
        <p:nvSpPr>
          <p:cNvPr id="5" name="Čuvar mesta za podnožje 4"/>
          <p:cNvSpPr>
            <a:spLocks noGrp="1"/>
          </p:cNvSpPr>
          <p:nvPr>
            <p:ph type="ftr" sz="quarter" idx="11"/>
          </p:nvPr>
        </p:nvSpPr>
        <p:spPr/>
        <p:txBody>
          <a:bodyPr/>
          <a:lstStyle/>
          <a:p>
            <a:endParaRPr lang="sr-Latn-RS"/>
          </a:p>
        </p:txBody>
      </p:sp>
      <p:sp>
        <p:nvSpPr>
          <p:cNvPr id="6" name="Čuvar mesta za broj slajda 5"/>
          <p:cNvSpPr>
            <a:spLocks noGrp="1"/>
          </p:cNvSpPr>
          <p:nvPr>
            <p:ph type="sldNum" sz="quarter" idx="12"/>
          </p:nvPr>
        </p:nvSpPr>
        <p:spPr/>
        <p:txBody>
          <a:bodyPr/>
          <a:lstStyle/>
          <a:p>
            <a:fld id="{1E7AEA06-49C7-4887-8C60-A1660BE83DC1}" type="slidenum">
              <a:rPr lang="sr-Latn-RS" smtClean="0"/>
              <a:t>‹#›</a:t>
            </a:fld>
            <a:endParaRPr lang="sr-Latn-RS"/>
          </a:p>
        </p:txBody>
      </p:sp>
    </p:spTree>
    <p:extLst>
      <p:ext uri="{BB962C8B-B14F-4D97-AF65-F5344CB8AC3E}">
        <p14:creationId xmlns:p14="http://schemas.microsoft.com/office/powerpoint/2010/main" val="235900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r-Latn-RS"/>
              <a:t>Kliknite i uredite naslov mastera</a:t>
            </a:r>
          </a:p>
        </p:txBody>
      </p:sp>
      <p:sp>
        <p:nvSpPr>
          <p:cNvPr id="3" name="Čuvar mesta za sadržaj 2"/>
          <p:cNvSpPr>
            <a:spLocks noGrp="1"/>
          </p:cNvSpPr>
          <p:nvPr>
            <p:ph sz="half" idx="1"/>
          </p:nvPr>
        </p:nvSpPr>
        <p:spPr>
          <a:xfrm>
            <a:off x="838200" y="1825625"/>
            <a:ext cx="5181600" cy="4351338"/>
          </a:xfrm>
        </p:spPr>
        <p:txBody>
          <a:bodyPr/>
          <a:lstStyle/>
          <a:p>
            <a:pPr lvl="0"/>
            <a:r>
              <a:rPr lang="sr-Latn-RS"/>
              <a:t>Kliknite i uredite tekst</a:t>
            </a:r>
          </a:p>
          <a:p>
            <a:pPr lvl="1"/>
            <a:r>
              <a:rPr lang="sr-Latn-RS"/>
              <a:t>Drugi nivo</a:t>
            </a:r>
          </a:p>
          <a:p>
            <a:pPr lvl="2"/>
            <a:r>
              <a:rPr lang="sr-Latn-RS"/>
              <a:t>Treći nivo</a:t>
            </a:r>
          </a:p>
          <a:p>
            <a:pPr lvl="3"/>
            <a:r>
              <a:rPr lang="sr-Latn-RS"/>
              <a:t>Četvrti nivo</a:t>
            </a:r>
          </a:p>
          <a:p>
            <a:pPr lvl="4"/>
            <a:r>
              <a:rPr lang="sr-Latn-RS"/>
              <a:t>Peti nivo</a:t>
            </a:r>
          </a:p>
        </p:txBody>
      </p:sp>
      <p:sp>
        <p:nvSpPr>
          <p:cNvPr id="4" name="Čuvar mesta za sadržaj 3"/>
          <p:cNvSpPr>
            <a:spLocks noGrp="1"/>
          </p:cNvSpPr>
          <p:nvPr>
            <p:ph sz="half" idx="2"/>
          </p:nvPr>
        </p:nvSpPr>
        <p:spPr>
          <a:xfrm>
            <a:off x="6172200" y="1825625"/>
            <a:ext cx="5181600" cy="4351338"/>
          </a:xfrm>
        </p:spPr>
        <p:txBody>
          <a:bodyPr/>
          <a:lstStyle/>
          <a:p>
            <a:pPr lvl="0"/>
            <a:r>
              <a:rPr lang="sr-Latn-RS"/>
              <a:t>Kliknite i uredite tekst</a:t>
            </a:r>
          </a:p>
          <a:p>
            <a:pPr lvl="1"/>
            <a:r>
              <a:rPr lang="sr-Latn-RS"/>
              <a:t>Drugi nivo</a:t>
            </a:r>
          </a:p>
          <a:p>
            <a:pPr lvl="2"/>
            <a:r>
              <a:rPr lang="sr-Latn-RS"/>
              <a:t>Treći nivo</a:t>
            </a:r>
          </a:p>
          <a:p>
            <a:pPr lvl="3"/>
            <a:r>
              <a:rPr lang="sr-Latn-RS"/>
              <a:t>Četvrti nivo</a:t>
            </a:r>
          </a:p>
          <a:p>
            <a:pPr lvl="4"/>
            <a:r>
              <a:rPr lang="sr-Latn-RS"/>
              <a:t>Peti nivo</a:t>
            </a:r>
          </a:p>
        </p:txBody>
      </p:sp>
      <p:sp>
        <p:nvSpPr>
          <p:cNvPr id="5" name="Čuvar mesta za datum 4"/>
          <p:cNvSpPr>
            <a:spLocks noGrp="1"/>
          </p:cNvSpPr>
          <p:nvPr>
            <p:ph type="dt" sz="half" idx="10"/>
          </p:nvPr>
        </p:nvSpPr>
        <p:spPr/>
        <p:txBody>
          <a:bodyPr/>
          <a:lstStyle/>
          <a:p>
            <a:fld id="{AD67445C-DD5B-459E-BCAC-A8671F012926}" type="datetimeFigureOut">
              <a:rPr lang="sr-Latn-RS" smtClean="0"/>
              <a:t>24.6.2023.</a:t>
            </a:fld>
            <a:endParaRPr lang="sr-Latn-RS"/>
          </a:p>
        </p:txBody>
      </p:sp>
      <p:sp>
        <p:nvSpPr>
          <p:cNvPr id="6" name="Čuvar mesta za podnožje 5"/>
          <p:cNvSpPr>
            <a:spLocks noGrp="1"/>
          </p:cNvSpPr>
          <p:nvPr>
            <p:ph type="ftr" sz="quarter" idx="11"/>
          </p:nvPr>
        </p:nvSpPr>
        <p:spPr/>
        <p:txBody>
          <a:bodyPr/>
          <a:lstStyle/>
          <a:p>
            <a:endParaRPr lang="sr-Latn-RS"/>
          </a:p>
        </p:txBody>
      </p:sp>
      <p:sp>
        <p:nvSpPr>
          <p:cNvPr id="7" name="Čuvar mesta za broj slajda 6"/>
          <p:cNvSpPr>
            <a:spLocks noGrp="1"/>
          </p:cNvSpPr>
          <p:nvPr>
            <p:ph type="sldNum" sz="quarter" idx="12"/>
          </p:nvPr>
        </p:nvSpPr>
        <p:spPr/>
        <p:txBody>
          <a:bodyPr/>
          <a:lstStyle/>
          <a:p>
            <a:fld id="{1E7AEA06-49C7-4887-8C60-A1660BE83DC1}" type="slidenum">
              <a:rPr lang="sr-Latn-RS" smtClean="0"/>
              <a:t>‹#›</a:t>
            </a:fld>
            <a:endParaRPr lang="sr-Latn-RS"/>
          </a:p>
        </p:txBody>
      </p:sp>
    </p:spTree>
    <p:extLst>
      <p:ext uri="{BB962C8B-B14F-4D97-AF65-F5344CB8AC3E}">
        <p14:creationId xmlns:p14="http://schemas.microsoft.com/office/powerpoint/2010/main" val="783060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eđenje">
    <p:spTree>
      <p:nvGrpSpPr>
        <p:cNvPr id="1" name=""/>
        <p:cNvGrpSpPr/>
        <p:nvPr/>
      </p:nvGrpSpPr>
      <p:grpSpPr>
        <a:xfrm>
          <a:off x="0" y="0"/>
          <a:ext cx="0" cy="0"/>
          <a:chOff x="0" y="0"/>
          <a:chExt cx="0" cy="0"/>
        </a:xfrm>
      </p:grpSpPr>
      <p:sp>
        <p:nvSpPr>
          <p:cNvPr id="2" name="Naslov 1"/>
          <p:cNvSpPr>
            <a:spLocks noGrp="1"/>
          </p:cNvSpPr>
          <p:nvPr>
            <p:ph type="title"/>
          </p:nvPr>
        </p:nvSpPr>
        <p:spPr>
          <a:xfrm>
            <a:off x="839788" y="365125"/>
            <a:ext cx="10515600" cy="1325563"/>
          </a:xfrm>
        </p:spPr>
        <p:txBody>
          <a:bodyPr/>
          <a:lstStyle/>
          <a:p>
            <a:r>
              <a:rPr lang="sr-Latn-RS"/>
              <a:t>Kliknite i uredite naslov mastera</a:t>
            </a:r>
          </a:p>
        </p:txBody>
      </p:sp>
      <p:sp>
        <p:nvSpPr>
          <p:cNvPr id="3" name="Čuvar mesta za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r-Latn-RS"/>
              <a:t>Kliknite i uredite tekst</a:t>
            </a:r>
          </a:p>
        </p:txBody>
      </p:sp>
      <p:sp>
        <p:nvSpPr>
          <p:cNvPr id="4" name="Čuvar mesta za sadržaj 3"/>
          <p:cNvSpPr>
            <a:spLocks noGrp="1"/>
          </p:cNvSpPr>
          <p:nvPr>
            <p:ph sz="half" idx="2"/>
          </p:nvPr>
        </p:nvSpPr>
        <p:spPr>
          <a:xfrm>
            <a:off x="839788" y="2505075"/>
            <a:ext cx="5157787" cy="3684588"/>
          </a:xfrm>
        </p:spPr>
        <p:txBody>
          <a:bodyPr/>
          <a:lstStyle/>
          <a:p>
            <a:pPr lvl="0"/>
            <a:r>
              <a:rPr lang="sr-Latn-RS"/>
              <a:t>Kliknite i uredite tekst</a:t>
            </a:r>
          </a:p>
          <a:p>
            <a:pPr lvl="1"/>
            <a:r>
              <a:rPr lang="sr-Latn-RS"/>
              <a:t>Drugi nivo</a:t>
            </a:r>
          </a:p>
          <a:p>
            <a:pPr lvl="2"/>
            <a:r>
              <a:rPr lang="sr-Latn-RS"/>
              <a:t>Treći nivo</a:t>
            </a:r>
          </a:p>
          <a:p>
            <a:pPr lvl="3"/>
            <a:r>
              <a:rPr lang="sr-Latn-RS"/>
              <a:t>Četvrti nivo</a:t>
            </a:r>
          </a:p>
          <a:p>
            <a:pPr lvl="4"/>
            <a:r>
              <a:rPr lang="sr-Latn-RS"/>
              <a:t>Peti nivo</a:t>
            </a:r>
          </a:p>
        </p:txBody>
      </p:sp>
      <p:sp>
        <p:nvSpPr>
          <p:cNvPr id="5" name="Čuvar mesta za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r-Latn-RS"/>
              <a:t>Kliknite i uredite tekst</a:t>
            </a:r>
          </a:p>
        </p:txBody>
      </p:sp>
      <p:sp>
        <p:nvSpPr>
          <p:cNvPr id="6" name="Čuvar mesta za sadržaj 5"/>
          <p:cNvSpPr>
            <a:spLocks noGrp="1"/>
          </p:cNvSpPr>
          <p:nvPr>
            <p:ph sz="quarter" idx="4"/>
          </p:nvPr>
        </p:nvSpPr>
        <p:spPr>
          <a:xfrm>
            <a:off x="6172200" y="2505075"/>
            <a:ext cx="5183188" cy="3684588"/>
          </a:xfrm>
        </p:spPr>
        <p:txBody>
          <a:bodyPr/>
          <a:lstStyle/>
          <a:p>
            <a:pPr lvl="0"/>
            <a:r>
              <a:rPr lang="sr-Latn-RS"/>
              <a:t>Kliknite i uredite tekst</a:t>
            </a:r>
          </a:p>
          <a:p>
            <a:pPr lvl="1"/>
            <a:r>
              <a:rPr lang="sr-Latn-RS"/>
              <a:t>Drugi nivo</a:t>
            </a:r>
          </a:p>
          <a:p>
            <a:pPr lvl="2"/>
            <a:r>
              <a:rPr lang="sr-Latn-RS"/>
              <a:t>Treći nivo</a:t>
            </a:r>
          </a:p>
          <a:p>
            <a:pPr lvl="3"/>
            <a:r>
              <a:rPr lang="sr-Latn-RS"/>
              <a:t>Četvrti nivo</a:t>
            </a:r>
          </a:p>
          <a:p>
            <a:pPr lvl="4"/>
            <a:r>
              <a:rPr lang="sr-Latn-RS"/>
              <a:t>Peti nivo</a:t>
            </a:r>
          </a:p>
        </p:txBody>
      </p:sp>
      <p:sp>
        <p:nvSpPr>
          <p:cNvPr id="7" name="Čuvar mesta za datum 6"/>
          <p:cNvSpPr>
            <a:spLocks noGrp="1"/>
          </p:cNvSpPr>
          <p:nvPr>
            <p:ph type="dt" sz="half" idx="10"/>
          </p:nvPr>
        </p:nvSpPr>
        <p:spPr/>
        <p:txBody>
          <a:bodyPr/>
          <a:lstStyle/>
          <a:p>
            <a:fld id="{AD67445C-DD5B-459E-BCAC-A8671F012926}" type="datetimeFigureOut">
              <a:rPr lang="sr-Latn-RS" smtClean="0"/>
              <a:t>24.6.2023.</a:t>
            </a:fld>
            <a:endParaRPr lang="sr-Latn-RS"/>
          </a:p>
        </p:txBody>
      </p:sp>
      <p:sp>
        <p:nvSpPr>
          <p:cNvPr id="8" name="Čuvar mesta za podnožje 7"/>
          <p:cNvSpPr>
            <a:spLocks noGrp="1"/>
          </p:cNvSpPr>
          <p:nvPr>
            <p:ph type="ftr" sz="quarter" idx="11"/>
          </p:nvPr>
        </p:nvSpPr>
        <p:spPr/>
        <p:txBody>
          <a:bodyPr/>
          <a:lstStyle/>
          <a:p>
            <a:endParaRPr lang="sr-Latn-RS"/>
          </a:p>
        </p:txBody>
      </p:sp>
      <p:sp>
        <p:nvSpPr>
          <p:cNvPr id="9" name="Čuvar mesta za broj slajda 8"/>
          <p:cNvSpPr>
            <a:spLocks noGrp="1"/>
          </p:cNvSpPr>
          <p:nvPr>
            <p:ph type="sldNum" sz="quarter" idx="12"/>
          </p:nvPr>
        </p:nvSpPr>
        <p:spPr/>
        <p:txBody>
          <a:bodyPr/>
          <a:lstStyle/>
          <a:p>
            <a:fld id="{1E7AEA06-49C7-4887-8C60-A1660BE83DC1}" type="slidenum">
              <a:rPr lang="sr-Latn-RS" smtClean="0"/>
              <a:t>‹#›</a:t>
            </a:fld>
            <a:endParaRPr lang="sr-Latn-RS"/>
          </a:p>
        </p:txBody>
      </p:sp>
    </p:spTree>
    <p:extLst>
      <p:ext uri="{BB962C8B-B14F-4D97-AF65-F5344CB8AC3E}">
        <p14:creationId xmlns:p14="http://schemas.microsoft.com/office/powerpoint/2010/main" val="1481488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r-Latn-RS"/>
              <a:t>Kliknite i uredite naslov mastera</a:t>
            </a:r>
          </a:p>
        </p:txBody>
      </p:sp>
      <p:sp>
        <p:nvSpPr>
          <p:cNvPr id="3" name="Čuvar mesta za datum 2"/>
          <p:cNvSpPr>
            <a:spLocks noGrp="1"/>
          </p:cNvSpPr>
          <p:nvPr>
            <p:ph type="dt" sz="half" idx="10"/>
          </p:nvPr>
        </p:nvSpPr>
        <p:spPr/>
        <p:txBody>
          <a:bodyPr/>
          <a:lstStyle/>
          <a:p>
            <a:fld id="{AD67445C-DD5B-459E-BCAC-A8671F012926}" type="datetimeFigureOut">
              <a:rPr lang="sr-Latn-RS" smtClean="0"/>
              <a:t>24.6.2023.</a:t>
            </a:fld>
            <a:endParaRPr lang="sr-Latn-RS"/>
          </a:p>
        </p:txBody>
      </p:sp>
      <p:sp>
        <p:nvSpPr>
          <p:cNvPr id="4" name="Čuvar mesta za podnožje 3"/>
          <p:cNvSpPr>
            <a:spLocks noGrp="1"/>
          </p:cNvSpPr>
          <p:nvPr>
            <p:ph type="ftr" sz="quarter" idx="11"/>
          </p:nvPr>
        </p:nvSpPr>
        <p:spPr/>
        <p:txBody>
          <a:bodyPr/>
          <a:lstStyle/>
          <a:p>
            <a:endParaRPr lang="sr-Latn-RS"/>
          </a:p>
        </p:txBody>
      </p:sp>
      <p:sp>
        <p:nvSpPr>
          <p:cNvPr id="5" name="Čuvar mesta za broj slajda 4"/>
          <p:cNvSpPr>
            <a:spLocks noGrp="1"/>
          </p:cNvSpPr>
          <p:nvPr>
            <p:ph type="sldNum" sz="quarter" idx="12"/>
          </p:nvPr>
        </p:nvSpPr>
        <p:spPr/>
        <p:txBody>
          <a:bodyPr/>
          <a:lstStyle/>
          <a:p>
            <a:fld id="{1E7AEA06-49C7-4887-8C60-A1660BE83DC1}" type="slidenum">
              <a:rPr lang="sr-Latn-RS" smtClean="0"/>
              <a:t>‹#›</a:t>
            </a:fld>
            <a:endParaRPr lang="sr-Latn-RS"/>
          </a:p>
        </p:txBody>
      </p:sp>
    </p:spTree>
    <p:extLst>
      <p:ext uri="{BB962C8B-B14F-4D97-AF65-F5344CB8AC3E}">
        <p14:creationId xmlns:p14="http://schemas.microsoft.com/office/powerpoint/2010/main" val="839274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Čuvar mesta za datum 1"/>
          <p:cNvSpPr>
            <a:spLocks noGrp="1"/>
          </p:cNvSpPr>
          <p:nvPr>
            <p:ph type="dt" sz="half" idx="10"/>
          </p:nvPr>
        </p:nvSpPr>
        <p:spPr/>
        <p:txBody>
          <a:bodyPr/>
          <a:lstStyle/>
          <a:p>
            <a:fld id="{AD67445C-DD5B-459E-BCAC-A8671F012926}" type="datetimeFigureOut">
              <a:rPr lang="sr-Latn-RS" smtClean="0"/>
              <a:t>24.6.2023.</a:t>
            </a:fld>
            <a:endParaRPr lang="sr-Latn-RS"/>
          </a:p>
        </p:txBody>
      </p:sp>
      <p:sp>
        <p:nvSpPr>
          <p:cNvPr id="3" name="Čuvar mesta za podnožje 2"/>
          <p:cNvSpPr>
            <a:spLocks noGrp="1"/>
          </p:cNvSpPr>
          <p:nvPr>
            <p:ph type="ftr" sz="quarter" idx="11"/>
          </p:nvPr>
        </p:nvSpPr>
        <p:spPr/>
        <p:txBody>
          <a:bodyPr/>
          <a:lstStyle/>
          <a:p>
            <a:endParaRPr lang="sr-Latn-RS"/>
          </a:p>
        </p:txBody>
      </p:sp>
      <p:sp>
        <p:nvSpPr>
          <p:cNvPr id="4" name="Čuvar mesta za broj slajda 3"/>
          <p:cNvSpPr>
            <a:spLocks noGrp="1"/>
          </p:cNvSpPr>
          <p:nvPr>
            <p:ph type="sldNum" sz="quarter" idx="12"/>
          </p:nvPr>
        </p:nvSpPr>
        <p:spPr/>
        <p:txBody>
          <a:bodyPr/>
          <a:lstStyle/>
          <a:p>
            <a:fld id="{1E7AEA06-49C7-4887-8C60-A1660BE83DC1}" type="slidenum">
              <a:rPr lang="sr-Latn-RS" smtClean="0"/>
              <a:t>‹#›</a:t>
            </a:fld>
            <a:endParaRPr lang="sr-Latn-RS"/>
          </a:p>
        </p:txBody>
      </p:sp>
    </p:spTree>
    <p:extLst>
      <p:ext uri="{BB962C8B-B14F-4D97-AF65-F5344CB8AC3E}">
        <p14:creationId xmlns:p14="http://schemas.microsoft.com/office/powerpoint/2010/main" val="3147506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adržaj sa natpisom">
    <p:spTree>
      <p:nvGrpSpPr>
        <p:cNvPr id="1" name=""/>
        <p:cNvGrpSpPr/>
        <p:nvPr/>
      </p:nvGrpSpPr>
      <p:grpSpPr>
        <a:xfrm>
          <a:off x="0" y="0"/>
          <a:ext cx="0" cy="0"/>
          <a:chOff x="0" y="0"/>
          <a:chExt cx="0" cy="0"/>
        </a:xfrm>
      </p:grpSpPr>
      <p:sp>
        <p:nvSpPr>
          <p:cNvPr id="2" name="Naslov 1"/>
          <p:cNvSpPr>
            <a:spLocks noGrp="1"/>
          </p:cNvSpPr>
          <p:nvPr>
            <p:ph type="title"/>
          </p:nvPr>
        </p:nvSpPr>
        <p:spPr>
          <a:xfrm>
            <a:off x="839788" y="457200"/>
            <a:ext cx="3932237" cy="1600200"/>
          </a:xfrm>
        </p:spPr>
        <p:txBody>
          <a:bodyPr anchor="b"/>
          <a:lstStyle>
            <a:lvl1pPr>
              <a:defRPr sz="3200"/>
            </a:lvl1pPr>
          </a:lstStyle>
          <a:p>
            <a:r>
              <a:rPr lang="sr-Latn-RS"/>
              <a:t>Kliknite i uredite naslov mastera</a:t>
            </a:r>
          </a:p>
        </p:txBody>
      </p:sp>
      <p:sp>
        <p:nvSpPr>
          <p:cNvPr id="3" name="Čuvar mesta za sadržaj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r-Latn-RS"/>
              <a:t>Kliknite i uredite tekst</a:t>
            </a:r>
          </a:p>
          <a:p>
            <a:pPr lvl="1"/>
            <a:r>
              <a:rPr lang="sr-Latn-RS"/>
              <a:t>Drugi nivo</a:t>
            </a:r>
          </a:p>
          <a:p>
            <a:pPr lvl="2"/>
            <a:r>
              <a:rPr lang="sr-Latn-RS"/>
              <a:t>Treći nivo</a:t>
            </a:r>
          </a:p>
          <a:p>
            <a:pPr lvl="3"/>
            <a:r>
              <a:rPr lang="sr-Latn-RS"/>
              <a:t>Četvrti nivo</a:t>
            </a:r>
          </a:p>
          <a:p>
            <a:pPr lvl="4"/>
            <a:r>
              <a:rPr lang="sr-Latn-RS"/>
              <a:t>Peti nivo</a:t>
            </a:r>
          </a:p>
        </p:txBody>
      </p:sp>
      <p:sp>
        <p:nvSpPr>
          <p:cNvPr id="4" name="Čuvar mesta za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r-Latn-RS"/>
              <a:t>Kliknite i uredite tekst</a:t>
            </a:r>
          </a:p>
        </p:txBody>
      </p:sp>
      <p:sp>
        <p:nvSpPr>
          <p:cNvPr id="5" name="Čuvar mesta za datum 4"/>
          <p:cNvSpPr>
            <a:spLocks noGrp="1"/>
          </p:cNvSpPr>
          <p:nvPr>
            <p:ph type="dt" sz="half" idx="10"/>
          </p:nvPr>
        </p:nvSpPr>
        <p:spPr/>
        <p:txBody>
          <a:bodyPr/>
          <a:lstStyle/>
          <a:p>
            <a:fld id="{AD67445C-DD5B-459E-BCAC-A8671F012926}" type="datetimeFigureOut">
              <a:rPr lang="sr-Latn-RS" smtClean="0"/>
              <a:t>24.6.2023.</a:t>
            </a:fld>
            <a:endParaRPr lang="sr-Latn-RS"/>
          </a:p>
        </p:txBody>
      </p:sp>
      <p:sp>
        <p:nvSpPr>
          <p:cNvPr id="6" name="Čuvar mesta za podnožje 5"/>
          <p:cNvSpPr>
            <a:spLocks noGrp="1"/>
          </p:cNvSpPr>
          <p:nvPr>
            <p:ph type="ftr" sz="quarter" idx="11"/>
          </p:nvPr>
        </p:nvSpPr>
        <p:spPr/>
        <p:txBody>
          <a:bodyPr/>
          <a:lstStyle/>
          <a:p>
            <a:endParaRPr lang="sr-Latn-RS"/>
          </a:p>
        </p:txBody>
      </p:sp>
      <p:sp>
        <p:nvSpPr>
          <p:cNvPr id="7" name="Čuvar mesta za broj slajda 6"/>
          <p:cNvSpPr>
            <a:spLocks noGrp="1"/>
          </p:cNvSpPr>
          <p:nvPr>
            <p:ph type="sldNum" sz="quarter" idx="12"/>
          </p:nvPr>
        </p:nvSpPr>
        <p:spPr/>
        <p:txBody>
          <a:bodyPr/>
          <a:lstStyle/>
          <a:p>
            <a:fld id="{1E7AEA06-49C7-4887-8C60-A1660BE83DC1}" type="slidenum">
              <a:rPr lang="sr-Latn-RS" smtClean="0"/>
              <a:t>‹#›</a:t>
            </a:fld>
            <a:endParaRPr lang="sr-Latn-RS"/>
          </a:p>
        </p:txBody>
      </p:sp>
    </p:spTree>
    <p:extLst>
      <p:ext uri="{BB962C8B-B14F-4D97-AF65-F5344CB8AC3E}">
        <p14:creationId xmlns:p14="http://schemas.microsoft.com/office/powerpoint/2010/main" val="1410763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Slika sa natpisom">
    <p:spTree>
      <p:nvGrpSpPr>
        <p:cNvPr id="1" name=""/>
        <p:cNvGrpSpPr/>
        <p:nvPr/>
      </p:nvGrpSpPr>
      <p:grpSpPr>
        <a:xfrm>
          <a:off x="0" y="0"/>
          <a:ext cx="0" cy="0"/>
          <a:chOff x="0" y="0"/>
          <a:chExt cx="0" cy="0"/>
        </a:xfrm>
      </p:grpSpPr>
      <p:sp>
        <p:nvSpPr>
          <p:cNvPr id="2" name="Naslov 1"/>
          <p:cNvSpPr>
            <a:spLocks noGrp="1"/>
          </p:cNvSpPr>
          <p:nvPr>
            <p:ph type="title"/>
          </p:nvPr>
        </p:nvSpPr>
        <p:spPr>
          <a:xfrm>
            <a:off x="839788" y="457200"/>
            <a:ext cx="3932237" cy="1600200"/>
          </a:xfrm>
        </p:spPr>
        <p:txBody>
          <a:bodyPr anchor="b"/>
          <a:lstStyle>
            <a:lvl1pPr>
              <a:defRPr sz="3200"/>
            </a:lvl1pPr>
          </a:lstStyle>
          <a:p>
            <a:r>
              <a:rPr lang="sr-Latn-RS"/>
              <a:t>Kliknite i uredite naslov mastera</a:t>
            </a:r>
          </a:p>
        </p:txBody>
      </p:sp>
      <p:sp>
        <p:nvSpPr>
          <p:cNvPr id="3" name="Čuvar mesta za slik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r-Latn-RS"/>
          </a:p>
        </p:txBody>
      </p:sp>
      <p:sp>
        <p:nvSpPr>
          <p:cNvPr id="4" name="Čuvar mesta za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r-Latn-RS"/>
              <a:t>Kliknite i uredite tekst</a:t>
            </a:r>
          </a:p>
        </p:txBody>
      </p:sp>
      <p:sp>
        <p:nvSpPr>
          <p:cNvPr id="5" name="Čuvar mesta za datum 4"/>
          <p:cNvSpPr>
            <a:spLocks noGrp="1"/>
          </p:cNvSpPr>
          <p:nvPr>
            <p:ph type="dt" sz="half" idx="10"/>
          </p:nvPr>
        </p:nvSpPr>
        <p:spPr/>
        <p:txBody>
          <a:bodyPr/>
          <a:lstStyle/>
          <a:p>
            <a:fld id="{AD67445C-DD5B-459E-BCAC-A8671F012926}" type="datetimeFigureOut">
              <a:rPr lang="sr-Latn-RS" smtClean="0"/>
              <a:t>24.6.2023.</a:t>
            </a:fld>
            <a:endParaRPr lang="sr-Latn-RS"/>
          </a:p>
        </p:txBody>
      </p:sp>
      <p:sp>
        <p:nvSpPr>
          <p:cNvPr id="6" name="Čuvar mesta za podnožje 5"/>
          <p:cNvSpPr>
            <a:spLocks noGrp="1"/>
          </p:cNvSpPr>
          <p:nvPr>
            <p:ph type="ftr" sz="quarter" idx="11"/>
          </p:nvPr>
        </p:nvSpPr>
        <p:spPr/>
        <p:txBody>
          <a:bodyPr/>
          <a:lstStyle/>
          <a:p>
            <a:endParaRPr lang="sr-Latn-RS"/>
          </a:p>
        </p:txBody>
      </p:sp>
      <p:sp>
        <p:nvSpPr>
          <p:cNvPr id="7" name="Čuvar mesta za broj slajda 6"/>
          <p:cNvSpPr>
            <a:spLocks noGrp="1"/>
          </p:cNvSpPr>
          <p:nvPr>
            <p:ph type="sldNum" sz="quarter" idx="12"/>
          </p:nvPr>
        </p:nvSpPr>
        <p:spPr/>
        <p:txBody>
          <a:bodyPr/>
          <a:lstStyle/>
          <a:p>
            <a:fld id="{1E7AEA06-49C7-4887-8C60-A1660BE83DC1}" type="slidenum">
              <a:rPr lang="sr-Latn-RS" smtClean="0"/>
              <a:t>‹#›</a:t>
            </a:fld>
            <a:endParaRPr lang="sr-Latn-RS"/>
          </a:p>
        </p:txBody>
      </p:sp>
    </p:spTree>
    <p:extLst>
      <p:ext uri="{BB962C8B-B14F-4D97-AF65-F5344CB8AC3E}">
        <p14:creationId xmlns:p14="http://schemas.microsoft.com/office/powerpoint/2010/main" val="348349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Čuvar mesta za naslov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r-Latn-RS"/>
              <a:t>Kliknite i uredite naslov mastera</a:t>
            </a:r>
          </a:p>
        </p:txBody>
      </p:sp>
      <p:sp>
        <p:nvSpPr>
          <p:cNvPr id="3" name="Čuvar mesta za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r-Latn-RS"/>
              <a:t>Kliknite i uredite tekst</a:t>
            </a:r>
          </a:p>
          <a:p>
            <a:pPr lvl="1"/>
            <a:r>
              <a:rPr lang="sr-Latn-RS"/>
              <a:t>Drugi nivo</a:t>
            </a:r>
          </a:p>
          <a:p>
            <a:pPr lvl="2"/>
            <a:r>
              <a:rPr lang="sr-Latn-RS"/>
              <a:t>Treći nivo</a:t>
            </a:r>
          </a:p>
          <a:p>
            <a:pPr lvl="3"/>
            <a:r>
              <a:rPr lang="sr-Latn-RS"/>
              <a:t>Četvrti nivo</a:t>
            </a:r>
          </a:p>
          <a:p>
            <a:pPr lvl="4"/>
            <a:r>
              <a:rPr lang="sr-Latn-RS"/>
              <a:t>Peti nivo</a:t>
            </a:r>
          </a:p>
        </p:txBody>
      </p:sp>
      <p:sp>
        <p:nvSpPr>
          <p:cNvPr id="4" name="Čuvar mesta za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7445C-DD5B-459E-BCAC-A8671F012926}" type="datetimeFigureOut">
              <a:rPr lang="sr-Latn-RS" smtClean="0"/>
              <a:t>24.6.2023.</a:t>
            </a:fld>
            <a:endParaRPr lang="sr-Latn-RS"/>
          </a:p>
        </p:txBody>
      </p:sp>
      <p:sp>
        <p:nvSpPr>
          <p:cNvPr id="5" name="Čuvar mesta za podnožj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r-Latn-RS"/>
          </a:p>
        </p:txBody>
      </p:sp>
      <p:sp>
        <p:nvSpPr>
          <p:cNvPr id="6" name="Čuvar mesta za broj slajd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7AEA06-49C7-4887-8C60-A1660BE83DC1}" type="slidenum">
              <a:rPr lang="sr-Latn-RS" smtClean="0"/>
              <a:t>‹#›</a:t>
            </a:fld>
            <a:endParaRPr lang="sr-Latn-RS"/>
          </a:p>
        </p:txBody>
      </p:sp>
    </p:spTree>
    <p:extLst>
      <p:ext uri="{BB962C8B-B14F-4D97-AF65-F5344CB8AC3E}">
        <p14:creationId xmlns:p14="http://schemas.microsoft.com/office/powerpoint/2010/main" val="2694809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7.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7.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hyperlink" Target="http://www.mikefal.net/tag/sql-server/" TargetMode="External"/><Relationship Id="rId2" Type="http://schemas.openxmlformats.org/officeDocument/2006/relationships/image" Target="../media/image25.png"/><Relationship Id="rId1" Type="http://schemas.openxmlformats.org/officeDocument/2006/relationships/slideLayout" Target="../slideLayouts/slideLayout24.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280518" y="477819"/>
            <a:ext cx="7162613" cy="2475788"/>
          </a:xfrm>
        </p:spPr>
        <p:txBody>
          <a:bodyPr>
            <a:normAutofit/>
          </a:bodyPr>
          <a:lstStyle/>
          <a:p>
            <a:r>
              <a:rPr lang="en-US" sz="4000" spc="400" dirty="0" err="1"/>
              <a:t>HIGh</a:t>
            </a:r>
            <a:r>
              <a:rPr lang="en-US" sz="4000" spc="400" dirty="0"/>
              <a:t> availability </a:t>
            </a:r>
            <a:r>
              <a:rPr lang="en-US" sz="4000" spc="400" dirty="0" err="1"/>
              <a:t>rešenja</a:t>
            </a:r>
            <a:r>
              <a:rPr lang="en-US" sz="4000" spc="400" dirty="0"/>
              <a:t> </a:t>
            </a:r>
            <a:r>
              <a:rPr lang="en-US" sz="4000" spc="400" dirty="0" err="1"/>
              <a:t>kod</a:t>
            </a:r>
            <a:r>
              <a:rPr lang="en-US" sz="4000" spc="400" dirty="0"/>
              <a:t> </a:t>
            </a:r>
            <a:r>
              <a:rPr lang="en-US" sz="4000" spc="400" dirty="0" err="1"/>
              <a:t>sql</a:t>
            </a:r>
            <a:r>
              <a:rPr lang="en-US" sz="4000" spc="400" dirty="0"/>
              <a:t> server </a:t>
            </a:r>
            <a:r>
              <a:rPr lang="en-US" sz="4000" spc="400" dirty="0" err="1"/>
              <a:t>baze</a:t>
            </a:r>
            <a:r>
              <a:rPr lang="en-US" sz="4000" spc="400" dirty="0"/>
              <a:t> </a:t>
            </a:r>
            <a:r>
              <a:rPr lang="en-US" sz="4000" spc="400" dirty="0" err="1"/>
              <a:t>podataka</a:t>
            </a:r>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6469700" y="5452609"/>
            <a:ext cx="5093208" cy="1197864"/>
          </a:xfrm>
        </p:spPr>
        <p:txBody>
          <a:bodyPr vert="horz" lIns="91440" tIns="45720" rIns="91440" bIns="45720" rtlCol="0" anchor="t">
            <a:normAutofit/>
          </a:bodyPr>
          <a:lstStyle/>
          <a:p>
            <a:r>
              <a:rPr lang="en-US" dirty="0"/>
              <a:t>Ana Milenković 1524</a:t>
            </a:r>
            <a:endParaRPr lang="sr-Latn-RS" dirty="0"/>
          </a:p>
        </p:txBody>
      </p:sp>
    </p:spTree>
    <p:extLst>
      <p:ext uri="{BB962C8B-B14F-4D97-AF65-F5344CB8AC3E}">
        <p14:creationId xmlns:p14="http://schemas.microsoft.com/office/powerpoint/2010/main" val="3560850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38D17173-C8E2-1C14-E518-0F427C33AE64}"/>
              </a:ext>
            </a:extLst>
          </p:cNvPr>
          <p:cNvSpPr>
            <a:spLocks noGrp="1"/>
          </p:cNvSpPr>
          <p:nvPr>
            <p:ph type="title"/>
          </p:nvPr>
        </p:nvSpPr>
        <p:spPr>
          <a:xfrm>
            <a:off x="838200" y="698643"/>
            <a:ext cx="5243394" cy="2225532"/>
          </a:xfrm>
        </p:spPr>
        <p:txBody>
          <a:bodyPr anchor="t">
            <a:normAutofit/>
          </a:bodyPr>
          <a:lstStyle/>
          <a:p>
            <a:r>
              <a:rPr lang="sr-Latn-RS" sz="6000"/>
              <a:t>4. Failover Clustering</a:t>
            </a:r>
          </a:p>
        </p:txBody>
      </p:sp>
      <p:cxnSp>
        <p:nvCxnSpPr>
          <p:cNvPr id="12" name="Straight Connector 1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5" name="Slika 5" descr="Slika na kojoj se nalazi dijagram&#10;&#10;Opis je automatski generisan">
            <a:extLst>
              <a:ext uri="{FF2B5EF4-FFF2-40B4-BE49-F238E27FC236}">
                <a16:creationId xmlns:a16="http://schemas.microsoft.com/office/drawing/2014/main" id="{6EAF4708-1068-4D55-4679-721D3162C400}"/>
              </a:ext>
            </a:extLst>
          </p:cNvPr>
          <p:cNvPicPr>
            <a:picLocks noChangeAspect="1"/>
          </p:cNvPicPr>
          <p:nvPr/>
        </p:nvPicPr>
        <p:blipFill>
          <a:blip r:embed="rId2"/>
          <a:stretch>
            <a:fillRect/>
          </a:stretch>
        </p:blipFill>
        <p:spPr>
          <a:xfrm>
            <a:off x="838200" y="3112038"/>
            <a:ext cx="5911316" cy="2259596"/>
          </a:xfrm>
          <a:prstGeom prst="rect">
            <a:avLst/>
          </a:prstGeom>
        </p:spPr>
      </p:pic>
      <p:sp>
        <p:nvSpPr>
          <p:cNvPr id="3" name="Čuvar mesta za sadržaj 2">
            <a:extLst>
              <a:ext uri="{FF2B5EF4-FFF2-40B4-BE49-F238E27FC236}">
                <a16:creationId xmlns:a16="http://schemas.microsoft.com/office/drawing/2014/main" id="{860E1520-136A-2305-B330-97D8286AE69C}"/>
              </a:ext>
            </a:extLst>
          </p:cNvPr>
          <p:cNvSpPr>
            <a:spLocks noGrp="1"/>
          </p:cNvSpPr>
          <p:nvPr>
            <p:ph idx="1"/>
          </p:nvPr>
        </p:nvSpPr>
        <p:spPr>
          <a:xfrm>
            <a:off x="7182005" y="738244"/>
            <a:ext cx="4491646" cy="5807495"/>
          </a:xfrm>
        </p:spPr>
        <p:txBody>
          <a:bodyPr vert="horz" lIns="91440" tIns="45720" rIns="91440" bIns="45720" rtlCol="0" anchor="t">
            <a:normAutofit/>
          </a:bodyPr>
          <a:lstStyle/>
          <a:p>
            <a:r>
              <a:rPr lang="sr-Latn-RS" sz="1600" err="1">
                <a:latin typeface="Univers"/>
                <a:cs typeface="Times New Roman"/>
              </a:rPr>
              <a:t>Failover</a:t>
            </a:r>
            <a:r>
              <a:rPr lang="sr-Latn-RS" sz="1600" dirty="0">
                <a:latin typeface="Univers"/>
                <a:cs typeface="Times New Roman"/>
              </a:rPr>
              <a:t> klaster čini nekoliko čvorova klastera, koji dele iste hardverske i softverske komponente kako bi se obezbedila visoka dostupnost SQL Servera za instancu klastera u slučaju pada.</a:t>
            </a:r>
            <a:endParaRPr lang="sr-Latn-RS"/>
          </a:p>
          <a:p>
            <a:r>
              <a:rPr lang="sr-Latn-RS" sz="1600" dirty="0">
                <a:latin typeface="Univers"/>
                <a:cs typeface="Times New Roman"/>
              </a:rPr>
              <a:t>Ukoliko se desi bilo kakav kvar na aktivnom čvoru koji je vlasnik grupa resursa, vlasništvo nad grupom resursa će potpuno biti premešteno na drugi čvor klastera, pri čemu će SQL Server instanca biti isključena na prethodno aktivnom čvoru i pokrenuta na novom čvoru koji je vlasnik grupe resursa.</a:t>
            </a:r>
          </a:p>
          <a:p>
            <a:r>
              <a:rPr lang="sr-Latn-RS" sz="1600" dirty="0">
                <a:latin typeface="Univers"/>
                <a:cs typeface="Times New Roman"/>
              </a:rPr>
              <a:t>SQL Server </a:t>
            </a:r>
            <a:r>
              <a:rPr lang="sr-Latn-RS" sz="1600" err="1">
                <a:latin typeface="Univers"/>
                <a:cs typeface="Times New Roman"/>
              </a:rPr>
              <a:t>Transaction</a:t>
            </a:r>
            <a:r>
              <a:rPr lang="sr-Latn-RS" sz="1600" dirty="0">
                <a:latin typeface="Univers"/>
                <a:cs typeface="Times New Roman"/>
              </a:rPr>
              <a:t> Log nema ulogu u  klasteru jer se postavlja na nivou SQL Server instance, eliminišući potrebu za sinhronizacijom promena između čvorova</a:t>
            </a:r>
          </a:p>
          <a:p>
            <a:r>
              <a:rPr lang="sr-Latn-RS" sz="1600" dirty="0">
                <a:latin typeface="Univers"/>
                <a:cs typeface="Times New Roman"/>
              </a:rPr>
              <a:t>SQL Server baza podataka će biti smeštena i dostupna samo na jednom čvoru klastera u isto vreme, bez replika na drugim čvorovima klastera.</a:t>
            </a:r>
          </a:p>
        </p:txBody>
      </p:sp>
      <p:sp>
        <p:nvSpPr>
          <p:cNvPr id="4" name="Čuvar mesta za broj slajda 3">
            <a:extLst>
              <a:ext uri="{FF2B5EF4-FFF2-40B4-BE49-F238E27FC236}">
                <a16:creationId xmlns:a16="http://schemas.microsoft.com/office/drawing/2014/main" id="{5608A07D-C1E3-0EA5-855D-350757A895DC}"/>
              </a:ext>
            </a:extLst>
          </p:cNvPr>
          <p:cNvSpPr>
            <a:spLocks noGrp="1"/>
          </p:cNvSpPr>
          <p:nvPr>
            <p:ph type="sldNum" sz="quarter" idx="12"/>
          </p:nvPr>
        </p:nvSpPr>
        <p:spPr>
          <a:xfrm>
            <a:off x="8610600" y="6356350"/>
            <a:ext cx="2743200" cy="365125"/>
          </a:xfrm>
        </p:spPr>
        <p:txBody>
          <a:bodyPr>
            <a:normAutofit/>
          </a:bodyPr>
          <a:lstStyle/>
          <a:p>
            <a:pPr>
              <a:spcAft>
                <a:spcPts val="600"/>
              </a:spcAft>
            </a:pPr>
            <a:fld id="{D8DA9DAA-006C-4F4B-980E-E3DF019B24E2}" type="slidenum">
              <a:rPr lang="en-US">
                <a:solidFill>
                  <a:schemeClr val="accent2"/>
                </a:solidFill>
              </a:rPr>
              <a:pPr>
                <a:spcAft>
                  <a:spcPts val="600"/>
                </a:spcAft>
              </a:pPr>
              <a:t>10</a:t>
            </a:fld>
            <a:endParaRPr lang="en-US">
              <a:solidFill>
                <a:schemeClr val="accent2"/>
              </a:solidFill>
            </a:endParaRPr>
          </a:p>
        </p:txBody>
      </p:sp>
    </p:spTree>
    <p:extLst>
      <p:ext uri="{BB962C8B-B14F-4D97-AF65-F5344CB8AC3E}">
        <p14:creationId xmlns:p14="http://schemas.microsoft.com/office/powerpoint/2010/main" val="338157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4B4CEE78-5243-90F0-90B0-2F51D9645EED}"/>
              </a:ext>
            </a:extLst>
          </p:cNvPr>
          <p:cNvSpPr>
            <a:spLocks noGrp="1"/>
          </p:cNvSpPr>
          <p:nvPr>
            <p:ph type="ctrTitle"/>
          </p:nvPr>
        </p:nvSpPr>
        <p:spPr>
          <a:xfrm>
            <a:off x="457200" y="1598246"/>
            <a:ext cx="4412419" cy="3626217"/>
          </a:xfrm>
        </p:spPr>
        <p:txBody>
          <a:bodyPr anchor="t">
            <a:normAutofit/>
          </a:bodyPr>
          <a:lstStyle/>
          <a:p>
            <a:pPr algn="r"/>
            <a:r>
              <a:rPr lang="sr-Latn-RS" sz="4400"/>
              <a:t>Always on availability groups</a:t>
            </a:r>
          </a:p>
        </p:txBody>
      </p:sp>
      <p:sp>
        <p:nvSpPr>
          <p:cNvPr id="12"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4" name="Straight Connector 1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5" name="Slika 5" descr="Slika na kojoj se nalazi dijagram&#10;&#10;Opis je automatski generisan">
            <a:extLst>
              <a:ext uri="{FF2B5EF4-FFF2-40B4-BE49-F238E27FC236}">
                <a16:creationId xmlns:a16="http://schemas.microsoft.com/office/drawing/2014/main" id="{7DD012FF-62FF-3CE2-A551-7E472C40059E}"/>
              </a:ext>
            </a:extLst>
          </p:cNvPr>
          <p:cNvPicPr>
            <a:picLocks noChangeAspect="1"/>
          </p:cNvPicPr>
          <p:nvPr/>
        </p:nvPicPr>
        <p:blipFill>
          <a:blip r:embed="rId2"/>
          <a:stretch>
            <a:fillRect/>
          </a:stretch>
        </p:blipFill>
        <p:spPr>
          <a:xfrm>
            <a:off x="5986926" y="2326958"/>
            <a:ext cx="5569864" cy="3326079"/>
          </a:xfrm>
          <a:prstGeom prst="rect">
            <a:avLst/>
          </a:prstGeom>
        </p:spPr>
      </p:pic>
      <p:sp>
        <p:nvSpPr>
          <p:cNvPr id="16"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3737050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Čuvar mesta za sadržaj 2">
            <a:extLst>
              <a:ext uri="{FF2B5EF4-FFF2-40B4-BE49-F238E27FC236}">
                <a16:creationId xmlns:a16="http://schemas.microsoft.com/office/drawing/2014/main" id="{B73C2FCC-02A8-F892-60F3-D35D22B78C2B}"/>
              </a:ext>
            </a:extLst>
          </p:cNvPr>
          <p:cNvSpPr>
            <a:spLocks noGrp="1"/>
          </p:cNvSpPr>
          <p:nvPr>
            <p:ph idx="1"/>
          </p:nvPr>
        </p:nvSpPr>
        <p:spPr>
          <a:xfrm>
            <a:off x="5950435" y="896144"/>
            <a:ext cx="5591831" cy="5046279"/>
          </a:xfrm>
        </p:spPr>
        <p:txBody>
          <a:bodyPr vert="horz" lIns="91440" tIns="45720" rIns="91440" bIns="45720" rtlCol="0" anchor="t">
            <a:normAutofit/>
          </a:bodyPr>
          <a:lstStyle/>
          <a:p>
            <a:r>
              <a:rPr lang="sr-Latn-RS" sz="1800" err="1">
                <a:latin typeface="Univers"/>
                <a:cs typeface="Times New Roman"/>
              </a:rPr>
              <a:t>Always</a:t>
            </a:r>
            <a:r>
              <a:rPr lang="sr-Latn-RS" sz="1800" dirty="0">
                <a:latin typeface="Univers"/>
                <a:cs typeface="Times New Roman"/>
              </a:rPr>
              <a:t> On grupa dostupnosti je rešenje za visoku dostupnost i oporavak od katastrofe, alternativa na nivou preduzeća za </a:t>
            </a:r>
            <a:r>
              <a:rPr lang="sr-Latn-RS" sz="1800" err="1">
                <a:latin typeface="Univers"/>
                <a:cs typeface="Times New Roman"/>
              </a:rPr>
              <a:t>mirroring</a:t>
            </a:r>
            <a:r>
              <a:rPr lang="sr-Latn-RS" sz="1800" dirty="0">
                <a:latin typeface="Univers"/>
                <a:cs typeface="Times New Roman"/>
              </a:rPr>
              <a:t> baza podataka</a:t>
            </a:r>
          </a:p>
          <a:p>
            <a:r>
              <a:rPr lang="sr-Latn-RS" sz="1800" dirty="0">
                <a:latin typeface="Univers"/>
                <a:cs typeface="Times New Roman"/>
              </a:rPr>
              <a:t>Uvedena u SQL Serveru 2012 (11.x)</a:t>
            </a:r>
          </a:p>
          <a:p>
            <a:pPr algn="just"/>
            <a:r>
              <a:rPr lang="sr-Latn-RS" sz="1800" b="1" dirty="0">
                <a:latin typeface="Univers"/>
                <a:cs typeface="Times New Roman"/>
              </a:rPr>
              <a:t>Grupa dostupnosti</a:t>
            </a:r>
            <a:br>
              <a:rPr lang="sr-Latn-RS" sz="1800" b="1" dirty="0">
                <a:latin typeface="Univers"/>
                <a:cs typeface="Times New Roman"/>
              </a:rPr>
            </a:br>
            <a:r>
              <a:rPr lang="sr-Latn-RS" sz="1800" dirty="0">
                <a:latin typeface="Univers"/>
                <a:cs typeface="Times New Roman"/>
              </a:rPr>
              <a:t>Kontejner koji sadrži skup baza podataka, baze dostupnosti, koje zajedno prelaze na rezervne resurse.</a:t>
            </a:r>
          </a:p>
          <a:p>
            <a:pPr algn="just"/>
            <a:r>
              <a:rPr lang="sr-Latn-RS" sz="1800" b="1" dirty="0">
                <a:latin typeface="Univers"/>
                <a:cs typeface="Times New Roman"/>
              </a:rPr>
              <a:t>Baza dostupnosti </a:t>
            </a:r>
            <a:br>
              <a:rPr lang="sr-Latn-RS" sz="1800" b="1" dirty="0">
                <a:latin typeface="Univers"/>
                <a:cs typeface="Times New Roman"/>
              </a:rPr>
            </a:br>
            <a:r>
              <a:rPr lang="sr-Latn-RS" sz="1800" dirty="0">
                <a:latin typeface="Univers"/>
                <a:cs typeface="Times New Roman"/>
              </a:rPr>
              <a:t>Baza podataka koja pripada grupi dostupnosti. Za svaku bazu dostupnosti, grupa dostupnosti održava jednu jedinu kopiju za čitanje i pisanje (primarna baza) i jednu do osam kopija za samo čitanje (sekundarne baze).</a:t>
            </a:r>
          </a:p>
          <a:p>
            <a:endParaRPr lang="sr-Latn-RS" sz="1800" dirty="0">
              <a:latin typeface="Times New Roman"/>
              <a:cs typeface="Times New Roman"/>
            </a:endParaRPr>
          </a:p>
          <a:p>
            <a:endParaRPr lang="sr-Latn-RS" sz="1800">
              <a:latin typeface="Times New Roman"/>
              <a:cs typeface="Times New Roman"/>
            </a:endParaRPr>
          </a:p>
        </p:txBody>
      </p:sp>
      <p:sp>
        <p:nvSpPr>
          <p:cNvPr id="4" name="Čuvar mesta za broj slajda 3">
            <a:extLst>
              <a:ext uri="{FF2B5EF4-FFF2-40B4-BE49-F238E27FC236}">
                <a16:creationId xmlns:a16="http://schemas.microsoft.com/office/drawing/2014/main" id="{77F5BD0E-7B47-E2DE-ECD7-1E3BB6C8B8FC}"/>
              </a:ext>
            </a:extLst>
          </p:cNvPr>
          <p:cNvSpPr>
            <a:spLocks noGrp="1"/>
          </p:cNvSpPr>
          <p:nvPr>
            <p:ph type="sldNum" sz="quarter" idx="12"/>
          </p:nvPr>
        </p:nvSpPr>
        <p:spPr>
          <a:xfrm>
            <a:off x="8610600" y="6356350"/>
            <a:ext cx="2743200" cy="365125"/>
          </a:xfrm>
        </p:spPr>
        <p:txBody>
          <a:bodyPr>
            <a:normAutofit/>
          </a:bodyPr>
          <a:lstStyle/>
          <a:p>
            <a:pPr>
              <a:spcAft>
                <a:spcPts val="600"/>
              </a:spcAft>
            </a:pPr>
            <a:fld id="{D8DA9DAA-006C-4F4B-980E-E3DF019B24E2}" type="slidenum">
              <a:rPr lang="en-US">
                <a:solidFill>
                  <a:schemeClr val="accent2"/>
                </a:solidFill>
              </a:rPr>
              <a:pPr>
                <a:spcAft>
                  <a:spcPts val="600"/>
                </a:spcAft>
              </a:pPr>
              <a:t>12</a:t>
            </a:fld>
            <a:endParaRPr lang="en-US">
              <a:solidFill>
                <a:schemeClr val="accent2"/>
              </a:solidFill>
            </a:endParaRP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 name="Naslov 1">
            <a:extLst>
              <a:ext uri="{FF2B5EF4-FFF2-40B4-BE49-F238E27FC236}">
                <a16:creationId xmlns:a16="http://schemas.microsoft.com/office/drawing/2014/main" id="{3AD0469F-7BB3-C636-172E-2AD0A0848529}"/>
              </a:ext>
            </a:extLst>
          </p:cNvPr>
          <p:cNvSpPr>
            <a:spLocks noGrp="1"/>
          </p:cNvSpPr>
          <p:nvPr>
            <p:ph type="title"/>
          </p:nvPr>
        </p:nvSpPr>
        <p:spPr>
          <a:xfrm>
            <a:off x="297277" y="492243"/>
            <a:ext cx="5204375" cy="1471663"/>
          </a:xfrm>
        </p:spPr>
        <p:txBody>
          <a:bodyPr anchor="b">
            <a:normAutofit/>
          </a:bodyPr>
          <a:lstStyle/>
          <a:p>
            <a:r>
              <a:rPr lang="sr-Latn-RS" sz="4400" err="1">
                <a:solidFill>
                  <a:schemeClr val="bg1"/>
                </a:solidFill>
              </a:rPr>
              <a:t>Always</a:t>
            </a:r>
            <a:r>
              <a:rPr lang="sr-Latn-RS" sz="4400" dirty="0">
                <a:solidFill>
                  <a:schemeClr val="bg1"/>
                </a:solidFill>
              </a:rPr>
              <a:t> On grupa dostupnosti</a:t>
            </a:r>
          </a:p>
        </p:txBody>
      </p:sp>
      <p:pic>
        <p:nvPicPr>
          <p:cNvPr id="6" name="Slika 6" descr="Slika na kojoj se nalazi dijagram&#10;&#10;Opis je automatski generisan">
            <a:extLst>
              <a:ext uri="{FF2B5EF4-FFF2-40B4-BE49-F238E27FC236}">
                <a16:creationId xmlns:a16="http://schemas.microsoft.com/office/drawing/2014/main" id="{F7E401BA-E31A-EC05-484F-0CB63FFA41FA}"/>
              </a:ext>
            </a:extLst>
          </p:cNvPr>
          <p:cNvPicPr>
            <a:picLocks noChangeAspect="1"/>
          </p:cNvPicPr>
          <p:nvPr/>
        </p:nvPicPr>
        <p:blipFill>
          <a:blip r:embed="rId2"/>
          <a:stretch>
            <a:fillRect/>
          </a:stretch>
        </p:blipFill>
        <p:spPr>
          <a:xfrm>
            <a:off x="161808" y="2860546"/>
            <a:ext cx="5471348" cy="2773798"/>
          </a:xfrm>
          <a:prstGeom prst="rect">
            <a:avLst/>
          </a:prstGeom>
        </p:spPr>
      </p:pic>
    </p:spTree>
    <p:extLst>
      <p:ext uri="{BB962C8B-B14F-4D97-AF65-F5344CB8AC3E}">
        <p14:creationId xmlns:p14="http://schemas.microsoft.com/office/powerpoint/2010/main" val="3276612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31E05069-65EE-45EA-0C1D-215A85C746C9}"/>
              </a:ext>
            </a:extLst>
          </p:cNvPr>
          <p:cNvSpPr>
            <a:spLocks noGrp="1"/>
          </p:cNvSpPr>
          <p:nvPr>
            <p:ph type="title"/>
          </p:nvPr>
        </p:nvSpPr>
        <p:spPr>
          <a:xfrm>
            <a:off x="809978" y="416421"/>
            <a:ext cx="5290431" cy="2253754"/>
          </a:xfrm>
        </p:spPr>
        <p:txBody>
          <a:bodyPr anchor="t">
            <a:normAutofit/>
          </a:bodyPr>
          <a:lstStyle/>
          <a:p>
            <a:r>
              <a:rPr lang="sr-Latn-RS" sz="4400" dirty="0"/>
              <a:t>Termini Grupa Dostupnosti</a:t>
            </a:r>
          </a:p>
        </p:txBody>
      </p:sp>
      <p:cxnSp>
        <p:nvCxnSpPr>
          <p:cNvPr id="13" name="Straight Connector 1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6" name="Slika 5" descr="Slika na kojoj se nalazi dijagram&#10;&#10;Opis je automatski generisan">
            <a:extLst>
              <a:ext uri="{FF2B5EF4-FFF2-40B4-BE49-F238E27FC236}">
                <a16:creationId xmlns:a16="http://schemas.microsoft.com/office/drawing/2014/main" id="{280D9836-173D-4DC9-2E93-42284032D1CF}"/>
              </a:ext>
            </a:extLst>
          </p:cNvPr>
          <p:cNvPicPr>
            <a:picLocks noChangeAspect="1"/>
          </p:cNvPicPr>
          <p:nvPr/>
        </p:nvPicPr>
        <p:blipFill rotWithShape="1">
          <a:blip r:embed="rId2"/>
          <a:srcRect t="32515" r="-223" b="243"/>
          <a:stretch/>
        </p:blipFill>
        <p:spPr>
          <a:xfrm>
            <a:off x="857015" y="2410386"/>
            <a:ext cx="5341305" cy="3296009"/>
          </a:xfrm>
          <a:prstGeom prst="rect">
            <a:avLst/>
          </a:prstGeom>
        </p:spPr>
      </p:pic>
      <p:sp>
        <p:nvSpPr>
          <p:cNvPr id="3" name="Čuvar mesta za sadržaj 2">
            <a:extLst>
              <a:ext uri="{FF2B5EF4-FFF2-40B4-BE49-F238E27FC236}">
                <a16:creationId xmlns:a16="http://schemas.microsoft.com/office/drawing/2014/main" id="{CCBFEC52-7148-AF9D-C491-2CA386D4ECC8}"/>
              </a:ext>
            </a:extLst>
          </p:cNvPr>
          <p:cNvSpPr>
            <a:spLocks noGrp="1"/>
          </p:cNvSpPr>
          <p:nvPr>
            <p:ph idx="1"/>
          </p:nvPr>
        </p:nvSpPr>
        <p:spPr>
          <a:xfrm>
            <a:off x="6758672" y="418392"/>
            <a:ext cx="4999646" cy="6146163"/>
          </a:xfrm>
        </p:spPr>
        <p:txBody>
          <a:bodyPr vert="horz" lIns="91440" tIns="45720" rIns="91440" bIns="45720" rtlCol="0" anchor="ctr">
            <a:normAutofit/>
          </a:bodyPr>
          <a:lstStyle/>
          <a:p>
            <a:r>
              <a:rPr lang="sr-Latn-RS" sz="1400" b="1" dirty="0">
                <a:latin typeface="Univers"/>
                <a:cs typeface="Times New Roman"/>
              </a:rPr>
              <a:t>Replika dostupnosti</a:t>
            </a:r>
            <a:r>
              <a:rPr lang="sr-Latn-RS" sz="1400" dirty="0">
                <a:latin typeface="Univers"/>
                <a:cs typeface="Times New Roman"/>
              </a:rPr>
              <a:t> </a:t>
            </a:r>
            <a:br>
              <a:rPr lang="sr-Latn-RS" sz="1400" dirty="0">
                <a:latin typeface="Univers"/>
                <a:cs typeface="Times New Roman"/>
              </a:rPr>
            </a:br>
            <a:r>
              <a:rPr lang="sr-Latn-RS" sz="1400" dirty="0">
                <a:latin typeface="Univers"/>
                <a:cs typeface="Times New Roman"/>
              </a:rPr>
              <a:t>Instanca grupe dostupnosti koja se nalazi na određenoj instanci SQL Servera i održava lokalnu kopiju svake baze dostupnosti koja pripada grupi dostupnosti. Postoje dva tipa replika dostupnosti: jedna primarna replika i jedna do osam sekundarnih replika.</a:t>
            </a:r>
          </a:p>
          <a:p>
            <a:r>
              <a:rPr lang="sr-Latn-RS" sz="1400" b="1" dirty="0">
                <a:latin typeface="Univers"/>
                <a:cs typeface="Times New Roman"/>
              </a:rPr>
              <a:t>Primarna replika </a:t>
            </a:r>
            <a:br>
              <a:rPr lang="sr-Latn-RS" sz="1400" b="1" dirty="0">
                <a:latin typeface="Univers"/>
                <a:cs typeface="Times New Roman"/>
              </a:rPr>
            </a:br>
            <a:r>
              <a:rPr lang="sr-Latn-RS" sz="1400">
                <a:latin typeface="Univers"/>
                <a:cs typeface="Times New Roman"/>
              </a:rPr>
              <a:t>Omogućava primarnim </a:t>
            </a:r>
            <a:r>
              <a:rPr lang="sr-Latn-RS" sz="1400" dirty="0">
                <a:latin typeface="Univers"/>
                <a:cs typeface="Times New Roman"/>
              </a:rPr>
              <a:t>bazama dostupnosti da budu dostupne za konekcije za čitanje i pisanje od strane klijenata i takođe šalje zapise transakcionog loga za svaku primarnu bazu svakoj sekundarnoj replici.</a:t>
            </a:r>
          </a:p>
          <a:p>
            <a:r>
              <a:rPr lang="sr-Latn-RS" sz="1400" b="1" dirty="0">
                <a:latin typeface="Univers"/>
                <a:cs typeface="Times New Roman"/>
              </a:rPr>
              <a:t>Sekundarna replika </a:t>
            </a:r>
            <a:br>
              <a:rPr lang="sr-Latn-RS" sz="1400" b="1" dirty="0">
                <a:latin typeface="Univers"/>
                <a:cs typeface="Times New Roman"/>
              </a:rPr>
            </a:br>
            <a:r>
              <a:rPr lang="sr-Latn-RS" sz="1400" dirty="0">
                <a:latin typeface="Univers"/>
                <a:cs typeface="Times New Roman"/>
              </a:rPr>
              <a:t>Održava sekundarnu kopiju svake baze dostupnosti i služi kao potencijalna meta za prelazak na rezervne resurse grupe dostupnosti. Opciono, sekundarna replika može podržavati pristup za samo čitanje </a:t>
            </a:r>
            <a:r>
              <a:rPr lang="sr-Latn-RS" sz="1400">
                <a:latin typeface="Univers"/>
                <a:cs typeface="Times New Roman"/>
              </a:rPr>
              <a:t>sekundarnim bazama</a:t>
            </a:r>
          </a:p>
          <a:p>
            <a:r>
              <a:rPr lang="sr-Latn-RS" sz="1400" b="1" err="1">
                <a:latin typeface="Univers"/>
                <a:cs typeface="Times New Roman"/>
              </a:rPr>
              <a:t>Listener</a:t>
            </a:r>
            <a:r>
              <a:rPr lang="sr-Latn-RS" sz="1400" b="1" dirty="0">
                <a:latin typeface="Univers"/>
                <a:cs typeface="Times New Roman"/>
              </a:rPr>
              <a:t> grupe dostupnosti</a:t>
            </a:r>
            <a:r>
              <a:rPr lang="sr-Latn-RS" sz="1400" dirty="0">
                <a:latin typeface="Univers"/>
                <a:cs typeface="Times New Roman"/>
              </a:rPr>
              <a:t> </a:t>
            </a:r>
            <a:br>
              <a:rPr lang="sr-Latn-RS" sz="1400" dirty="0">
                <a:latin typeface="Univers"/>
                <a:cs typeface="Times New Roman"/>
              </a:rPr>
            </a:br>
            <a:r>
              <a:rPr lang="sr-Latn-RS" sz="1400" dirty="0">
                <a:latin typeface="Univers"/>
                <a:cs typeface="Times New Roman"/>
              </a:rPr>
              <a:t>Ime servera na koje se klijenti mogu povezati kako bi pristupili bazi podataka u primarnoj ili sekundarnoj replici grupe </a:t>
            </a:r>
            <a:r>
              <a:rPr lang="sr-Latn-RS" sz="1400" err="1">
                <a:latin typeface="Univers"/>
                <a:cs typeface="Times New Roman"/>
              </a:rPr>
              <a:t>Always</a:t>
            </a:r>
            <a:r>
              <a:rPr lang="sr-Latn-RS" sz="1400">
                <a:latin typeface="Univers"/>
                <a:cs typeface="Times New Roman"/>
              </a:rPr>
              <a:t> On dostupnosti. Listener-i grupe </a:t>
            </a:r>
            <a:r>
              <a:rPr lang="sr-Latn-RS" sz="1400" dirty="0">
                <a:latin typeface="Univers"/>
                <a:cs typeface="Times New Roman"/>
              </a:rPr>
              <a:t>dostupnosti usmeravaju dolazne konekcije ka primarnoj replici ili ka sekundarnoj replici za samo čitanje.</a:t>
            </a:r>
          </a:p>
          <a:p>
            <a:endParaRPr lang="sr-Latn-RS" sz="1400" dirty="0"/>
          </a:p>
        </p:txBody>
      </p:sp>
      <p:sp>
        <p:nvSpPr>
          <p:cNvPr id="4" name="Čuvar mesta za broj slajda 3">
            <a:extLst>
              <a:ext uri="{FF2B5EF4-FFF2-40B4-BE49-F238E27FC236}">
                <a16:creationId xmlns:a16="http://schemas.microsoft.com/office/drawing/2014/main" id="{26B0CFEA-C981-A319-04F1-2C2428DB8224}"/>
              </a:ext>
            </a:extLst>
          </p:cNvPr>
          <p:cNvSpPr>
            <a:spLocks noGrp="1"/>
          </p:cNvSpPr>
          <p:nvPr>
            <p:ph type="sldNum" sz="quarter" idx="12"/>
          </p:nvPr>
        </p:nvSpPr>
        <p:spPr>
          <a:xfrm>
            <a:off x="8610600" y="6356350"/>
            <a:ext cx="2743200" cy="365125"/>
          </a:xfrm>
        </p:spPr>
        <p:txBody>
          <a:bodyPr>
            <a:normAutofit/>
          </a:bodyPr>
          <a:lstStyle/>
          <a:p>
            <a:pPr>
              <a:spcAft>
                <a:spcPts val="600"/>
              </a:spcAft>
            </a:pPr>
            <a:fld id="{D8DA9DAA-006C-4F4B-980E-E3DF019B24E2}" type="slidenum">
              <a:rPr lang="en-US">
                <a:solidFill>
                  <a:schemeClr val="accent2"/>
                </a:solidFill>
              </a:rPr>
              <a:pPr>
                <a:spcAft>
                  <a:spcPts val="600"/>
                </a:spcAft>
              </a:pPr>
              <a:t>13</a:t>
            </a:fld>
            <a:endParaRPr lang="en-US">
              <a:solidFill>
                <a:schemeClr val="accent2"/>
              </a:solidFill>
            </a:endParaRPr>
          </a:p>
        </p:txBody>
      </p:sp>
    </p:spTree>
    <p:extLst>
      <p:ext uri="{BB962C8B-B14F-4D97-AF65-F5344CB8AC3E}">
        <p14:creationId xmlns:p14="http://schemas.microsoft.com/office/powerpoint/2010/main" val="1797745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Naslov 1">
            <a:extLst>
              <a:ext uri="{FF2B5EF4-FFF2-40B4-BE49-F238E27FC236}">
                <a16:creationId xmlns:a16="http://schemas.microsoft.com/office/drawing/2014/main" id="{1C204415-CA95-75BC-F4E8-3950AB0D7FBA}"/>
              </a:ext>
            </a:extLst>
          </p:cNvPr>
          <p:cNvSpPr>
            <a:spLocks noGrp="1"/>
          </p:cNvSpPr>
          <p:nvPr>
            <p:ph type="title"/>
          </p:nvPr>
        </p:nvSpPr>
        <p:spPr>
          <a:xfrm>
            <a:off x="1245072" y="1289765"/>
            <a:ext cx="3651101" cy="4270963"/>
          </a:xfrm>
        </p:spPr>
        <p:txBody>
          <a:bodyPr anchor="ctr">
            <a:normAutofit/>
          </a:bodyPr>
          <a:lstStyle/>
          <a:p>
            <a:pPr algn="ctr"/>
            <a:r>
              <a:rPr lang="sr-Latn-RS" sz="4500">
                <a:solidFill>
                  <a:schemeClr val="bg1"/>
                </a:solidFill>
              </a:rPr>
              <a:t>Dobre strane grupa dostupnosti</a:t>
            </a:r>
          </a:p>
        </p:txBody>
      </p:sp>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Čuvar mesta za sadržaj 2">
            <a:extLst>
              <a:ext uri="{FF2B5EF4-FFF2-40B4-BE49-F238E27FC236}">
                <a16:creationId xmlns:a16="http://schemas.microsoft.com/office/drawing/2014/main" id="{DC768834-48D1-21BA-3969-CD407D8F28AD}"/>
              </a:ext>
            </a:extLst>
          </p:cNvPr>
          <p:cNvSpPr>
            <a:spLocks noGrp="1"/>
          </p:cNvSpPr>
          <p:nvPr>
            <p:ph idx="1"/>
          </p:nvPr>
        </p:nvSpPr>
        <p:spPr>
          <a:xfrm>
            <a:off x="6397039" y="381935"/>
            <a:ext cx="4685916" cy="5974415"/>
          </a:xfrm>
        </p:spPr>
        <p:txBody>
          <a:bodyPr vert="horz" lIns="91440" tIns="45720" rIns="91440" bIns="45720" rtlCol="0" anchor="ctr">
            <a:normAutofit/>
          </a:bodyPr>
          <a:lstStyle/>
          <a:p>
            <a:r>
              <a:rPr lang="sr-Latn-RS" sz="1500" dirty="0">
                <a:latin typeface="Univers"/>
                <a:cs typeface="Times New Roman"/>
              </a:rPr>
              <a:t>Podržava do devet replika dostupnosti.</a:t>
            </a:r>
          </a:p>
          <a:p>
            <a:r>
              <a:rPr lang="sr-Latn-RS" sz="1500" dirty="0">
                <a:latin typeface="Univers"/>
                <a:cs typeface="Times New Roman"/>
              </a:rPr>
              <a:t>Podržava alternativne režime dostupnosti, kao što su režim sinhronog i asinhronog potvrđivanja</a:t>
            </a:r>
          </a:p>
          <a:p>
            <a:r>
              <a:rPr lang="sr-Latn-RS" sz="1500" dirty="0">
                <a:latin typeface="Univers"/>
                <a:cs typeface="Times New Roman"/>
              </a:rPr>
              <a:t>SQL Server 2019 (15.x) povećava maksimalan broj sinhronih replika na 5, u odnosu na 3 u SQL Serveru 2017 (14.x)</a:t>
            </a:r>
          </a:p>
          <a:p>
            <a:r>
              <a:rPr lang="sr-Latn-RS" sz="1500" dirty="0">
                <a:latin typeface="Univers"/>
                <a:cs typeface="Times New Roman"/>
              </a:rPr>
              <a:t>Podržava nekoliko oblika prelaska grupe dostupnosti: automatski prelazak na rezervne resurse, planirani ručni prelazak na rezervne resurse, i prinudni ručni prelazak na rezervne resurse</a:t>
            </a:r>
          </a:p>
          <a:p>
            <a:r>
              <a:rPr lang="sr-Latn-RS" sz="1500" dirty="0">
                <a:latin typeface="Univers"/>
                <a:cs typeface="Times New Roman"/>
              </a:rPr>
              <a:t>Korišćenje mogućnosti aktivnih sekundarnih replika poboljšava efikasnost IT sistema i smanjuje troškove kroz bolje korišćenje resursa sekundarnog hardvera</a:t>
            </a:r>
          </a:p>
          <a:p>
            <a:r>
              <a:rPr lang="sr-Latn-RS" sz="1500" dirty="0">
                <a:latin typeface="Univers"/>
                <a:cs typeface="Times New Roman"/>
              </a:rPr>
              <a:t>Podržava automatsko popravljanje stranica radi zaštite od oštećenja stranica</a:t>
            </a:r>
          </a:p>
          <a:p>
            <a:r>
              <a:rPr lang="sr-Latn-RS" sz="1500" dirty="0">
                <a:latin typeface="Univers"/>
                <a:cs typeface="Times New Roman"/>
              </a:rPr>
              <a:t>Podržava šifrovanje i kompresiju, što omogućava siguran i prenos visokih performansi</a:t>
            </a:r>
          </a:p>
          <a:p>
            <a:r>
              <a:rPr lang="sr-Latn-RS" sz="1500" dirty="0">
                <a:latin typeface="Univers"/>
                <a:cs typeface="Times New Roman"/>
              </a:rPr>
              <a:t>Pruža integrisani set alata koji olakšavaju implementaciju i upravljanje grupama dostupnosti</a:t>
            </a:r>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4" name="Čuvar mesta za broj slajda 3">
            <a:extLst>
              <a:ext uri="{FF2B5EF4-FFF2-40B4-BE49-F238E27FC236}">
                <a16:creationId xmlns:a16="http://schemas.microsoft.com/office/drawing/2014/main" id="{4B566D65-3E18-8E1A-6B7E-E7EBABCC0604}"/>
              </a:ext>
            </a:extLst>
          </p:cNvPr>
          <p:cNvSpPr>
            <a:spLocks noGrp="1"/>
          </p:cNvSpPr>
          <p:nvPr>
            <p:ph type="sldNum" sz="quarter" idx="12"/>
          </p:nvPr>
        </p:nvSpPr>
        <p:spPr>
          <a:xfrm>
            <a:off x="8610600" y="6356350"/>
            <a:ext cx="2743200" cy="365125"/>
          </a:xfrm>
        </p:spPr>
        <p:txBody>
          <a:bodyPr>
            <a:normAutofit/>
          </a:bodyPr>
          <a:lstStyle/>
          <a:p>
            <a:pPr>
              <a:spcAft>
                <a:spcPts val="600"/>
              </a:spcAft>
            </a:pPr>
            <a:fld id="{D8DA9DAA-006C-4F4B-980E-E3DF019B24E2}" type="slidenum">
              <a:rPr lang="en-US">
                <a:solidFill>
                  <a:schemeClr val="accent2"/>
                </a:solidFill>
              </a:rPr>
              <a:pPr>
                <a:spcAft>
                  <a:spcPts val="600"/>
                </a:spcAft>
              </a:pPr>
              <a:t>14</a:t>
            </a:fld>
            <a:endParaRPr lang="en-US">
              <a:solidFill>
                <a:schemeClr val="accent2"/>
              </a:solidFill>
            </a:endParaRPr>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6639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511F628-F002-D9B8-B3FE-40436C6DA209}"/>
              </a:ext>
            </a:extLst>
          </p:cNvPr>
          <p:cNvSpPr>
            <a:spLocks noGrp="1"/>
          </p:cNvSpPr>
          <p:nvPr>
            <p:ph type="title"/>
          </p:nvPr>
        </p:nvSpPr>
        <p:spPr>
          <a:xfrm>
            <a:off x="791163" y="148754"/>
            <a:ext cx="10139304" cy="883415"/>
          </a:xfrm>
        </p:spPr>
        <p:txBody>
          <a:bodyPr>
            <a:normAutofit/>
          </a:bodyPr>
          <a:lstStyle/>
          <a:p>
            <a:r>
              <a:rPr lang="sr-Latn-RS" sz="4400" dirty="0"/>
              <a:t>Režimi dostupnosti</a:t>
            </a:r>
          </a:p>
        </p:txBody>
      </p:sp>
      <p:sp>
        <p:nvSpPr>
          <p:cNvPr id="3" name="Čuvar mesta za sadržaj 2">
            <a:extLst>
              <a:ext uri="{FF2B5EF4-FFF2-40B4-BE49-F238E27FC236}">
                <a16:creationId xmlns:a16="http://schemas.microsoft.com/office/drawing/2014/main" id="{458A182C-F6EE-0CD0-9305-650C51F88C3A}"/>
              </a:ext>
            </a:extLst>
          </p:cNvPr>
          <p:cNvSpPr>
            <a:spLocks noGrp="1"/>
          </p:cNvSpPr>
          <p:nvPr>
            <p:ph idx="1"/>
          </p:nvPr>
        </p:nvSpPr>
        <p:spPr>
          <a:xfrm>
            <a:off x="791163" y="1176514"/>
            <a:ext cx="11033007" cy="3420005"/>
          </a:xfrm>
        </p:spPr>
        <p:txBody>
          <a:bodyPr vert="horz" lIns="91440" tIns="45720" rIns="91440" bIns="45720" rtlCol="0" anchor="t">
            <a:noAutofit/>
          </a:bodyPr>
          <a:lstStyle/>
          <a:p>
            <a:pPr algn="just"/>
            <a:r>
              <a:rPr lang="sr-Latn-RS" sz="1600" b="1" dirty="0">
                <a:latin typeface="Univers"/>
                <a:cs typeface="Times New Roman"/>
              </a:rPr>
              <a:t>Režim asinhronog potvrđivanja</a:t>
            </a:r>
            <a:endParaRPr lang="sr-Latn-RS" sz="1600" dirty="0">
              <a:latin typeface="Univers"/>
              <a:cs typeface="Times New Roman"/>
            </a:endParaRPr>
          </a:p>
          <a:p>
            <a:pPr algn="just"/>
            <a:r>
              <a:rPr lang="sr-Latn-RS" sz="1600" dirty="0">
                <a:latin typeface="Univers"/>
                <a:cs typeface="Times New Roman"/>
              </a:rPr>
              <a:t>Primarna replika potvrđuje transakcije bez čekanja na potvrdu od asinhronih sekundarnih replika da su zapisale zapise o transakcijama u trajnu memoriju. Ovo minimizira kašnjenje transakcija na sekundarnim bazama podataka, ali im dozvoljava da zaostaju za primarnim bazama podataka, što može dovesti do gubitka.</a:t>
            </a:r>
          </a:p>
          <a:p>
            <a:pPr algn="just"/>
            <a:endParaRPr lang="sr-Latn-RS" sz="1600" dirty="0">
              <a:latin typeface="Univers"/>
              <a:cs typeface="Times New Roman"/>
            </a:endParaRPr>
          </a:p>
          <a:p>
            <a:pPr algn="just"/>
            <a:r>
              <a:rPr lang="sr-Latn-RS" sz="1600" b="1" dirty="0">
                <a:latin typeface="Univers"/>
                <a:cs typeface="Times New Roman"/>
              </a:rPr>
              <a:t>Režim sinhronog potvrđivanja</a:t>
            </a:r>
            <a:endParaRPr lang="sr-Latn-RS" sz="1600" dirty="0">
              <a:latin typeface="Univers"/>
              <a:cs typeface="Times New Roman"/>
            </a:endParaRPr>
          </a:p>
          <a:p>
            <a:pPr algn="just"/>
            <a:r>
              <a:rPr lang="sr-Latn-RS" sz="1600" dirty="0">
                <a:latin typeface="Univers"/>
                <a:cs typeface="Times New Roman"/>
              </a:rPr>
              <a:t>Pre nego što potvrdi transakcije, sinhrona primarna replika čeka da sinhrona sekundarna replika potvrdi da je završila proces zapisa transakcija. Ovo osigurava da kada određena sekundarna baza podataka bude sinhronizovana sa primarnom bazom podataka, potvrđene transakcije budu u potpunosti zaštićene. Ova zaštita dolazi uz povećanu </a:t>
            </a:r>
            <a:r>
              <a:rPr lang="sr-Latn-RS" sz="1600" err="1">
                <a:latin typeface="Univers"/>
                <a:cs typeface="Times New Roman"/>
              </a:rPr>
              <a:t>latenciju</a:t>
            </a:r>
            <a:r>
              <a:rPr lang="sr-Latn-RS" sz="1600" dirty="0">
                <a:latin typeface="Univers"/>
                <a:cs typeface="Times New Roman"/>
              </a:rPr>
              <a:t> transakcija.</a:t>
            </a:r>
          </a:p>
          <a:p>
            <a:pPr algn="just"/>
            <a:endParaRPr lang="sr-Latn-RS" sz="1600" dirty="0">
              <a:latin typeface="Univers"/>
              <a:cs typeface="Times New Roman"/>
            </a:endParaRPr>
          </a:p>
          <a:p>
            <a:pPr algn="just"/>
            <a:r>
              <a:rPr lang="sr-Latn-RS" sz="1600" dirty="0">
                <a:latin typeface="Univers"/>
                <a:cs typeface="Times New Roman"/>
              </a:rPr>
              <a:t>Period isteka sesije</a:t>
            </a:r>
          </a:p>
        </p:txBody>
      </p:sp>
      <p:sp>
        <p:nvSpPr>
          <p:cNvPr id="4" name="Čuvar mesta za broj slajda 3">
            <a:extLst>
              <a:ext uri="{FF2B5EF4-FFF2-40B4-BE49-F238E27FC236}">
                <a16:creationId xmlns:a16="http://schemas.microsoft.com/office/drawing/2014/main" id="{97F12B69-42D3-F2C8-655E-491069BE74DB}"/>
              </a:ext>
            </a:extLst>
          </p:cNvPr>
          <p:cNvSpPr>
            <a:spLocks noGrp="1"/>
          </p:cNvSpPr>
          <p:nvPr>
            <p:ph type="sldNum" sz="quarter" idx="12"/>
          </p:nvPr>
        </p:nvSpPr>
        <p:spPr/>
        <p:txBody>
          <a:bodyPr/>
          <a:lstStyle/>
          <a:p>
            <a:fld id="{D8DA9DAA-006C-4F4B-980E-E3DF019B24E2}" type="slidenum">
              <a:rPr lang="en-US" smtClean="0"/>
              <a:t>15</a:t>
            </a:fld>
            <a:endParaRPr lang="en-US"/>
          </a:p>
        </p:txBody>
      </p:sp>
      <p:pic>
        <p:nvPicPr>
          <p:cNvPr id="5" name="Slika 5" descr="Slika na kojoj se nalazi dijagram&#10;&#10;Opis je automatski generisan">
            <a:extLst>
              <a:ext uri="{FF2B5EF4-FFF2-40B4-BE49-F238E27FC236}">
                <a16:creationId xmlns:a16="http://schemas.microsoft.com/office/drawing/2014/main" id="{357A093B-48AA-7F35-2C4C-97F81C73A2F1}"/>
              </a:ext>
            </a:extLst>
          </p:cNvPr>
          <p:cNvPicPr>
            <a:picLocks noChangeAspect="1"/>
          </p:cNvPicPr>
          <p:nvPr/>
        </p:nvPicPr>
        <p:blipFill>
          <a:blip r:embed="rId2"/>
          <a:stretch>
            <a:fillRect/>
          </a:stretch>
        </p:blipFill>
        <p:spPr>
          <a:xfrm>
            <a:off x="3548473" y="4113793"/>
            <a:ext cx="6129866" cy="2449819"/>
          </a:xfrm>
          <a:prstGeom prst="rect">
            <a:avLst/>
          </a:prstGeom>
        </p:spPr>
      </p:pic>
    </p:spTree>
    <p:extLst>
      <p:ext uri="{BB962C8B-B14F-4D97-AF65-F5344CB8AC3E}">
        <p14:creationId xmlns:p14="http://schemas.microsoft.com/office/powerpoint/2010/main" val="721113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CA54EC2-56C6-9164-0DE9-564E348A1F0D}"/>
              </a:ext>
            </a:extLst>
          </p:cNvPr>
          <p:cNvSpPr>
            <a:spLocks noGrp="1"/>
          </p:cNvSpPr>
          <p:nvPr>
            <p:ph type="ctrTitle"/>
          </p:nvPr>
        </p:nvSpPr>
        <p:spPr/>
        <p:txBody>
          <a:bodyPr/>
          <a:lstStyle/>
          <a:p>
            <a:r>
              <a:rPr lang="sr-Latn-RS" dirty="0"/>
              <a:t>Primeri</a:t>
            </a:r>
          </a:p>
        </p:txBody>
      </p:sp>
    </p:spTree>
    <p:extLst>
      <p:ext uri="{BB962C8B-B14F-4D97-AF65-F5344CB8AC3E}">
        <p14:creationId xmlns:p14="http://schemas.microsoft.com/office/powerpoint/2010/main" val="1319301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lika 5">
            <a:extLst>
              <a:ext uri="{FF2B5EF4-FFF2-40B4-BE49-F238E27FC236}">
                <a16:creationId xmlns:a16="http://schemas.microsoft.com/office/drawing/2014/main" id="{10D9AFE1-D6C3-EB4A-BEC4-A84892CF8F46}"/>
              </a:ext>
            </a:extLst>
          </p:cNvPr>
          <p:cNvPicPr>
            <a:picLocks noChangeAspect="1"/>
          </p:cNvPicPr>
          <p:nvPr/>
        </p:nvPicPr>
        <p:blipFill>
          <a:blip r:embed="rId2"/>
          <a:stretch>
            <a:fillRect/>
          </a:stretch>
        </p:blipFill>
        <p:spPr>
          <a:xfrm>
            <a:off x="279143" y="1438256"/>
            <a:ext cx="5221625" cy="3981488"/>
          </a:xfrm>
          <a:prstGeom prst="rect">
            <a:avLst/>
          </a:prstGeom>
        </p:spPr>
      </p:pic>
      <p:sp>
        <p:nvSpPr>
          <p:cNvPr id="3" name="Čuvar mesta za sadržaj 2">
            <a:extLst>
              <a:ext uri="{FF2B5EF4-FFF2-40B4-BE49-F238E27FC236}">
                <a16:creationId xmlns:a16="http://schemas.microsoft.com/office/drawing/2014/main" id="{86BA5386-F859-CE37-F1D7-BB1EAAA5AA3C}"/>
              </a:ext>
            </a:extLst>
          </p:cNvPr>
          <p:cNvSpPr>
            <a:spLocks noGrp="1"/>
          </p:cNvSpPr>
          <p:nvPr>
            <p:ph idx="1"/>
          </p:nvPr>
        </p:nvSpPr>
        <p:spPr>
          <a:xfrm>
            <a:off x="6063324" y="425774"/>
            <a:ext cx="5168498" cy="6005834"/>
          </a:xfrm>
        </p:spPr>
        <p:txBody>
          <a:bodyPr vert="horz" lIns="91440" tIns="45720" rIns="91440" bIns="45720" rtlCol="0" anchor="t">
            <a:normAutofit/>
          </a:bodyPr>
          <a:lstStyle/>
          <a:p>
            <a:r>
              <a:rPr lang="sr-Latn-RS" sz="1600" dirty="0">
                <a:latin typeface="Univers"/>
                <a:cs typeface="Times New Roman"/>
              </a:rPr>
              <a:t>Kreirati novog korisnika na računaru, jer se SQL Server instance vezuju za korisnika</a:t>
            </a:r>
          </a:p>
          <a:p>
            <a:r>
              <a:rPr lang="sr-Latn-RS" sz="1600" dirty="0">
                <a:latin typeface="Univers"/>
                <a:cs typeface="Times New Roman"/>
              </a:rPr>
              <a:t>Kreirati novu instancu SQL Servera, jer su potrebne minimum dve instance kako bi se konfigurisala grupa dostupnosti</a:t>
            </a:r>
          </a:p>
          <a:p>
            <a:pPr algn="just"/>
            <a:r>
              <a:rPr lang="sr-Latn-RS" sz="1600" dirty="0">
                <a:latin typeface="Univers"/>
                <a:cs typeface="Times New Roman"/>
              </a:rPr>
              <a:t>Pretvoriti nalog u Administratora</a:t>
            </a:r>
          </a:p>
          <a:p>
            <a:pPr algn="just"/>
            <a:r>
              <a:rPr lang="sr-Latn-RS" sz="1600" dirty="0">
                <a:latin typeface="Univers"/>
                <a:cs typeface="Times New Roman"/>
              </a:rPr>
              <a:t>Otići na </a:t>
            </a:r>
            <a:r>
              <a:rPr lang="sr-Latn-RS" sz="1600" b="1" dirty="0">
                <a:latin typeface="Univers"/>
                <a:cs typeface="Times New Roman"/>
              </a:rPr>
              <a:t>Start</a:t>
            </a:r>
            <a:r>
              <a:rPr lang="sr-Latn-RS" sz="1600" dirty="0">
                <a:latin typeface="Univers"/>
                <a:cs typeface="Times New Roman"/>
              </a:rPr>
              <a:t> &gt; </a:t>
            </a:r>
            <a:r>
              <a:rPr lang="sr-Latn-RS" sz="1600" b="1" err="1">
                <a:latin typeface="Univers"/>
                <a:cs typeface="Times New Roman"/>
              </a:rPr>
              <a:t>Run</a:t>
            </a:r>
            <a:r>
              <a:rPr lang="sr-Latn-RS" sz="1600" dirty="0">
                <a:latin typeface="Univers"/>
                <a:cs typeface="Times New Roman"/>
              </a:rPr>
              <a:t> i uneti </a:t>
            </a:r>
            <a:r>
              <a:rPr lang="sr-Latn-RS" sz="1600" err="1">
                <a:latin typeface="Univers"/>
                <a:cs typeface="Times New Roman"/>
              </a:rPr>
              <a:t>secpol.msc</a:t>
            </a:r>
            <a:endParaRPr lang="sr-Latn-RS" sz="1600">
              <a:latin typeface="Univers"/>
              <a:cs typeface="Times New Roman"/>
            </a:endParaRPr>
          </a:p>
          <a:p>
            <a:r>
              <a:rPr lang="sr-Latn-RS" sz="1600" dirty="0">
                <a:latin typeface="Univers"/>
                <a:cs typeface="Times New Roman"/>
              </a:rPr>
              <a:t>Pod </a:t>
            </a:r>
            <a:r>
              <a:rPr lang="sr-Latn-RS" sz="1600" b="1" err="1">
                <a:latin typeface="Univers"/>
                <a:cs typeface="Times New Roman"/>
              </a:rPr>
              <a:t>Local</a:t>
            </a:r>
            <a:r>
              <a:rPr lang="sr-Latn-RS" sz="1600" b="1" dirty="0">
                <a:latin typeface="Univers"/>
                <a:cs typeface="Times New Roman"/>
              </a:rPr>
              <a:t> </a:t>
            </a:r>
            <a:r>
              <a:rPr lang="sr-Latn-RS" sz="1600" b="1" err="1">
                <a:latin typeface="Univers"/>
                <a:cs typeface="Times New Roman"/>
              </a:rPr>
              <a:t>Policies</a:t>
            </a:r>
            <a:r>
              <a:rPr lang="sr-Latn-RS" sz="1600" dirty="0">
                <a:latin typeface="Univers"/>
                <a:cs typeface="Times New Roman"/>
              </a:rPr>
              <a:t> kliknuti </a:t>
            </a:r>
            <a:r>
              <a:rPr lang="sr-Latn-RS" sz="1600" b="1" err="1">
                <a:latin typeface="Univers"/>
                <a:cs typeface="Times New Roman"/>
              </a:rPr>
              <a:t>User</a:t>
            </a:r>
            <a:r>
              <a:rPr lang="sr-Latn-RS" sz="1600" b="1" dirty="0">
                <a:latin typeface="Univers"/>
                <a:cs typeface="Times New Roman"/>
              </a:rPr>
              <a:t> </a:t>
            </a:r>
            <a:r>
              <a:rPr lang="sr-Latn-RS" sz="1600" b="1" err="1">
                <a:latin typeface="Univers"/>
                <a:cs typeface="Times New Roman"/>
              </a:rPr>
              <a:t>Rights</a:t>
            </a:r>
            <a:r>
              <a:rPr lang="sr-Latn-RS" sz="1600" b="1" dirty="0">
                <a:latin typeface="Univers"/>
                <a:cs typeface="Times New Roman"/>
              </a:rPr>
              <a:t> </a:t>
            </a:r>
            <a:r>
              <a:rPr lang="sr-Latn-RS" sz="1600" b="1" err="1">
                <a:latin typeface="Univers"/>
                <a:cs typeface="Times New Roman"/>
              </a:rPr>
              <a:t>Assignment</a:t>
            </a:r>
            <a:r>
              <a:rPr lang="sr-Latn-RS" sz="1600" dirty="0">
                <a:latin typeface="Univers"/>
                <a:cs typeface="Times New Roman"/>
              </a:rPr>
              <a:t>.</a:t>
            </a:r>
          </a:p>
          <a:p>
            <a:r>
              <a:rPr lang="sr-Latn-RS" sz="1600" dirty="0">
                <a:latin typeface="Univers"/>
                <a:cs typeface="Times New Roman"/>
              </a:rPr>
              <a:t>Otvoriti sve od navedenog, kliknuti na </a:t>
            </a:r>
            <a:r>
              <a:rPr lang="sr-Latn-RS" sz="1600" b="1" err="1">
                <a:latin typeface="Univers"/>
                <a:cs typeface="Times New Roman"/>
              </a:rPr>
              <a:t>Add</a:t>
            </a:r>
            <a:r>
              <a:rPr lang="sr-Latn-RS" sz="1600" b="1" dirty="0">
                <a:latin typeface="Univers"/>
                <a:cs typeface="Times New Roman"/>
              </a:rPr>
              <a:t> </a:t>
            </a:r>
            <a:r>
              <a:rPr lang="sr-Latn-RS" sz="1600" b="1" err="1">
                <a:latin typeface="Univers"/>
                <a:cs typeface="Times New Roman"/>
              </a:rPr>
              <a:t>User</a:t>
            </a:r>
            <a:r>
              <a:rPr lang="sr-Latn-RS" sz="1600" b="1" dirty="0">
                <a:latin typeface="Univers"/>
                <a:cs typeface="Times New Roman"/>
              </a:rPr>
              <a:t> </a:t>
            </a:r>
            <a:r>
              <a:rPr lang="sr-Latn-RS" sz="1600" b="1" err="1">
                <a:latin typeface="Univers"/>
                <a:cs typeface="Times New Roman"/>
              </a:rPr>
              <a:t>or</a:t>
            </a:r>
            <a:r>
              <a:rPr lang="sr-Latn-RS" sz="1600" b="1" dirty="0">
                <a:latin typeface="Univers"/>
                <a:cs typeface="Times New Roman"/>
              </a:rPr>
              <a:t> </a:t>
            </a:r>
            <a:r>
              <a:rPr lang="sr-Latn-RS" sz="1600" b="1" err="1">
                <a:latin typeface="Univers"/>
                <a:cs typeface="Times New Roman"/>
              </a:rPr>
              <a:t>Group</a:t>
            </a:r>
            <a:r>
              <a:rPr lang="sr-Latn-RS" sz="1600" dirty="0">
                <a:latin typeface="Univers"/>
                <a:cs typeface="Times New Roman"/>
              </a:rPr>
              <a:t> i dodati novog korisnika Baze-HA:</a:t>
            </a:r>
          </a:p>
          <a:p>
            <a:pPr lvl="1"/>
            <a:r>
              <a:rPr lang="sr-Latn-RS" sz="1600" err="1">
                <a:latin typeface="Univers"/>
                <a:cs typeface="Times New Roman"/>
              </a:rPr>
              <a:t>Act</a:t>
            </a:r>
            <a:r>
              <a:rPr lang="sr-Latn-RS" sz="1600" dirty="0">
                <a:latin typeface="Univers"/>
                <a:cs typeface="Times New Roman"/>
              </a:rPr>
              <a:t> as </a:t>
            </a:r>
            <a:r>
              <a:rPr lang="sr-Latn-RS" sz="1600" err="1">
                <a:latin typeface="Univers"/>
                <a:cs typeface="Times New Roman"/>
              </a:rPr>
              <a:t>part</a:t>
            </a:r>
            <a:r>
              <a:rPr lang="sr-Latn-RS" sz="1600" dirty="0">
                <a:latin typeface="Univers"/>
                <a:cs typeface="Times New Roman"/>
              </a:rPr>
              <a:t> </a:t>
            </a:r>
            <a:r>
              <a:rPr lang="sr-Latn-RS" sz="1600" err="1">
                <a:latin typeface="Univers"/>
                <a:cs typeface="Times New Roman"/>
              </a:rPr>
              <a:t>of</a:t>
            </a:r>
            <a:r>
              <a:rPr lang="sr-Latn-RS" sz="1600" dirty="0">
                <a:latin typeface="Univers"/>
                <a:cs typeface="Times New Roman"/>
              </a:rPr>
              <a:t> </a:t>
            </a:r>
            <a:r>
              <a:rPr lang="sr-Latn-RS" sz="1600" err="1">
                <a:latin typeface="Univers"/>
                <a:cs typeface="Times New Roman"/>
              </a:rPr>
              <a:t>the</a:t>
            </a:r>
            <a:r>
              <a:rPr lang="sr-Latn-RS" sz="1600" dirty="0">
                <a:latin typeface="Univers"/>
                <a:cs typeface="Times New Roman"/>
              </a:rPr>
              <a:t> </a:t>
            </a:r>
            <a:r>
              <a:rPr lang="sr-Latn-RS" sz="1600" err="1">
                <a:latin typeface="Univers"/>
                <a:cs typeface="Times New Roman"/>
              </a:rPr>
              <a:t>operating</a:t>
            </a:r>
            <a:r>
              <a:rPr lang="sr-Latn-RS" sz="1600" dirty="0">
                <a:latin typeface="Univers"/>
                <a:cs typeface="Times New Roman"/>
              </a:rPr>
              <a:t> </a:t>
            </a:r>
            <a:r>
              <a:rPr lang="sr-Latn-RS" sz="1600" err="1">
                <a:latin typeface="Univers"/>
                <a:cs typeface="Times New Roman"/>
              </a:rPr>
              <a:t>system</a:t>
            </a:r>
            <a:endParaRPr lang="sr-Latn-RS" sz="1600">
              <a:latin typeface="Univers"/>
              <a:cs typeface="Times New Roman"/>
            </a:endParaRPr>
          </a:p>
          <a:p>
            <a:pPr lvl="1"/>
            <a:r>
              <a:rPr lang="sr-Latn-RS" sz="1600" err="1">
                <a:latin typeface="Univers"/>
                <a:cs typeface="Times New Roman"/>
              </a:rPr>
              <a:t>Adjust</a:t>
            </a:r>
            <a:r>
              <a:rPr lang="sr-Latn-RS" sz="1600" dirty="0">
                <a:latin typeface="Univers"/>
                <a:cs typeface="Times New Roman"/>
              </a:rPr>
              <a:t> </a:t>
            </a:r>
            <a:r>
              <a:rPr lang="sr-Latn-RS" sz="1600" err="1">
                <a:latin typeface="Univers"/>
                <a:cs typeface="Times New Roman"/>
              </a:rPr>
              <a:t>memory</a:t>
            </a:r>
            <a:r>
              <a:rPr lang="sr-Latn-RS" sz="1600" dirty="0">
                <a:latin typeface="Univers"/>
                <a:cs typeface="Times New Roman"/>
              </a:rPr>
              <a:t> </a:t>
            </a:r>
            <a:r>
              <a:rPr lang="sr-Latn-RS" sz="1600" err="1">
                <a:latin typeface="Univers"/>
                <a:cs typeface="Times New Roman"/>
              </a:rPr>
              <a:t>quotas|Increase</a:t>
            </a:r>
            <a:r>
              <a:rPr lang="sr-Latn-RS" sz="1600" dirty="0">
                <a:latin typeface="Univers"/>
                <a:cs typeface="Times New Roman"/>
              </a:rPr>
              <a:t> </a:t>
            </a:r>
            <a:r>
              <a:rPr lang="sr-Latn-RS" sz="1600" err="1">
                <a:latin typeface="Univers"/>
                <a:cs typeface="Times New Roman"/>
              </a:rPr>
              <a:t>quotas</a:t>
            </a:r>
            <a:r>
              <a:rPr lang="sr-Latn-RS" sz="1600" dirty="0">
                <a:latin typeface="Univers"/>
                <a:cs typeface="Times New Roman"/>
              </a:rPr>
              <a:t> </a:t>
            </a:r>
            <a:r>
              <a:rPr lang="sr-Latn-RS" sz="1600" err="1">
                <a:latin typeface="Univers"/>
                <a:cs typeface="Times New Roman"/>
              </a:rPr>
              <a:t>for</a:t>
            </a:r>
            <a:r>
              <a:rPr lang="sr-Latn-RS" sz="1600" dirty="0">
                <a:latin typeface="Univers"/>
                <a:cs typeface="Times New Roman"/>
              </a:rPr>
              <a:t> a </a:t>
            </a:r>
            <a:r>
              <a:rPr lang="sr-Latn-RS" sz="1600" err="1">
                <a:latin typeface="Univers"/>
                <a:cs typeface="Times New Roman"/>
              </a:rPr>
              <a:t>process</a:t>
            </a:r>
            <a:endParaRPr lang="sr-Latn-RS" sz="1600">
              <a:latin typeface="Univers"/>
              <a:cs typeface="Times New Roman"/>
            </a:endParaRPr>
          </a:p>
          <a:p>
            <a:pPr lvl="1"/>
            <a:r>
              <a:rPr lang="sr-Latn-RS" sz="1600" err="1">
                <a:latin typeface="Univers"/>
                <a:cs typeface="Times New Roman"/>
              </a:rPr>
              <a:t>Create</a:t>
            </a:r>
            <a:r>
              <a:rPr lang="sr-Latn-RS" sz="1600" dirty="0">
                <a:latin typeface="Univers"/>
                <a:cs typeface="Times New Roman"/>
              </a:rPr>
              <a:t> a </a:t>
            </a:r>
            <a:r>
              <a:rPr lang="sr-Latn-RS" sz="1600" err="1">
                <a:latin typeface="Univers"/>
                <a:cs typeface="Times New Roman"/>
              </a:rPr>
              <a:t>token</a:t>
            </a:r>
            <a:r>
              <a:rPr lang="sr-Latn-RS" sz="1600" dirty="0">
                <a:latin typeface="Univers"/>
                <a:cs typeface="Times New Roman"/>
              </a:rPr>
              <a:t> </a:t>
            </a:r>
            <a:r>
              <a:rPr lang="sr-Latn-RS" sz="1600" err="1">
                <a:latin typeface="Univers"/>
                <a:cs typeface="Times New Roman"/>
              </a:rPr>
              <a:t>object</a:t>
            </a:r>
            <a:endParaRPr lang="sr-Latn-RS" sz="1600">
              <a:latin typeface="Univers"/>
              <a:cs typeface="Times New Roman"/>
            </a:endParaRPr>
          </a:p>
          <a:p>
            <a:pPr lvl="1"/>
            <a:r>
              <a:rPr lang="sr-Latn-RS" sz="1600" err="1">
                <a:latin typeface="Univers"/>
                <a:cs typeface="Times New Roman"/>
              </a:rPr>
              <a:t>Debug</a:t>
            </a:r>
            <a:r>
              <a:rPr lang="sr-Latn-RS" sz="1600" dirty="0">
                <a:latin typeface="Univers"/>
                <a:cs typeface="Times New Roman"/>
              </a:rPr>
              <a:t> </a:t>
            </a:r>
            <a:r>
              <a:rPr lang="sr-Latn-RS" sz="1600" err="1">
                <a:latin typeface="Univers"/>
                <a:cs typeface="Times New Roman"/>
              </a:rPr>
              <a:t>programs</a:t>
            </a:r>
            <a:endParaRPr lang="sr-Latn-RS" sz="1600">
              <a:latin typeface="Univers"/>
              <a:cs typeface="Times New Roman"/>
            </a:endParaRPr>
          </a:p>
          <a:p>
            <a:pPr lvl="1"/>
            <a:r>
              <a:rPr lang="sr-Latn-RS" sz="1600" err="1">
                <a:latin typeface="Univers"/>
                <a:cs typeface="Times New Roman"/>
              </a:rPr>
              <a:t>Lock</a:t>
            </a:r>
            <a:r>
              <a:rPr lang="sr-Latn-RS" sz="1600" dirty="0">
                <a:latin typeface="Univers"/>
                <a:cs typeface="Times New Roman"/>
              </a:rPr>
              <a:t> </a:t>
            </a:r>
            <a:r>
              <a:rPr lang="sr-Latn-RS" sz="1600" err="1">
                <a:latin typeface="Univers"/>
                <a:cs typeface="Times New Roman"/>
              </a:rPr>
              <a:t>pages</a:t>
            </a:r>
            <a:r>
              <a:rPr lang="sr-Latn-RS" sz="1600" dirty="0">
                <a:latin typeface="Univers"/>
                <a:cs typeface="Times New Roman"/>
              </a:rPr>
              <a:t> in </a:t>
            </a:r>
            <a:r>
              <a:rPr lang="sr-Latn-RS" sz="1600" err="1">
                <a:latin typeface="Univers"/>
                <a:cs typeface="Times New Roman"/>
              </a:rPr>
              <a:t>memory</a:t>
            </a:r>
            <a:endParaRPr lang="sr-Latn-RS" sz="1600">
              <a:latin typeface="Univers"/>
              <a:cs typeface="Times New Roman"/>
            </a:endParaRPr>
          </a:p>
          <a:p>
            <a:pPr lvl="1"/>
            <a:r>
              <a:rPr lang="sr-Latn-RS" sz="1600" dirty="0">
                <a:latin typeface="Univers"/>
                <a:cs typeface="Times New Roman"/>
              </a:rPr>
              <a:t>Log on as a </a:t>
            </a:r>
            <a:r>
              <a:rPr lang="sr-Latn-RS" sz="1600" err="1">
                <a:latin typeface="Univers"/>
                <a:cs typeface="Times New Roman"/>
              </a:rPr>
              <a:t>service</a:t>
            </a:r>
            <a:endParaRPr lang="sr-Latn-RS" sz="1600">
              <a:latin typeface="Univers"/>
              <a:cs typeface="Times New Roman"/>
            </a:endParaRPr>
          </a:p>
          <a:p>
            <a:pPr lvl="1"/>
            <a:r>
              <a:rPr lang="sr-Latn-RS" sz="1600" err="1">
                <a:latin typeface="Univers"/>
                <a:cs typeface="Times New Roman"/>
              </a:rPr>
              <a:t>Replace</a:t>
            </a:r>
            <a:r>
              <a:rPr lang="sr-Latn-RS" sz="1600" dirty="0">
                <a:latin typeface="Univers"/>
                <a:cs typeface="Times New Roman"/>
              </a:rPr>
              <a:t> a </a:t>
            </a:r>
            <a:r>
              <a:rPr lang="sr-Latn-RS" sz="1600" err="1">
                <a:latin typeface="Univers"/>
                <a:cs typeface="Times New Roman"/>
              </a:rPr>
              <a:t>process</a:t>
            </a:r>
            <a:r>
              <a:rPr lang="sr-Latn-RS" sz="1600" dirty="0">
                <a:latin typeface="Univers"/>
                <a:cs typeface="Times New Roman"/>
              </a:rPr>
              <a:t> </a:t>
            </a:r>
            <a:r>
              <a:rPr lang="sr-Latn-RS" sz="1600" err="1">
                <a:latin typeface="Univers"/>
                <a:cs typeface="Times New Roman"/>
              </a:rPr>
              <a:t>level</a:t>
            </a:r>
            <a:r>
              <a:rPr lang="sr-Latn-RS" sz="1600" dirty="0">
                <a:latin typeface="Univers"/>
                <a:cs typeface="Times New Roman"/>
              </a:rPr>
              <a:t> </a:t>
            </a:r>
            <a:r>
              <a:rPr lang="sr-Latn-RS" sz="1600" err="1">
                <a:latin typeface="Univers"/>
                <a:cs typeface="Times New Roman"/>
              </a:rPr>
              <a:t>token</a:t>
            </a:r>
            <a:endParaRPr lang="sr-Latn-RS" sz="1600">
              <a:latin typeface="Univers"/>
              <a:cs typeface="Times New Roman"/>
            </a:endParaRPr>
          </a:p>
          <a:p>
            <a:endParaRPr lang="sr-Latn-RS" sz="1600" dirty="0">
              <a:latin typeface="Univers"/>
              <a:cs typeface="Times New Roman"/>
            </a:endParaRPr>
          </a:p>
          <a:p>
            <a:endParaRPr lang="sr-Latn-RS" sz="1600" dirty="0"/>
          </a:p>
        </p:txBody>
      </p:sp>
      <p:sp>
        <p:nvSpPr>
          <p:cNvPr id="4" name="Čuvar mesta za broj slajda 3">
            <a:extLst>
              <a:ext uri="{FF2B5EF4-FFF2-40B4-BE49-F238E27FC236}">
                <a16:creationId xmlns:a16="http://schemas.microsoft.com/office/drawing/2014/main" id="{381C74CC-72AF-CC64-6CBA-5BA784F061AF}"/>
              </a:ext>
            </a:extLst>
          </p:cNvPr>
          <p:cNvSpPr>
            <a:spLocks noGrp="1"/>
          </p:cNvSpPr>
          <p:nvPr>
            <p:ph type="sldNum" sz="quarter" idx="12"/>
          </p:nvPr>
        </p:nvSpPr>
        <p:spPr>
          <a:xfrm>
            <a:off x="8610600" y="6356350"/>
            <a:ext cx="2743200" cy="365125"/>
          </a:xfrm>
        </p:spPr>
        <p:txBody>
          <a:bodyPr>
            <a:normAutofit/>
          </a:bodyPr>
          <a:lstStyle/>
          <a:p>
            <a:pPr>
              <a:spcAft>
                <a:spcPts val="600"/>
              </a:spcAft>
            </a:pPr>
            <a:fld id="{D8DA9DAA-006C-4F4B-980E-E3DF019B24E2}" type="slidenum">
              <a:rPr lang="en-US">
                <a:solidFill>
                  <a:schemeClr val="accent2"/>
                </a:solidFill>
              </a:rPr>
              <a:pPr>
                <a:spcAft>
                  <a:spcPts val="600"/>
                </a:spcAft>
              </a:pPr>
              <a:t>17</a:t>
            </a:fld>
            <a:endParaRPr lang="en-US">
              <a:solidFill>
                <a:schemeClr val="accent2"/>
              </a:solidFill>
            </a:endParaRP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 name="Naslov 1">
            <a:extLst>
              <a:ext uri="{FF2B5EF4-FFF2-40B4-BE49-F238E27FC236}">
                <a16:creationId xmlns:a16="http://schemas.microsoft.com/office/drawing/2014/main" id="{D5D04963-00E1-ACE6-87BB-9D6A932B3714}"/>
              </a:ext>
            </a:extLst>
          </p:cNvPr>
          <p:cNvSpPr>
            <a:spLocks noGrp="1"/>
          </p:cNvSpPr>
          <p:nvPr>
            <p:ph type="title"/>
          </p:nvPr>
        </p:nvSpPr>
        <p:spPr>
          <a:xfrm>
            <a:off x="306683" y="-382646"/>
            <a:ext cx="6446154" cy="1716255"/>
          </a:xfrm>
        </p:spPr>
        <p:txBody>
          <a:bodyPr anchor="b">
            <a:normAutofit/>
          </a:bodyPr>
          <a:lstStyle/>
          <a:p>
            <a:r>
              <a:rPr lang="sr-Latn-RS" sz="3800" err="1">
                <a:solidFill>
                  <a:schemeClr val="bg1"/>
                </a:solidFill>
                <a:latin typeface="Univers"/>
                <a:cs typeface="Times New Roman"/>
              </a:rPr>
              <a:t>Always</a:t>
            </a:r>
            <a:r>
              <a:rPr lang="sr-Latn-RS" sz="3800" dirty="0">
                <a:solidFill>
                  <a:schemeClr val="bg1"/>
                </a:solidFill>
                <a:latin typeface="Univers"/>
                <a:cs typeface="Times New Roman"/>
              </a:rPr>
              <a:t> on </a:t>
            </a:r>
            <a:r>
              <a:rPr lang="sr-Latn-RS" sz="3800" err="1">
                <a:solidFill>
                  <a:schemeClr val="bg1"/>
                </a:solidFill>
                <a:latin typeface="Univers"/>
                <a:cs typeface="Times New Roman"/>
              </a:rPr>
              <a:t>Availability</a:t>
            </a:r>
            <a:r>
              <a:rPr lang="sr-Latn-RS" sz="3800" dirty="0">
                <a:solidFill>
                  <a:schemeClr val="bg1"/>
                </a:solidFill>
                <a:latin typeface="Univers"/>
                <a:cs typeface="Times New Roman"/>
              </a:rPr>
              <a:t> </a:t>
            </a:r>
            <a:r>
              <a:rPr lang="sr-Latn-RS" sz="3800" err="1">
                <a:solidFill>
                  <a:schemeClr val="bg1"/>
                </a:solidFill>
                <a:latin typeface="Univers"/>
                <a:cs typeface="Times New Roman"/>
              </a:rPr>
              <a:t>Group</a:t>
            </a:r>
            <a:r>
              <a:rPr lang="sr-Latn-RS" sz="3800" dirty="0">
                <a:solidFill>
                  <a:schemeClr val="bg1"/>
                </a:solidFill>
                <a:latin typeface="Univers"/>
                <a:cs typeface="Times New Roman"/>
              </a:rPr>
              <a:t> primer</a:t>
            </a:r>
            <a:endParaRPr lang="sr-Latn-RS" sz="3800" dirty="0">
              <a:solidFill>
                <a:schemeClr val="bg1"/>
              </a:solidFill>
              <a:latin typeface="Univers"/>
            </a:endParaRPr>
          </a:p>
        </p:txBody>
      </p:sp>
    </p:spTree>
    <p:extLst>
      <p:ext uri="{BB962C8B-B14F-4D97-AF65-F5344CB8AC3E}">
        <p14:creationId xmlns:p14="http://schemas.microsoft.com/office/powerpoint/2010/main" val="2744842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Slika 6" descr="Slika na kojoj se nalazi tekst&#10;&#10;Opis je automatski generisan">
            <a:extLst>
              <a:ext uri="{FF2B5EF4-FFF2-40B4-BE49-F238E27FC236}">
                <a16:creationId xmlns:a16="http://schemas.microsoft.com/office/drawing/2014/main" id="{137508E3-E7AC-EBB7-53C4-AE7A27A02CF3}"/>
              </a:ext>
            </a:extLst>
          </p:cNvPr>
          <p:cNvPicPr>
            <a:picLocks noChangeAspect="1"/>
          </p:cNvPicPr>
          <p:nvPr/>
        </p:nvPicPr>
        <p:blipFill rotWithShape="1">
          <a:blip r:embed="rId2"/>
          <a:srcRect t="20729" b="15389"/>
          <a:stretch/>
        </p:blipFill>
        <p:spPr>
          <a:xfrm>
            <a:off x="316773" y="3639138"/>
            <a:ext cx="5221625" cy="3010397"/>
          </a:xfrm>
          <a:prstGeom prst="rect">
            <a:avLst/>
          </a:prstGeom>
        </p:spPr>
      </p:pic>
      <p:pic>
        <p:nvPicPr>
          <p:cNvPr id="5" name="Slika 5" descr="Slika na kojoj se nalazi tekst&#10;&#10;Opis je automatski generisan">
            <a:extLst>
              <a:ext uri="{FF2B5EF4-FFF2-40B4-BE49-F238E27FC236}">
                <a16:creationId xmlns:a16="http://schemas.microsoft.com/office/drawing/2014/main" id="{2E656F8B-1EE4-3E8F-7764-5258FAB35C73}"/>
              </a:ext>
            </a:extLst>
          </p:cNvPr>
          <p:cNvPicPr>
            <a:picLocks noChangeAspect="1"/>
          </p:cNvPicPr>
          <p:nvPr/>
        </p:nvPicPr>
        <p:blipFill rotWithShape="1">
          <a:blip r:embed="rId3"/>
          <a:srcRect b="17344"/>
          <a:stretch/>
        </p:blipFill>
        <p:spPr>
          <a:xfrm>
            <a:off x="316773" y="415428"/>
            <a:ext cx="5221625" cy="3010397"/>
          </a:xfrm>
          <a:prstGeom prst="rect">
            <a:avLst/>
          </a:prstGeom>
        </p:spPr>
      </p:pic>
      <p:pic>
        <p:nvPicPr>
          <p:cNvPr id="7" name="Slika 7" descr="Slika na kojoj se nalazi tekst&#10;&#10;Opis je automatski generisan">
            <a:extLst>
              <a:ext uri="{FF2B5EF4-FFF2-40B4-BE49-F238E27FC236}">
                <a16:creationId xmlns:a16="http://schemas.microsoft.com/office/drawing/2014/main" id="{CED9939E-F403-AA05-2E4D-2F976A93D641}"/>
              </a:ext>
            </a:extLst>
          </p:cNvPr>
          <p:cNvPicPr>
            <a:picLocks noGrp="1" noChangeAspect="1"/>
          </p:cNvPicPr>
          <p:nvPr>
            <p:ph idx="1"/>
          </p:nvPr>
        </p:nvPicPr>
        <p:blipFill>
          <a:blip r:embed="rId4"/>
          <a:stretch>
            <a:fillRect/>
          </a:stretch>
        </p:blipFill>
        <p:spPr>
          <a:xfrm>
            <a:off x="6232657" y="3586812"/>
            <a:ext cx="4434721" cy="3258573"/>
          </a:xfrm>
        </p:spPr>
      </p:pic>
      <p:sp>
        <p:nvSpPr>
          <p:cNvPr id="4" name="Čuvar mesta za broj slajda 3">
            <a:extLst>
              <a:ext uri="{FF2B5EF4-FFF2-40B4-BE49-F238E27FC236}">
                <a16:creationId xmlns:a16="http://schemas.microsoft.com/office/drawing/2014/main" id="{B335BD3A-8183-35E7-F5D6-7C062AD7FD6B}"/>
              </a:ext>
            </a:extLst>
          </p:cNvPr>
          <p:cNvSpPr>
            <a:spLocks noGrp="1"/>
          </p:cNvSpPr>
          <p:nvPr>
            <p:ph type="sldNum" sz="quarter" idx="12"/>
          </p:nvPr>
        </p:nvSpPr>
        <p:spPr>
          <a:xfrm>
            <a:off x="8610600" y="6356350"/>
            <a:ext cx="2743200" cy="365125"/>
          </a:xfrm>
        </p:spPr>
        <p:txBody>
          <a:bodyPr>
            <a:normAutofit/>
          </a:bodyPr>
          <a:lstStyle/>
          <a:p>
            <a:pPr>
              <a:spcAft>
                <a:spcPts val="600"/>
              </a:spcAft>
            </a:pPr>
            <a:fld id="{D8DA9DAA-006C-4F4B-980E-E3DF019B24E2}" type="slidenum">
              <a:rPr lang="en-US">
                <a:solidFill>
                  <a:schemeClr val="accent2"/>
                </a:solidFill>
              </a:rPr>
              <a:pPr>
                <a:spcAft>
                  <a:spcPts val="600"/>
                </a:spcAft>
              </a:pPr>
              <a:t>18</a:t>
            </a:fld>
            <a:endParaRPr lang="en-US">
              <a:solidFill>
                <a:schemeClr val="accent2"/>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3893"/>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Slika 8">
            <a:extLst>
              <a:ext uri="{FF2B5EF4-FFF2-40B4-BE49-F238E27FC236}">
                <a16:creationId xmlns:a16="http://schemas.microsoft.com/office/drawing/2014/main" id="{AD5DC448-CDCA-BF6A-9512-85A72BA70022}"/>
              </a:ext>
            </a:extLst>
          </p:cNvPr>
          <p:cNvPicPr>
            <a:picLocks noChangeAspect="1"/>
          </p:cNvPicPr>
          <p:nvPr/>
        </p:nvPicPr>
        <p:blipFill>
          <a:blip r:embed="rId5"/>
          <a:stretch>
            <a:fillRect/>
          </a:stretch>
        </p:blipFill>
        <p:spPr>
          <a:xfrm>
            <a:off x="7000993" y="41723"/>
            <a:ext cx="2743200" cy="3425519"/>
          </a:xfrm>
          <a:prstGeom prst="rect">
            <a:avLst/>
          </a:prstGeom>
        </p:spPr>
      </p:pic>
    </p:spTree>
    <p:extLst>
      <p:ext uri="{BB962C8B-B14F-4D97-AF65-F5344CB8AC3E}">
        <p14:creationId xmlns:p14="http://schemas.microsoft.com/office/powerpoint/2010/main" val="1271919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Slika 6" descr="Slika na kojoj se nalazi tekst&#10;&#10;Opis je automatski generisan">
            <a:extLst>
              <a:ext uri="{FF2B5EF4-FFF2-40B4-BE49-F238E27FC236}">
                <a16:creationId xmlns:a16="http://schemas.microsoft.com/office/drawing/2014/main" id="{3A516D8D-0AD1-167E-AE43-131878E96911}"/>
              </a:ext>
            </a:extLst>
          </p:cNvPr>
          <p:cNvPicPr>
            <a:picLocks noChangeAspect="1"/>
          </p:cNvPicPr>
          <p:nvPr/>
        </p:nvPicPr>
        <p:blipFill>
          <a:blip r:embed="rId2"/>
          <a:stretch>
            <a:fillRect/>
          </a:stretch>
        </p:blipFill>
        <p:spPr>
          <a:xfrm>
            <a:off x="970369" y="5234499"/>
            <a:ext cx="4760147" cy="1469107"/>
          </a:xfrm>
          <a:prstGeom prst="rect">
            <a:avLst/>
          </a:prstGeom>
        </p:spPr>
      </p:pic>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82" y="816972"/>
            <a:ext cx="171514" cy="171514"/>
          </a:xfrm>
          <a:custGeom>
            <a:avLst/>
            <a:gdLst>
              <a:gd name="connsiteX0" fmla="*/ 159873 w 171514"/>
              <a:gd name="connsiteY0" fmla="*/ 74116 h 171514"/>
              <a:gd name="connsiteX1" fmla="*/ 97398 w 171514"/>
              <a:gd name="connsiteY1" fmla="*/ 74116 h 171514"/>
              <a:gd name="connsiteX2" fmla="*/ 97398 w 171514"/>
              <a:gd name="connsiteY2" fmla="*/ 11641 h 171514"/>
              <a:gd name="connsiteX3" fmla="*/ 85757 w 171514"/>
              <a:gd name="connsiteY3" fmla="*/ 0 h 171514"/>
              <a:gd name="connsiteX4" fmla="*/ 74116 w 171514"/>
              <a:gd name="connsiteY4" fmla="*/ 11641 h 171514"/>
              <a:gd name="connsiteX5" fmla="*/ 74116 w 171514"/>
              <a:gd name="connsiteY5" fmla="*/ 74116 h 171514"/>
              <a:gd name="connsiteX6" fmla="*/ 11641 w 171514"/>
              <a:gd name="connsiteY6" fmla="*/ 74116 h 171514"/>
              <a:gd name="connsiteX7" fmla="*/ 0 w 171514"/>
              <a:gd name="connsiteY7" fmla="*/ 85757 h 171514"/>
              <a:gd name="connsiteX8" fmla="*/ 11641 w 171514"/>
              <a:gd name="connsiteY8" fmla="*/ 97398 h 171514"/>
              <a:gd name="connsiteX9" fmla="*/ 74116 w 171514"/>
              <a:gd name="connsiteY9" fmla="*/ 97398 h 171514"/>
              <a:gd name="connsiteX10" fmla="*/ 74116 w 171514"/>
              <a:gd name="connsiteY10" fmla="*/ 159873 h 171514"/>
              <a:gd name="connsiteX11" fmla="*/ 85757 w 171514"/>
              <a:gd name="connsiteY11" fmla="*/ 171514 h 171514"/>
              <a:gd name="connsiteX12" fmla="*/ 97398 w 171514"/>
              <a:gd name="connsiteY12" fmla="*/ 159873 h 171514"/>
              <a:gd name="connsiteX13" fmla="*/ 97398 w 171514"/>
              <a:gd name="connsiteY13" fmla="*/ 97398 h 171514"/>
              <a:gd name="connsiteX14" fmla="*/ 159873 w 171514"/>
              <a:gd name="connsiteY14" fmla="*/ 97398 h 171514"/>
              <a:gd name="connsiteX15" fmla="*/ 171514 w 171514"/>
              <a:gd name="connsiteY15" fmla="*/ 85757 h 171514"/>
              <a:gd name="connsiteX16" fmla="*/ 159873 w 171514"/>
              <a:gd name="connsiteY16" fmla="*/ 74116 h 171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4" h="171514">
                <a:moveTo>
                  <a:pt x="159873" y="74116"/>
                </a:moveTo>
                <a:lnTo>
                  <a:pt x="97398" y="74116"/>
                </a:lnTo>
                <a:lnTo>
                  <a:pt x="97398" y="11641"/>
                </a:lnTo>
                <a:cubicBezTo>
                  <a:pt x="97398" y="5212"/>
                  <a:pt x="92186" y="0"/>
                  <a:pt x="85757" y="0"/>
                </a:cubicBezTo>
                <a:cubicBezTo>
                  <a:pt x="79328" y="0"/>
                  <a:pt x="74116" y="5212"/>
                  <a:pt x="74116" y="11641"/>
                </a:cubicBezTo>
                <a:lnTo>
                  <a:pt x="74116" y="74116"/>
                </a:lnTo>
                <a:lnTo>
                  <a:pt x="11641" y="74116"/>
                </a:lnTo>
                <a:cubicBezTo>
                  <a:pt x="5212" y="74116"/>
                  <a:pt x="0" y="79328"/>
                  <a:pt x="0" y="85757"/>
                </a:cubicBezTo>
                <a:cubicBezTo>
                  <a:pt x="0" y="92186"/>
                  <a:pt x="5212" y="97398"/>
                  <a:pt x="11641" y="97398"/>
                </a:cubicBezTo>
                <a:lnTo>
                  <a:pt x="74116" y="97398"/>
                </a:lnTo>
                <a:lnTo>
                  <a:pt x="74116" y="159873"/>
                </a:lnTo>
                <a:cubicBezTo>
                  <a:pt x="74116" y="166302"/>
                  <a:pt x="79328" y="171514"/>
                  <a:pt x="85757" y="171514"/>
                </a:cubicBezTo>
                <a:cubicBezTo>
                  <a:pt x="92186" y="171514"/>
                  <a:pt x="97398" y="166302"/>
                  <a:pt x="97398" y="159873"/>
                </a:cubicBezTo>
                <a:lnTo>
                  <a:pt x="97398" y="97398"/>
                </a:lnTo>
                <a:lnTo>
                  <a:pt x="159873" y="97398"/>
                </a:lnTo>
                <a:cubicBezTo>
                  <a:pt x="166302" y="97398"/>
                  <a:pt x="171514" y="92186"/>
                  <a:pt x="171514" y="85757"/>
                </a:cubicBezTo>
                <a:cubicBezTo>
                  <a:pt x="171514" y="79328"/>
                  <a:pt x="166302" y="74116"/>
                  <a:pt x="159873" y="74116"/>
                </a:cubicBezTo>
                <a:close/>
              </a:path>
            </a:pathLst>
          </a:custGeom>
          <a:solidFill>
            <a:schemeClr val="accent4"/>
          </a:solidFill>
          <a:ln w="776"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7763" y="109982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637" y="147099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20" name="Straight Connector 1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7" name="Slika 7">
            <a:extLst>
              <a:ext uri="{FF2B5EF4-FFF2-40B4-BE49-F238E27FC236}">
                <a16:creationId xmlns:a16="http://schemas.microsoft.com/office/drawing/2014/main" id="{E12A8191-581D-92EF-B08C-F2E0CF8A5992}"/>
              </a:ext>
            </a:extLst>
          </p:cNvPr>
          <p:cNvPicPr>
            <a:picLocks noChangeAspect="1"/>
          </p:cNvPicPr>
          <p:nvPr/>
        </p:nvPicPr>
        <p:blipFill>
          <a:blip r:embed="rId3"/>
          <a:stretch>
            <a:fillRect/>
          </a:stretch>
        </p:blipFill>
        <p:spPr>
          <a:xfrm>
            <a:off x="7062578" y="3320732"/>
            <a:ext cx="4124234" cy="1219188"/>
          </a:xfrm>
          <a:prstGeom prst="rect">
            <a:avLst/>
          </a:prstGeom>
        </p:spPr>
      </p:pic>
      <p:pic>
        <p:nvPicPr>
          <p:cNvPr id="5" name="Slika 5" descr="Slika na kojoj se nalazi tekst&#10;&#10;Opis je automatski generisan">
            <a:extLst>
              <a:ext uri="{FF2B5EF4-FFF2-40B4-BE49-F238E27FC236}">
                <a16:creationId xmlns:a16="http://schemas.microsoft.com/office/drawing/2014/main" id="{0E14C79A-06F2-A18D-CB93-0B746D17FAD9}"/>
              </a:ext>
            </a:extLst>
          </p:cNvPr>
          <p:cNvPicPr>
            <a:picLocks noChangeAspect="1"/>
          </p:cNvPicPr>
          <p:nvPr/>
        </p:nvPicPr>
        <p:blipFill>
          <a:blip r:embed="rId4"/>
          <a:stretch>
            <a:fillRect/>
          </a:stretch>
        </p:blipFill>
        <p:spPr>
          <a:xfrm>
            <a:off x="541971" y="398223"/>
            <a:ext cx="6035764" cy="4669259"/>
          </a:xfrm>
          <a:prstGeom prst="rect">
            <a:avLst/>
          </a:prstGeom>
        </p:spPr>
      </p:pic>
      <p:sp>
        <p:nvSpPr>
          <p:cNvPr id="3" name="Čuvar mesta za sadržaj 2">
            <a:extLst>
              <a:ext uri="{FF2B5EF4-FFF2-40B4-BE49-F238E27FC236}">
                <a16:creationId xmlns:a16="http://schemas.microsoft.com/office/drawing/2014/main" id="{3CC149E1-66E5-D645-4003-29505F35D8ED}"/>
              </a:ext>
            </a:extLst>
          </p:cNvPr>
          <p:cNvSpPr>
            <a:spLocks noGrp="1"/>
          </p:cNvSpPr>
          <p:nvPr>
            <p:ph idx="1"/>
          </p:nvPr>
        </p:nvSpPr>
        <p:spPr>
          <a:xfrm>
            <a:off x="7218052" y="221074"/>
            <a:ext cx="4138454" cy="2809114"/>
          </a:xfrm>
        </p:spPr>
        <p:txBody>
          <a:bodyPr vert="horz" lIns="91440" tIns="45720" rIns="91440" bIns="45720" rtlCol="0" anchor="t">
            <a:noAutofit/>
          </a:bodyPr>
          <a:lstStyle/>
          <a:p>
            <a:r>
              <a:rPr lang="sr-Latn-RS" sz="1600" dirty="0">
                <a:latin typeface="Calibri"/>
                <a:ea typeface="Calibri"/>
                <a:cs typeface="Times New Roman"/>
              </a:rPr>
              <a:t>Sada kada imamo dve instance, možemo konfigurisati grupe dostupnosti</a:t>
            </a:r>
          </a:p>
          <a:p>
            <a:r>
              <a:rPr lang="sr-Latn-RS" sz="1600" dirty="0">
                <a:latin typeface="Calibri"/>
                <a:ea typeface="Calibri"/>
                <a:cs typeface="Times New Roman"/>
              </a:rPr>
              <a:t>U SQL Server Konfiguracionom Menadžeru potrebno je uključiti </a:t>
            </a:r>
            <a:r>
              <a:rPr lang="sr-Latn-RS" sz="1600" err="1">
                <a:latin typeface="Calibri"/>
                <a:ea typeface="Calibri"/>
                <a:cs typeface="Times New Roman"/>
              </a:rPr>
              <a:t>Always</a:t>
            </a:r>
            <a:r>
              <a:rPr lang="sr-Latn-RS" sz="1600" dirty="0">
                <a:latin typeface="Calibri"/>
                <a:ea typeface="Calibri"/>
                <a:cs typeface="Times New Roman"/>
              </a:rPr>
              <a:t> On Grupe Dostupnosti</a:t>
            </a:r>
          </a:p>
          <a:p>
            <a:r>
              <a:rPr lang="sr-Latn-RS" sz="1600" dirty="0">
                <a:latin typeface="Calibri"/>
                <a:ea typeface="Calibri"/>
                <a:cs typeface="Times New Roman"/>
              </a:rPr>
              <a:t>Nakon što je </a:t>
            </a:r>
            <a:r>
              <a:rPr lang="sr-Latn-RS" sz="1600" err="1">
                <a:latin typeface="Calibri"/>
                <a:ea typeface="Calibri"/>
                <a:cs typeface="Times New Roman"/>
              </a:rPr>
              <a:t>Availability</a:t>
            </a:r>
            <a:r>
              <a:rPr lang="sr-Latn-RS" sz="1600" dirty="0">
                <a:latin typeface="Calibri"/>
                <a:ea typeface="Calibri"/>
                <a:cs typeface="Times New Roman"/>
              </a:rPr>
              <a:t> </a:t>
            </a:r>
            <a:r>
              <a:rPr lang="sr-Latn-RS" sz="1600" err="1">
                <a:latin typeface="Calibri"/>
                <a:ea typeface="Calibri"/>
                <a:cs typeface="Times New Roman"/>
              </a:rPr>
              <a:t>group</a:t>
            </a:r>
            <a:r>
              <a:rPr lang="sr-Latn-RS" sz="1600" dirty="0">
                <a:latin typeface="Calibri"/>
                <a:ea typeface="Calibri"/>
                <a:cs typeface="Times New Roman"/>
              </a:rPr>
              <a:t> uključen, u MSSQL-u će se pojaviti opcija New </a:t>
            </a:r>
            <a:r>
              <a:rPr lang="sr-Latn-RS" sz="1600" err="1">
                <a:latin typeface="Calibri"/>
                <a:ea typeface="Calibri"/>
                <a:cs typeface="Times New Roman"/>
              </a:rPr>
              <a:t>Availability</a:t>
            </a:r>
            <a:r>
              <a:rPr lang="sr-Latn-RS" sz="1600" dirty="0">
                <a:latin typeface="Calibri"/>
                <a:ea typeface="Calibri"/>
                <a:cs typeface="Times New Roman"/>
              </a:rPr>
              <a:t> </a:t>
            </a:r>
            <a:r>
              <a:rPr lang="sr-Latn-RS" sz="1600" err="1">
                <a:latin typeface="Calibri"/>
                <a:ea typeface="Calibri"/>
                <a:cs typeface="Times New Roman"/>
              </a:rPr>
              <a:t>Group</a:t>
            </a:r>
            <a:r>
              <a:rPr lang="sr-Latn-RS" sz="1600" dirty="0">
                <a:latin typeface="Calibri"/>
                <a:ea typeface="Calibri"/>
                <a:cs typeface="Times New Roman"/>
              </a:rPr>
              <a:t> </a:t>
            </a:r>
            <a:r>
              <a:rPr lang="sr-Latn-RS" sz="1600" err="1">
                <a:latin typeface="Calibri"/>
                <a:ea typeface="Calibri"/>
                <a:cs typeface="Times New Roman"/>
              </a:rPr>
              <a:t>Wizard</a:t>
            </a:r>
            <a:r>
              <a:rPr lang="sr-Latn-RS" sz="1600" dirty="0">
                <a:latin typeface="Calibri"/>
                <a:ea typeface="Calibri"/>
                <a:cs typeface="Times New Roman"/>
              </a:rPr>
              <a:t>...</a:t>
            </a:r>
          </a:p>
          <a:p>
            <a:r>
              <a:rPr lang="sr-Latn-RS" sz="1600" dirty="0">
                <a:latin typeface="Calibri"/>
                <a:ea typeface="Calibri"/>
                <a:cs typeface="Times New Roman"/>
              </a:rPr>
              <a:t>Prođite kroz instalacioni </a:t>
            </a:r>
            <a:r>
              <a:rPr lang="sr-Latn-RS" sz="1600" err="1">
                <a:latin typeface="Calibri"/>
                <a:ea typeface="Calibri"/>
                <a:cs typeface="Times New Roman"/>
              </a:rPr>
              <a:t>Wizard</a:t>
            </a:r>
            <a:r>
              <a:rPr lang="sr-Latn-RS" sz="1600" dirty="0">
                <a:latin typeface="Calibri"/>
                <a:ea typeface="Calibri"/>
                <a:cs typeface="Times New Roman"/>
              </a:rPr>
              <a:t> i time će grupa dostupnosti biti kreirana</a:t>
            </a:r>
          </a:p>
          <a:p>
            <a:endParaRPr lang="sr-Latn-RS" sz="1400">
              <a:latin typeface="Times New Roman"/>
              <a:cs typeface="Times New Roman"/>
            </a:endParaRPr>
          </a:p>
        </p:txBody>
      </p:sp>
      <p:sp>
        <p:nvSpPr>
          <p:cNvPr id="4" name="Čuvar mesta za broj slajda 3">
            <a:extLst>
              <a:ext uri="{FF2B5EF4-FFF2-40B4-BE49-F238E27FC236}">
                <a16:creationId xmlns:a16="http://schemas.microsoft.com/office/drawing/2014/main" id="{10FCFF2B-24BC-4213-16CC-7B14DA03D5E4}"/>
              </a:ext>
            </a:extLst>
          </p:cNvPr>
          <p:cNvSpPr>
            <a:spLocks noGrp="1"/>
          </p:cNvSpPr>
          <p:nvPr>
            <p:ph type="sldNum" sz="quarter" idx="12"/>
          </p:nvPr>
        </p:nvSpPr>
        <p:spPr>
          <a:xfrm>
            <a:off x="8610600" y="6356350"/>
            <a:ext cx="2743200" cy="365125"/>
          </a:xfrm>
        </p:spPr>
        <p:txBody>
          <a:bodyPr>
            <a:normAutofit/>
          </a:bodyPr>
          <a:lstStyle/>
          <a:p>
            <a:pPr>
              <a:spcAft>
                <a:spcPts val="600"/>
              </a:spcAft>
            </a:pPr>
            <a:fld id="{D8DA9DAA-006C-4F4B-980E-E3DF019B24E2}" type="slidenum">
              <a:rPr lang="en-US">
                <a:solidFill>
                  <a:schemeClr val="accent2"/>
                </a:solidFill>
              </a:rPr>
              <a:pPr>
                <a:spcAft>
                  <a:spcPts val="600"/>
                </a:spcAft>
              </a:pPr>
              <a:t>19</a:t>
            </a:fld>
            <a:endParaRPr lang="en-US">
              <a:solidFill>
                <a:schemeClr val="accent2"/>
              </a:solidFill>
            </a:endParaRPr>
          </a:p>
        </p:txBody>
      </p:sp>
      <p:pic>
        <p:nvPicPr>
          <p:cNvPr id="8" name="Slika 8" descr="Slika na kojoj se nalazi tekst, pismo&#10;&#10;Opis je automatski generisan">
            <a:extLst>
              <a:ext uri="{FF2B5EF4-FFF2-40B4-BE49-F238E27FC236}">
                <a16:creationId xmlns:a16="http://schemas.microsoft.com/office/drawing/2014/main" id="{2A7439D8-45E5-C726-CB5B-03357EB9AF00}"/>
              </a:ext>
            </a:extLst>
          </p:cNvPr>
          <p:cNvPicPr>
            <a:picLocks noChangeAspect="1"/>
          </p:cNvPicPr>
          <p:nvPr/>
        </p:nvPicPr>
        <p:blipFill>
          <a:blip r:embed="rId5"/>
          <a:stretch>
            <a:fillRect/>
          </a:stretch>
        </p:blipFill>
        <p:spPr>
          <a:xfrm>
            <a:off x="7757700" y="4824118"/>
            <a:ext cx="2988968" cy="1537170"/>
          </a:xfrm>
          <a:prstGeom prst="rect">
            <a:avLst/>
          </a:prstGeom>
        </p:spPr>
      </p:pic>
    </p:spTree>
    <p:extLst>
      <p:ext uri="{BB962C8B-B14F-4D97-AF65-F5344CB8AC3E}">
        <p14:creationId xmlns:p14="http://schemas.microsoft.com/office/powerpoint/2010/main" val="3377783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91A0D9B-DA21-DA81-379F-FCA0863450C6}"/>
              </a:ext>
            </a:extLst>
          </p:cNvPr>
          <p:cNvSpPr>
            <a:spLocks noGrp="1"/>
          </p:cNvSpPr>
          <p:nvPr>
            <p:ph type="ctrTitle"/>
          </p:nvPr>
        </p:nvSpPr>
        <p:spPr>
          <a:xfrm>
            <a:off x="1317037" y="710447"/>
            <a:ext cx="9275703" cy="882716"/>
          </a:xfrm>
        </p:spPr>
        <p:txBody>
          <a:bodyPr/>
          <a:lstStyle/>
          <a:p>
            <a:r>
              <a:rPr lang="sr-Latn-RS" sz="4400" err="1"/>
              <a:t>High</a:t>
            </a:r>
            <a:r>
              <a:rPr lang="sr-Latn-RS" sz="4400" dirty="0"/>
              <a:t> </a:t>
            </a:r>
            <a:r>
              <a:rPr lang="sr-Latn-RS" sz="4400" err="1"/>
              <a:t>availability</a:t>
            </a:r>
            <a:endParaRPr lang="sr-Latn-RS" sz="4400"/>
          </a:p>
        </p:txBody>
      </p:sp>
      <p:pic>
        <p:nvPicPr>
          <p:cNvPr id="3" name="Slika 3">
            <a:extLst>
              <a:ext uri="{FF2B5EF4-FFF2-40B4-BE49-F238E27FC236}">
                <a16:creationId xmlns:a16="http://schemas.microsoft.com/office/drawing/2014/main" id="{EBB0C49E-4691-134C-DF04-821BF9E56BBB}"/>
              </a:ext>
            </a:extLst>
          </p:cNvPr>
          <p:cNvPicPr>
            <a:picLocks noChangeAspect="1"/>
          </p:cNvPicPr>
          <p:nvPr/>
        </p:nvPicPr>
        <p:blipFill>
          <a:blip r:embed="rId2"/>
          <a:stretch>
            <a:fillRect/>
          </a:stretch>
        </p:blipFill>
        <p:spPr>
          <a:xfrm>
            <a:off x="2570103" y="2113093"/>
            <a:ext cx="6487347" cy="3977071"/>
          </a:xfrm>
          <a:prstGeom prst="rect">
            <a:avLst/>
          </a:prstGeom>
        </p:spPr>
      </p:pic>
    </p:spTree>
    <p:extLst>
      <p:ext uri="{BB962C8B-B14F-4D97-AF65-F5344CB8AC3E}">
        <p14:creationId xmlns:p14="http://schemas.microsoft.com/office/powerpoint/2010/main" val="3060104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181631E-B17F-66A4-360D-76CBF170CB5E}"/>
              </a:ext>
            </a:extLst>
          </p:cNvPr>
          <p:cNvSpPr>
            <a:spLocks noGrp="1"/>
          </p:cNvSpPr>
          <p:nvPr>
            <p:ph type="title"/>
          </p:nvPr>
        </p:nvSpPr>
        <p:spPr>
          <a:xfrm>
            <a:off x="2362200" y="336903"/>
            <a:ext cx="7542859" cy="1137415"/>
          </a:xfrm>
        </p:spPr>
        <p:txBody>
          <a:bodyPr>
            <a:normAutofit/>
          </a:bodyPr>
          <a:lstStyle/>
          <a:p>
            <a:r>
              <a:rPr lang="sr-Latn-RS" sz="4000" dirty="0" err="1"/>
              <a:t>Logging</a:t>
            </a:r>
            <a:r>
              <a:rPr lang="sr-Latn-RS" sz="4000" dirty="0"/>
              <a:t> i </a:t>
            </a:r>
            <a:r>
              <a:rPr lang="sr-Latn-RS" sz="4000" dirty="0" err="1"/>
              <a:t>Mirroring</a:t>
            </a:r>
            <a:r>
              <a:rPr lang="sr-Latn-RS" sz="4000" dirty="0"/>
              <a:t> HA primer</a:t>
            </a:r>
          </a:p>
        </p:txBody>
      </p:sp>
      <p:pic>
        <p:nvPicPr>
          <p:cNvPr id="5" name="Slika 5" descr="Slika na kojoj se nalazi tekst&#10;&#10;Opis je automatski generisan">
            <a:extLst>
              <a:ext uri="{FF2B5EF4-FFF2-40B4-BE49-F238E27FC236}">
                <a16:creationId xmlns:a16="http://schemas.microsoft.com/office/drawing/2014/main" id="{DC709FF9-0D12-463B-B62B-B9494A7F8EB3}"/>
              </a:ext>
            </a:extLst>
          </p:cNvPr>
          <p:cNvPicPr>
            <a:picLocks noGrp="1" noChangeAspect="1"/>
          </p:cNvPicPr>
          <p:nvPr>
            <p:ph idx="1"/>
          </p:nvPr>
        </p:nvPicPr>
        <p:blipFill>
          <a:blip r:embed="rId2"/>
          <a:stretch>
            <a:fillRect/>
          </a:stretch>
        </p:blipFill>
        <p:spPr>
          <a:xfrm>
            <a:off x="1080394" y="1543402"/>
            <a:ext cx="7143135" cy="4868745"/>
          </a:xfrm>
        </p:spPr>
      </p:pic>
      <p:sp>
        <p:nvSpPr>
          <p:cNvPr id="4" name="Čuvar mesta za broj slajda 3">
            <a:extLst>
              <a:ext uri="{FF2B5EF4-FFF2-40B4-BE49-F238E27FC236}">
                <a16:creationId xmlns:a16="http://schemas.microsoft.com/office/drawing/2014/main" id="{DA3ED7EC-C70D-1885-C81C-A11F854F772A}"/>
              </a:ext>
            </a:extLst>
          </p:cNvPr>
          <p:cNvSpPr>
            <a:spLocks noGrp="1"/>
          </p:cNvSpPr>
          <p:nvPr>
            <p:ph type="sldNum" sz="quarter" idx="12"/>
          </p:nvPr>
        </p:nvSpPr>
        <p:spPr/>
        <p:txBody>
          <a:bodyPr/>
          <a:lstStyle/>
          <a:p>
            <a:fld id="{D8DA9DAA-006C-4F4B-980E-E3DF019B24E2}" type="slidenum">
              <a:rPr lang="en-US" smtClean="0"/>
              <a:t>20</a:t>
            </a:fld>
            <a:endParaRPr lang="en-US"/>
          </a:p>
        </p:txBody>
      </p:sp>
      <p:sp>
        <p:nvSpPr>
          <p:cNvPr id="7" name="Okvir za tekst 6">
            <a:extLst>
              <a:ext uri="{FF2B5EF4-FFF2-40B4-BE49-F238E27FC236}">
                <a16:creationId xmlns:a16="http://schemas.microsoft.com/office/drawing/2014/main" id="{E4E81415-EBFF-02C9-CCF5-755A47FF939D}"/>
              </a:ext>
            </a:extLst>
          </p:cNvPr>
          <p:cNvSpPr txBox="1"/>
          <p:nvPr/>
        </p:nvSpPr>
        <p:spPr>
          <a:xfrm>
            <a:off x="8722549" y="1582326"/>
            <a:ext cx="2987792"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r-Latn-RS" sz="2000" dirty="0">
                <a:latin typeface="Univers"/>
              </a:rPr>
              <a:t>Za primer </a:t>
            </a:r>
            <a:r>
              <a:rPr lang="sr-Latn-RS" sz="2000" err="1">
                <a:latin typeface="Univers"/>
              </a:rPr>
              <a:t>logginga</a:t>
            </a:r>
            <a:r>
              <a:rPr lang="sr-Latn-RS" sz="2000" dirty="0">
                <a:latin typeface="Univers"/>
              </a:rPr>
              <a:t> i </a:t>
            </a:r>
            <a:r>
              <a:rPr lang="sr-Latn-RS" sz="2000" err="1">
                <a:latin typeface="Univers"/>
              </a:rPr>
              <a:t>Mirroringa</a:t>
            </a:r>
            <a:r>
              <a:rPr lang="sr-Latn-RS" sz="2000" dirty="0">
                <a:latin typeface="Univers"/>
              </a:rPr>
              <a:t>, kreiraćemo </a:t>
            </a:r>
            <a:r>
              <a:rPr lang="sr-Latn-RS" sz="2000" err="1">
                <a:latin typeface="Univers"/>
              </a:rPr>
              <a:t>backup</a:t>
            </a:r>
            <a:r>
              <a:rPr lang="sr-Latn-RS" sz="2000" dirty="0">
                <a:latin typeface="Univers"/>
              </a:rPr>
              <a:t> baze </a:t>
            </a:r>
            <a:r>
              <a:rPr lang="sr-Latn-RS" sz="2000" err="1">
                <a:latin typeface="Univers"/>
              </a:rPr>
              <a:t>ContosoHR</a:t>
            </a:r>
            <a:r>
              <a:rPr lang="sr-Latn-RS" sz="2000" dirty="0">
                <a:latin typeface="Univers"/>
              </a:rPr>
              <a:t>, kao i log za taj </a:t>
            </a:r>
            <a:r>
              <a:rPr lang="sr-Latn-RS" sz="2000" err="1">
                <a:latin typeface="Univers"/>
              </a:rPr>
              <a:t>backup</a:t>
            </a:r>
            <a:r>
              <a:rPr lang="sr-Latn-RS" sz="2000" dirty="0">
                <a:latin typeface="Univers"/>
              </a:rPr>
              <a:t>.</a:t>
            </a:r>
            <a:r>
              <a:rPr lang="sr-Latn-RS" sz="2000" dirty="0">
                <a:latin typeface="Univers"/>
                <a:cs typeface="Times New Roman"/>
              </a:rPr>
              <a:t> </a:t>
            </a:r>
            <a:endParaRPr lang="sr-Latn-RS" sz="2000">
              <a:latin typeface="Univers"/>
            </a:endParaRPr>
          </a:p>
        </p:txBody>
      </p:sp>
    </p:spTree>
    <p:extLst>
      <p:ext uri="{BB962C8B-B14F-4D97-AF65-F5344CB8AC3E}">
        <p14:creationId xmlns:p14="http://schemas.microsoft.com/office/powerpoint/2010/main" val="238618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ka 5" descr="Slika na kojoj se nalazi tekst&#10;&#10;Opis je automatski generisan">
            <a:extLst>
              <a:ext uri="{FF2B5EF4-FFF2-40B4-BE49-F238E27FC236}">
                <a16:creationId xmlns:a16="http://schemas.microsoft.com/office/drawing/2014/main" id="{C7CBDCEB-7433-4B6D-2651-05674ABC4DE2}"/>
              </a:ext>
            </a:extLst>
          </p:cNvPr>
          <p:cNvPicPr>
            <a:picLocks noGrp="1" noChangeAspect="1"/>
          </p:cNvPicPr>
          <p:nvPr>
            <p:ph idx="1"/>
          </p:nvPr>
        </p:nvPicPr>
        <p:blipFill>
          <a:blip r:embed="rId2"/>
          <a:stretch>
            <a:fillRect/>
          </a:stretch>
        </p:blipFill>
        <p:spPr>
          <a:xfrm>
            <a:off x="1063507" y="520671"/>
            <a:ext cx="8653874" cy="2163468"/>
          </a:xfrm>
        </p:spPr>
      </p:pic>
      <p:sp>
        <p:nvSpPr>
          <p:cNvPr id="4" name="Čuvar mesta za broj slajda 3">
            <a:extLst>
              <a:ext uri="{FF2B5EF4-FFF2-40B4-BE49-F238E27FC236}">
                <a16:creationId xmlns:a16="http://schemas.microsoft.com/office/drawing/2014/main" id="{8B24F3AA-6753-39EB-80F0-D5CC14E82B31}"/>
              </a:ext>
            </a:extLst>
          </p:cNvPr>
          <p:cNvSpPr>
            <a:spLocks noGrp="1"/>
          </p:cNvSpPr>
          <p:nvPr>
            <p:ph type="sldNum" sz="quarter" idx="12"/>
          </p:nvPr>
        </p:nvSpPr>
        <p:spPr/>
        <p:txBody>
          <a:bodyPr/>
          <a:lstStyle/>
          <a:p>
            <a:fld id="{D8DA9DAA-006C-4F4B-980E-E3DF019B24E2}" type="slidenum">
              <a:rPr lang="en-US" smtClean="0"/>
              <a:t>21</a:t>
            </a:fld>
            <a:endParaRPr lang="en-US"/>
          </a:p>
        </p:txBody>
      </p:sp>
      <p:sp>
        <p:nvSpPr>
          <p:cNvPr id="6" name="Okvir za tekst 5">
            <a:extLst>
              <a:ext uri="{FF2B5EF4-FFF2-40B4-BE49-F238E27FC236}">
                <a16:creationId xmlns:a16="http://schemas.microsoft.com/office/drawing/2014/main" id="{6BCA17C5-BE54-1A1F-2AC8-BC1148491457}"/>
              </a:ext>
            </a:extLst>
          </p:cNvPr>
          <p:cNvSpPr txBox="1"/>
          <p:nvPr/>
        </p:nvSpPr>
        <p:spPr>
          <a:xfrm>
            <a:off x="1093141" y="2965215"/>
            <a:ext cx="99304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r-Latn-RS" dirty="0">
                <a:latin typeface="Univers"/>
              </a:rPr>
              <a:t>Nakon što je </a:t>
            </a:r>
            <a:r>
              <a:rPr lang="sr-Latn-RS" dirty="0" err="1">
                <a:latin typeface="Univers"/>
              </a:rPr>
              <a:t>backup</a:t>
            </a:r>
            <a:r>
              <a:rPr lang="sr-Latn-RS" dirty="0">
                <a:latin typeface="Univers"/>
              </a:rPr>
              <a:t> i log uspešno kreiran, potrebno je </a:t>
            </a:r>
            <a:r>
              <a:rPr lang="sr-Latn-RS" dirty="0" err="1">
                <a:latin typeface="Univers"/>
              </a:rPr>
              <a:t>restore-ovati</a:t>
            </a:r>
            <a:r>
              <a:rPr lang="sr-Latn-RS" dirty="0">
                <a:latin typeface="Univers"/>
              </a:rPr>
              <a:t> </a:t>
            </a:r>
            <a:r>
              <a:rPr lang="sr-Latn-RS" dirty="0" err="1">
                <a:latin typeface="Univers"/>
              </a:rPr>
              <a:t>ContosoHR</a:t>
            </a:r>
            <a:r>
              <a:rPr lang="sr-Latn-RS" dirty="0">
                <a:latin typeface="Univers"/>
              </a:rPr>
              <a:t> bazu, ali na drugoj instanci SQL Servera, BAZAHA. To se može postići sledećim SQL upitom:</a:t>
            </a:r>
            <a:r>
              <a:rPr lang="sr-Latn-RS" dirty="0">
                <a:latin typeface="Univers"/>
                <a:cs typeface="Times New Roman"/>
              </a:rPr>
              <a:t> </a:t>
            </a:r>
            <a:endParaRPr lang="sr-Latn-RS">
              <a:latin typeface="Univers"/>
            </a:endParaRPr>
          </a:p>
        </p:txBody>
      </p:sp>
      <p:pic>
        <p:nvPicPr>
          <p:cNvPr id="7" name="Slika 7" descr="Slika na kojoj se nalazi tekst&#10;&#10;Opis je automatski generisan">
            <a:extLst>
              <a:ext uri="{FF2B5EF4-FFF2-40B4-BE49-F238E27FC236}">
                <a16:creationId xmlns:a16="http://schemas.microsoft.com/office/drawing/2014/main" id="{602B7939-E6CB-6E9F-F8E3-C3C936130FAD}"/>
              </a:ext>
            </a:extLst>
          </p:cNvPr>
          <p:cNvPicPr>
            <a:picLocks noChangeAspect="1"/>
          </p:cNvPicPr>
          <p:nvPr/>
        </p:nvPicPr>
        <p:blipFill>
          <a:blip r:embed="rId3"/>
          <a:stretch>
            <a:fillRect/>
          </a:stretch>
        </p:blipFill>
        <p:spPr>
          <a:xfrm>
            <a:off x="1093141" y="3800142"/>
            <a:ext cx="5499570" cy="2738455"/>
          </a:xfrm>
          <a:prstGeom prst="rect">
            <a:avLst/>
          </a:prstGeom>
        </p:spPr>
      </p:pic>
    </p:spTree>
    <p:extLst>
      <p:ext uri="{BB962C8B-B14F-4D97-AF65-F5344CB8AC3E}">
        <p14:creationId xmlns:p14="http://schemas.microsoft.com/office/powerpoint/2010/main" val="2013978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Čuvar mesta za sadržaj 2">
            <a:extLst>
              <a:ext uri="{FF2B5EF4-FFF2-40B4-BE49-F238E27FC236}">
                <a16:creationId xmlns:a16="http://schemas.microsoft.com/office/drawing/2014/main" id="{13D2B004-901A-2BB6-83B9-C14A6519C3F6}"/>
              </a:ext>
            </a:extLst>
          </p:cNvPr>
          <p:cNvSpPr>
            <a:spLocks noGrp="1"/>
          </p:cNvSpPr>
          <p:nvPr>
            <p:ph idx="1"/>
          </p:nvPr>
        </p:nvSpPr>
        <p:spPr>
          <a:xfrm>
            <a:off x="361628" y="1521700"/>
            <a:ext cx="6510263" cy="2497793"/>
          </a:xfrm>
        </p:spPr>
        <p:txBody>
          <a:bodyPr vert="horz" lIns="91440" tIns="45720" rIns="91440" bIns="45720" rtlCol="0" anchor="t">
            <a:normAutofit/>
          </a:bodyPr>
          <a:lstStyle/>
          <a:p>
            <a:r>
              <a:rPr lang="sr-Latn-RS" sz="2000" dirty="0">
                <a:latin typeface="Univers"/>
                <a:cs typeface="Times New Roman"/>
              </a:rPr>
              <a:t>Da bi se podesili </a:t>
            </a:r>
            <a:r>
              <a:rPr lang="sr-Latn-RS" sz="2000" err="1">
                <a:latin typeface="Univers"/>
                <a:cs typeface="Times New Roman"/>
              </a:rPr>
              <a:t>Mirroring</a:t>
            </a:r>
            <a:r>
              <a:rPr lang="sr-Latn-RS" sz="2000" dirty="0">
                <a:latin typeface="Univers"/>
                <a:cs typeface="Times New Roman"/>
              </a:rPr>
              <a:t> i Log </a:t>
            </a:r>
            <a:r>
              <a:rPr lang="sr-Latn-RS" sz="2000" err="1">
                <a:latin typeface="Univers"/>
                <a:cs typeface="Times New Roman"/>
              </a:rPr>
              <a:t>Shipping</a:t>
            </a:r>
            <a:r>
              <a:rPr lang="sr-Latn-RS" sz="2000" dirty="0">
                <a:latin typeface="Univers"/>
                <a:cs typeface="Times New Roman"/>
              </a:rPr>
              <a:t>, potrebno je uraditi desni klik na primarnu bazu, na prvoj instanci SQL Servera i pokrenuti </a:t>
            </a:r>
            <a:r>
              <a:rPr lang="sr-Latn-RS" sz="2000" err="1">
                <a:latin typeface="Univers"/>
                <a:cs typeface="Times New Roman"/>
              </a:rPr>
              <a:t>Mirroring</a:t>
            </a:r>
            <a:r>
              <a:rPr lang="sr-Latn-RS" sz="2000" dirty="0">
                <a:latin typeface="Univers"/>
                <a:cs typeface="Times New Roman"/>
              </a:rPr>
              <a:t> ili Log </a:t>
            </a:r>
            <a:r>
              <a:rPr lang="sr-Latn-RS" sz="2000" err="1">
                <a:latin typeface="Univers"/>
                <a:cs typeface="Times New Roman"/>
              </a:rPr>
              <a:t>Shipping</a:t>
            </a:r>
            <a:r>
              <a:rPr lang="sr-Latn-RS" sz="2000" dirty="0">
                <a:latin typeface="Univers"/>
                <a:cs typeface="Times New Roman"/>
              </a:rPr>
              <a:t> </a:t>
            </a:r>
            <a:r>
              <a:rPr lang="sr-Latn-RS" sz="2000" err="1">
                <a:latin typeface="Univers"/>
                <a:cs typeface="Times New Roman"/>
              </a:rPr>
              <a:t>Wizard</a:t>
            </a:r>
            <a:r>
              <a:rPr lang="sr-Latn-RS" sz="2000" dirty="0">
                <a:latin typeface="Univers"/>
                <a:cs typeface="Times New Roman"/>
              </a:rPr>
              <a:t>, nakon čega je uspostavljena veza između dve instance SQL Servera.</a:t>
            </a:r>
          </a:p>
        </p:txBody>
      </p:sp>
      <p:pic>
        <p:nvPicPr>
          <p:cNvPr id="5" name="Slika 5">
            <a:extLst>
              <a:ext uri="{FF2B5EF4-FFF2-40B4-BE49-F238E27FC236}">
                <a16:creationId xmlns:a16="http://schemas.microsoft.com/office/drawing/2014/main" id="{29598EB2-A349-C955-3715-10B9F55C0937}"/>
              </a:ext>
            </a:extLst>
          </p:cNvPr>
          <p:cNvPicPr>
            <a:picLocks noChangeAspect="1"/>
          </p:cNvPicPr>
          <p:nvPr/>
        </p:nvPicPr>
        <p:blipFill>
          <a:blip r:embed="rId2"/>
          <a:stretch>
            <a:fillRect/>
          </a:stretch>
        </p:blipFill>
        <p:spPr>
          <a:xfrm>
            <a:off x="7728966" y="997724"/>
            <a:ext cx="3057037" cy="5364208"/>
          </a:xfrm>
          <a:prstGeom prst="rect">
            <a:avLst/>
          </a:prstGeom>
        </p:spPr>
      </p:pic>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4" name="Čuvar mesta za broj slajda 3">
            <a:extLst>
              <a:ext uri="{FF2B5EF4-FFF2-40B4-BE49-F238E27FC236}">
                <a16:creationId xmlns:a16="http://schemas.microsoft.com/office/drawing/2014/main" id="{F534391C-946B-A699-CFB9-8FCC625B2E92}"/>
              </a:ext>
            </a:extLst>
          </p:cNvPr>
          <p:cNvSpPr>
            <a:spLocks noGrp="1"/>
          </p:cNvSpPr>
          <p:nvPr>
            <p:ph type="sldNum" sz="quarter" idx="12"/>
          </p:nvPr>
        </p:nvSpPr>
        <p:spPr>
          <a:xfrm>
            <a:off x="8610600" y="6356350"/>
            <a:ext cx="2743200" cy="365125"/>
          </a:xfrm>
        </p:spPr>
        <p:txBody>
          <a:bodyPr>
            <a:normAutofit/>
          </a:bodyPr>
          <a:lstStyle/>
          <a:p>
            <a:pPr>
              <a:spcAft>
                <a:spcPts val="600"/>
              </a:spcAft>
            </a:pPr>
            <a:fld id="{D8DA9DAA-006C-4F4B-980E-E3DF019B24E2}" type="slidenum">
              <a:rPr lang="en-US">
                <a:solidFill>
                  <a:schemeClr val="accent2"/>
                </a:solidFill>
              </a:rPr>
              <a:pPr>
                <a:spcAft>
                  <a:spcPts val="600"/>
                </a:spcAft>
              </a:pPr>
              <a:t>22</a:t>
            </a:fld>
            <a:endParaRPr lang="en-US">
              <a:solidFill>
                <a:schemeClr val="accent2"/>
              </a:solidFill>
            </a:endParaRPr>
          </a:p>
        </p:txBody>
      </p:sp>
    </p:spTree>
    <p:extLst>
      <p:ext uri="{BB962C8B-B14F-4D97-AF65-F5344CB8AC3E}">
        <p14:creationId xmlns:p14="http://schemas.microsoft.com/office/powerpoint/2010/main" val="1264603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a:xfrm>
            <a:off x="5694867" y="2871216"/>
            <a:ext cx="5896977" cy="950412"/>
          </a:xfrm>
        </p:spPr>
        <p:txBody>
          <a:bodyPr/>
          <a:lstStyle/>
          <a:p>
            <a:r>
              <a:rPr lang="en-US" sz="4000" dirty="0"/>
              <a:t>Hvala </a:t>
            </a:r>
            <a:r>
              <a:rPr lang="en-US" sz="4000" dirty="0" err="1"/>
              <a:t>na</a:t>
            </a:r>
            <a:r>
              <a:rPr lang="en-US" sz="4000" dirty="0"/>
              <a:t> </a:t>
            </a:r>
            <a:r>
              <a:rPr lang="en-US" sz="4000" dirty="0" err="1"/>
              <a:t>pažnji</a:t>
            </a:r>
            <a:r>
              <a:rPr lang="en-US" sz="4000" dirty="0"/>
              <a:t>!</a:t>
            </a:r>
            <a:endParaRPr lang="sr-Latn-RS" sz="4000" dirty="0" err="1"/>
          </a:p>
        </p:txBody>
      </p:sp>
      <p:pic>
        <p:nvPicPr>
          <p:cNvPr id="15" name="Picture Placeholder 14">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2">
            <a:extLst>
              <a:ext uri="{837473B0-CC2E-450A-ABE3-18F120FF3D39}">
                <a1611:picAttrSrcUrl xmlns:a1611="http://schemas.microsoft.com/office/drawing/2016/11/main" r:id="rId3"/>
              </a:ext>
            </a:extLst>
          </a:blip>
          <a:srcRect t="14895" b="14895"/>
          <a:stretch/>
        </p:blipFill>
        <p:spPr>
          <a:xfrm>
            <a:off x="1092905" y="4018982"/>
            <a:ext cx="3854161" cy="2839018"/>
          </a:xfrm>
        </p:spPr>
      </p:pic>
      <p:pic>
        <p:nvPicPr>
          <p:cNvPr id="8" name="Slika 9" descr="Slika na kojoj se nalazi logotip&#10;&#10;Opis je automatski generisan">
            <a:extLst>
              <a:ext uri="{FF2B5EF4-FFF2-40B4-BE49-F238E27FC236}">
                <a16:creationId xmlns:a16="http://schemas.microsoft.com/office/drawing/2014/main" id="{473AF85C-A0E9-18CD-468A-342F6EBF32C3}"/>
              </a:ext>
            </a:extLst>
          </p:cNvPr>
          <p:cNvPicPr>
            <a:picLocks noChangeAspect="1"/>
          </p:cNvPicPr>
          <p:nvPr/>
        </p:nvPicPr>
        <p:blipFill>
          <a:blip r:embed="rId4"/>
          <a:stretch>
            <a:fillRect/>
          </a:stretch>
        </p:blipFill>
        <p:spPr>
          <a:xfrm>
            <a:off x="2541881" y="748158"/>
            <a:ext cx="3147718" cy="2689980"/>
          </a:xfrm>
          <a:prstGeom prst="rect">
            <a:avLst/>
          </a:prstGeom>
        </p:spPr>
      </p:pic>
    </p:spTree>
    <p:extLst>
      <p:ext uri="{BB962C8B-B14F-4D97-AF65-F5344CB8AC3E}">
        <p14:creationId xmlns:p14="http://schemas.microsoft.com/office/powerpoint/2010/main" val="2144110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Slika 5" descr="Slika na kojoj se nalazi grafikon, dijagram&#10;&#10;Opis je automatski generisan">
            <a:extLst>
              <a:ext uri="{FF2B5EF4-FFF2-40B4-BE49-F238E27FC236}">
                <a16:creationId xmlns:a16="http://schemas.microsoft.com/office/drawing/2014/main" id="{B23A5DFD-91D6-2EB8-454F-9653E229101A}"/>
              </a:ext>
            </a:extLst>
          </p:cNvPr>
          <p:cNvPicPr>
            <a:picLocks noChangeAspect="1"/>
          </p:cNvPicPr>
          <p:nvPr/>
        </p:nvPicPr>
        <p:blipFill rotWithShape="1">
          <a:blip r:embed="rId2"/>
          <a:srcRect l="24004" r="23747" b="1"/>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14"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6"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Čuvar mesta za sadržaj 2">
            <a:extLst>
              <a:ext uri="{FF2B5EF4-FFF2-40B4-BE49-F238E27FC236}">
                <a16:creationId xmlns:a16="http://schemas.microsoft.com/office/drawing/2014/main" id="{D544E013-F992-3803-F5F5-BD4729F86707}"/>
              </a:ext>
            </a:extLst>
          </p:cNvPr>
          <p:cNvSpPr>
            <a:spLocks noGrp="1"/>
          </p:cNvSpPr>
          <p:nvPr>
            <p:ph idx="1"/>
          </p:nvPr>
        </p:nvSpPr>
        <p:spPr>
          <a:xfrm>
            <a:off x="6248216" y="615171"/>
            <a:ext cx="5081407" cy="5773722"/>
          </a:xfrm>
        </p:spPr>
        <p:txBody>
          <a:bodyPr vert="horz" lIns="91440" tIns="45720" rIns="91440" bIns="45720" rtlCol="0" anchor="t">
            <a:normAutofit/>
          </a:bodyPr>
          <a:lstStyle/>
          <a:p>
            <a:r>
              <a:rPr lang="sr-Latn-RS" sz="2000" dirty="0">
                <a:latin typeface="Univers"/>
                <a:cs typeface="Times New Roman"/>
              </a:rPr>
              <a:t>Visoka dostupnost sistema odnosi se na održavanje nivoa dostupnosti koji premašuju uobičajene sporazume o nivou usluge.</a:t>
            </a:r>
            <a:endParaRPr lang="sr-Latn-RS" sz="2000"/>
          </a:p>
          <a:p>
            <a:r>
              <a:rPr lang="sr-Latn-RS" sz="2000" dirty="0">
                <a:latin typeface="Univers"/>
                <a:cs typeface="Times New Roman"/>
              </a:rPr>
              <a:t>To ne znači da sistem nikada ne naiđe na greške, već da ima dovoljno ugrađene redundantnosti  kako bi se greške obradile bez izazivanja šireg kvara.</a:t>
            </a:r>
            <a:endParaRPr lang="sr-Latn-RS" sz="2000" dirty="0"/>
          </a:p>
          <a:p>
            <a:r>
              <a:rPr lang="sr-Latn-RS" sz="2000" dirty="0">
                <a:latin typeface="Univers"/>
                <a:cs typeface="Times New Roman"/>
              </a:rPr>
              <a:t>Visoko dostupna  baza podataka je baza podataka dizajnirana da radi neprekidno.</a:t>
            </a:r>
          </a:p>
          <a:p>
            <a:r>
              <a:rPr lang="sr-Latn-RS" sz="2000" dirty="0">
                <a:latin typeface="Univers"/>
                <a:cs typeface="Times New Roman"/>
              </a:rPr>
              <a:t>Svaka komponenta koja bi uzrokovala prekid rada, ako prestane da funkcioniše, smatra se pojedinačnom tačkom kvara. Visoko dostupna baza podataka mora eliminisati te pojedinačne tačke kvara.</a:t>
            </a:r>
          </a:p>
        </p:txBody>
      </p:sp>
      <p:sp>
        <p:nvSpPr>
          <p:cNvPr id="18"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4" name="Čuvar mesta za broj slajda 3">
            <a:extLst>
              <a:ext uri="{FF2B5EF4-FFF2-40B4-BE49-F238E27FC236}">
                <a16:creationId xmlns:a16="http://schemas.microsoft.com/office/drawing/2014/main" id="{7BAE9F8A-019C-E1DC-E84F-6AF9B97ADFF8}"/>
              </a:ext>
            </a:extLst>
          </p:cNvPr>
          <p:cNvSpPr>
            <a:spLocks noGrp="1"/>
          </p:cNvSpPr>
          <p:nvPr>
            <p:ph type="sldNum" sz="quarter" idx="12"/>
          </p:nvPr>
        </p:nvSpPr>
        <p:spPr>
          <a:xfrm>
            <a:off x="8610600" y="6356350"/>
            <a:ext cx="2743200" cy="365125"/>
          </a:xfrm>
        </p:spPr>
        <p:txBody>
          <a:bodyPr>
            <a:normAutofit/>
          </a:bodyPr>
          <a:lstStyle/>
          <a:p>
            <a:pPr>
              <a:spcAft>
                <a:spcPts val="600"/>
              </a:spcAft>
            </a:pPr>
            <a:fld id="{D8DA9DAA-006C-4F4B-980E-E3DF019B24E2}" type="slidenum">
              <a:rPr lang="en-US">
                <a:solidFill>
                  <a:schemeClr val="accent2"/>
                </a:solidFill>
              </a:rPr>
              <a:pPr>
                <a:spcAft>
                  <a:spcPts val="600"/>
                </a:spcAft>
              </a:pPr>
              <a:t>3</a:t>
            </a:fld>
            <a:endParaRPr lang="en-US">
              <a:solidFill>
                <a:schemeClr val="accent2"/>
              </a:solidFill>
            </a:endParaRPr>
          </a:p>
        </p:txBody>
      </p:sp>
      <p:cxnSp>
        <p:nvCxnSpPr>
          <p:cNvPr id="20"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915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59059E89-7671-190A-3899-E0AABFFE5DE2}"/>
              </a:ext>
            </a:extLst>
          </p:cNvPr>
          <p:cNvSpPr>
            <a:spLocks noGrp="1"/>
          </p:cNvSpPr>
          <p:nvPr>
            <p:ph type="title"/>
          </p:nvPr>
        </p:nvSpPr>
        <p:spPr>
          <a:xfrm>
            <a:off x="6412091" y="501651"/>
            <a:ext cx="4395340" cy="1716255"/>
          </a:xfrm>
        </p:spPr>
        <p:txBody>
          <a:bodyPr anchor="b">
            <a:normAutofit/>
          </a:bodyPr>
          <a:lstStyle/>
          <a:p>
            <a:r>
              <a:rPr lang="sr-Latn-RS" sz="3400"/>
              <a:t>Visoka dostupnost nasuprot toleranciji na greške</a:t>
            </a:r>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lika 5">
            <a:extLst>
              <a:ext uri="{FF2B5EF4-FFF2-40B4-BE49-F238E27FC236}">
                <a16:creationId xmlns:a16="http://schemas.microsoft.com/office/drawing/2014/main" id="{FAB794D6-E53B-11F6-59BD-433313C17342}"/>
              </a:ext>
            </a:extLst>
          </p:cNvPr>
          <p:cNvPicPr>
            <a:picLocks noChangeAspect="1"/>
          </p:cNvPicPr>
          <p:nvPr/>
        </p:nvPicPr>
        <p:blipFill>
          <a:blip r:embed="rId2"/>
          <a:stretch>
            <a:fillRect/>
          </a:stretch>
        </p:blipFill>
        <p:spPr>
          <a:xfrm>
            <a:off x="279143" y="2123594"/>
            <a:ext cx="5221625" cy="2610812"/>
          </a:xfrm>
          <a:prstGeom prst="rect">
            <a:avLst/>
          </a:prstGeom>
        </p:spPr>
      </p:pic>
      <p:sp>
        <p:nvSpPr>
          <p:cNvPr id="3" name="Čuvar mesta za sadržaj 2">
            <a:extLst>
              <a:ext uri="{FF2B5EF4-FFF2-40B4-BE49-F238E27FC236}">
                <a16:creationId xmlns:a16="http://schemas.microsoft.com/office/drawing/2014/main" id="{957FC274-E676-32A5-A216-364C8E279F30}"/>
              </a:ext>
            </a:extLst>
          </p:cNvPr>
          <p:cNvSpPr>
            <a:spLocks noGrp="1"/>
          </p:cNvSpPr>
          <p:nvPr>
            <p:ph idx="1"/>
          </p:nvPr>
        </p:nvSpPr>
        <p:spPr>
          <a:xfrm>
            <a:off x="6392583" y="2645922"/>
            <a:ext cx="4434721" cy="3710427"/>
          </a:xfrm>
        </p:spPr>
        <p:txBody>
          <a:bodyPr vert="horz" lIns="91440" tIns="45720" rIns="91440" bIns="45720" rtlCol="0" anchor="t">
            <a:normAutofit/>
          </a:bodyPr>
          <a:lstStyle/>
          <a:p>
            <a:r>
              <a:rPr lang="sr-Latn-RS" sz="1800" dirty="0"/>
              <a:t>Visoka dostupnost nije isto što i tolerancija na greške: tolerancija znači da se u slučaju kvara ne gube podaci. Visoka dostupnost znači da je u slučaju kvara sistem i dalje dostupan.</a:t>
            </a:r>
          </a:p>
          <a:p>
            <a:r>
              <a:rPr lang="sr-Latn-RS" sz="1800" dirty="0">
                <a:latin typeface="Univers"/>
                <a:cs typeface="Times New Roman"/>
              </a:rPr>
              <a:t>Teorema CAP kaže da distribuirane baze podataka imaju tri ključna svojstva: doslednost, dostupnost i toleranciju na </a:t>
            </a:r>
            <a:r>
              <a:rPr lang="sr-Latn-RS" sz="1800" err="1">
                <a:latin typeface="Univers"/>
                <a:cs typeface="Times New Roman"/>
              </a:rPr>
              <a:t>particionisanje</a:t>
            </a:r>
            <a:r>
              <a:rPr lang="sr-Latn-RS" sz="1800" dirty="0">
                <a:latin typeface="Univers"/>
                <a:cs typeface="Times New Roman"/>
              </a:rPr>
              <a:t>. Mogu održavati samo dva od ta tri svojstva, pa se </a:t>
            </a:r>
            <a:r>
              <a:rPr lang="sr-Latn-RS" sz="1800" err="1">
                <a:latin typeface="Univers"/>
                <a:cs typeface="Times New Roman"/>
              </a:rPr>
              <a:t>high</a:t>
            </a:r>
            <a:r>
              <a:rPr lang="sr-Latn-RS" sz="1800" dirty="0">
                <a:latin typeface="Univers"/>
                <a:cs typeface="Times New Roman"/>
              </a:rPr>
              <a:t> </a:t>
            </a:r>
            <a:r>
              <a:rPr lang="sr-Latn-RS" sz="1800" err="1">
                <a:latin typeface="Univers"/>
                <a:cs typeface="Times New Roman"/>
              </a:rPr>
              <a:t>availability</a:t>
            </a:r>
            <a:r>
              <a:rPr lang="sr-Latn-RS" sz="1800" dirty="0">
                <a:latin typeface="Univers"/>
                <a:cs typeface="Times New Roman"/>
              </a:rPr>
              <a:t> baza mora fokusirati na dostupnost.</a:t>
            </a:r>
          </a:p>
          <a:p>
            <a:endParaRPr lang="sr-Latn-RS" sz="1800">
              <a:latin typeface="Times New Roman"/>
              <a:cs typeface="Times New Roman"/>
            </a:endParaRPr>
          </a:p>
        </p:txBody>
      </p:sp>
      <p:sp>
        <p:nvSpPr>
          <p:cNvPr id="4" name="Čuvar mesta za broj slajda 3">
            <a:extLst>
              <a:ext uri="{FF2B5EF4-FFF2-40B4-BE49-F238E27FC236}">
                <a16:creationId xmlns:a16="http://schemas.microsoft.com/office/drawing/2014/main" id="{0AFC5D35-F011-7594-A2CA-8F4B91309669}"/>
              </a:ext>
            </a:extLst>
          </p:cNvPr>
          <p:cNvSpPr>
            <a:spLocks noGrp="1"/>
          </p:cNvSpPr>
          <p:nvPr>
            <p:ph type="sldNum" sz="quarter" idx="12"/>
          </p:nvPr>
        </p:nvSpPr>
        <p:spPr>
          <a:xfrm>
            <a:off x="8610600" y="6356350"/>
            <a:ext cx="2743200" cy="365125"/>
          </a:xfrm>
        </p:spPr>
        <p:txBody>
          <a:bodyPr>
            <a:normAutofit/>
          </a:bodyPr>
          <a:lstStyle/>
          <a:p>
            <a:pPr>
              <a:spcAft>
                <a:spcPts val="600"/>
              </a:spcAft>
            </a:pPr>
            <a:fld id="{D8DA9DAA-006C-4F4B-980E-E3DF019B24E2}" type="slidenum">
              <a:rPr lang="en-US">
                <a:solidFill>
                  <a:schemeClr val="accent2"/>
                </a:solidFill>
              </a:rPr>
              <a:pPr>
                <a:spcAft>
                  <a:spcPts val="600"/>
                </a:spcAft>
              </a:pPr>
              <a:t>4</a:t>
            </a:fld>
            <a:endParaRPr lang="en-US">
              <a:solidFill>
                <a:schemeClr val="accent2"/>
              </a:solidFill>
            </a:endParaRP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365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F46F1FD-90AE-71EF-16DE-916F772224BD}"/>
              </a:ext>
            </a:extLst>
          </p:cNvPr>
          <p:cNvSpPr>
            <a:spLocks noGrp="1"/>
          </p:cNvSpPr>
          <p:nvPr>
            <p:ph type="title"/>
          </p:nvPr>
        </p:nvSpPr>
        <p:spPr/>
        <p:txBody>
          <a:bodyPr>
            <a:normAutofit/>
          </a:bodyPr>
          <a:lstStyle/>
          <a:p>
            <a:r>
              <a:rPr lang="sr-Latn-RS" sz="3600" dirty="0"/>
              <a:t>Šta treba uzeti u obzir prilikom projektovanja visoko dostupnog sistema?</a:t>
            </a:r>
          </a:p>
        </p:txBody>
      </p:sp>
      <p:sp>
        <p:nvSpPr>
          <p:cNvPr id="3" name="Čuvar mesta za sadržaj 2">
            <a:extLst>
              <a:ext uri="{FF2B5EF4-FFF2-40B4-BE49-F238E27FC236}">
                <a16:creationId xmlns:a16="http://schemas.microsoft.com/office/drawing/2014/main" id="{C65298FE-011F-009B-0C39-84F22B6F14C6}"/>
              </a:ext>
            </a:extLst>
          </p:cNvPr>
          <p:cNvSpPr>
            <a:spLocks noGrp="1"/>
          </p:cNvSpPr>
          <p:nvPr>
            <p:ph idx="1"/>
          </p:nvPr>
        </p:nvSpPr>
        <p:spPr/>
        <p:txBody>
          <a:bodyPr vert="horz" lIns="91440" tIns="45720" rIns="91440" bIns="45720" rtlCol="0" anchor="t">
            <a:noAutofit/>
          </a:bodyPr>
          <a:lstStyle/>
          <a:p>
            <a:pPr algn="just"/>
            <a:r>
              <a:rPr lang="sr-Latn-RS" sz="1800" b="1" dirty="0" err="1">
                <a:latin typeface="Univers"/>
                <a:cs typeface="Times New Roman"/>
              </a:rPr>
              <a:t>Recovery</a:t>
            </a:r>
            <a:r>
              <a:rPr lang="sr-Latn-RS" sz="1800" b="1" dirty="0">
                <a:latin typeface="Univers"/>
                <a:cs typeface="Times New Roman"/>
              </a:rPr>
              <a:t> Time </a:t>
            </a:r>
            <a:r>
              <a:rPr lang="sr-Latn-RS" sz="1800" b="1" dirty="0" err="1">
                <a:latin typeface="Univers"/>
                <a:cs typeface="Times New Roman"/>
              </a:rPr>
              <a:t>Objective</a:t>
            </a:r>
            <a:r>
              <a:rPr lang="sr-Latn-RS" sz="1800" b="1" dirty="0">
                <a:latin typeface="Univers"/>
                <a:cs typeface="Times New Roman"/>
              </a:rPr>
              <a:t> (RTO) </a:t>
            </a:r>
            <a:br>
              <a:rPr lang="sr-Latn-RS" sz="1800" b="1" dirty="0">
                <a:latin typeface="Univers"/>
                <a:cs typeface="Times New Roman"/>
              </a:rPr>
            </a:br>
            <a:r>
              <a:rPr lang="sr-Latn-RS" sz="1800" dirty="0">
                <a:latin typeface="Univers"/>
                <a:cs typeface="Times New Roman"/>
              </a:rPr>
              <a:t>Dozvoljeno vreme nedostupnosti aplikacije, bilo zbog planiranih ili nepredviđenih prekida, definiše se kao RTO. Ako je RTO neke aplikacije 12 sati, aplikacija bi trebala biti ponovo dostupna i funkcionalna u tom vremenskom periodu.</a:t>
            </a:r>
          </a:p>
          <a:p>
            <a:pPr algn="just"/>
            <a:endParaRPr lang="sr-Latn-RS" sz="1800" dirty="0">
              <a:latin typeface="Univers"/>
              <a:cs typeface="Times New Roman"/>
            </a:endParaRPr>
          </a:p>
          <a:p>
            <a:pPr algn="just"/>
            <a:r>
              <a:rPr lang="sr-Latn-RS" sz="1800" b="1" err="1">
                <a:latin typeface="Univers"/>
                <a:cs typeface="Times New Roman"/>
              </a:rPr>
              <a:t>Recovery</a:t>
            </a:r>
            <a:r>
              <a:rPr lang="sr-Latn-RS" sz="1800" b="1" dirty="0">
                <a:latin typeface="Univers"/>
                <a:cs typeface="Times New Roman"/>
              </a:rPr>
              <a:t> </a:t>
            </a:r>
            <a:r>
              <a:rPr lang="sr-Latn-RS" sz="1800" b="1" err="1">
                <a:latin typeface="Univers"/>
                <a:cs typeface="Times New Roman"/>
              </a:rPr>
              <a:t>Point</a:t>
            </a:r>
            <a:r>
              <a:rPr lang="sr-Latn-RS" sz="1800" b="1" dirty="0">
                <a:latin typeface="Univers"/>
                <a:cs typeface="Times New Roman"/>
              </a:rPr>
              <a:t> </a:t>
            </a:r>
            <a:r>
              <a:rPr lang="sr-Latn-RS" sz="1800" b="1" err="1">
                <a:latin typeface="Univers"/>
                <a:cs typeface="Times New Roman"/>
              </a:rPr>
              <a:t>Objective</a:t>
            </a:r>
            <a:r>
              <a:rPr lang="sr-Latn-RS" sz="1800" b="1" dirty="0">
                <a:latin typeface="Univers"/>
                <a:cs typeface="Times New Roman"/>
              </a:rPr>
              <a:t> (RPO) </a:t>
            </a:r>
            <a:br>
              <a:rPr lang="sr-Latn-RS" sz="1800" b="1" dirty="0">
                <a:latin typeface="Univers"/>
                <a:cs typeface="Times New Roman"/>
              </a:rPr>
            </a:br>
            <a:r>
              <a:rPr lang="sr-Latn-RS" sz="1800" dirty="0">
                <a:latin typeface="Univers"/>
                <a:cs typeface="Times New Roman"/>
              </a:rPr>
              <a:t>RPO predstavlja maksimalnu količinu podataka koju organizacija ili sistem može sebi da dozvoli da izgubi, obično mereno vremenski. RPO se razlikuje od jedne baze podataka do druge i od jedne aplikacije do druge. Na primer, </a:t>
            </a:r>
            <a:r>
              <a:rPr lang="sr-Latn-RS" sz="1800" err="1">
                <a:latin typeface="Univers"/>
                <a:cs typeface="Times New Roman"/>
              </a:rPr>
              <a:t>production</a:t>
            </a:r>
            <a:r>
              <a:rPr lang="sr-Latn-RS" sz="1800" dirty="0">
                <a:latin typeface="Univers"/>
                <a:cs typeface="Times New Roman"/>
              </a:rPr>
              <a:t> baza podataka može imati tačku povratka od jedne minute, dok </a:t>
            </a:r>
            <a:r>
              <a:rPr lang="sr-Latn-RS" sz="1800" err="1">
                <a:latin typeface="Univers"/>
                <a:cs typeface="Times New Roman"/>
              </a:rPr>
              <a:t>testna</a:t>
            </a:r>
            <a:r>
              <a:rPr lang="sr-Latn-RS" sz="1800" dirty="0">
                <a:latin typeface="Univers"/>
                <a:cs typeface="Times New Roman"/>
              </a:rPr>
              <a:t> ili razvojna baza podataka može tolerisati gubitak podataka u rasponu od dana do nedelja.</a:t>
            </a:r>
            <a:br>
              <a:rPr lang="sr-Latn-RS" sz="1800" dirty="0">
                <a:latin typeface="Univers"/>
                <a:cs typeface="Times New Roman"/>
              </a:rPr>
            </a:br>
            <a:endParaRPr lang="sr-Latn-RS" sz="1800" dirty="0">
              <a:latin typeface="Univers"/>
              <a:cs typeface="Times New Roman"/>
            </a:endParaRPr>
          </a:p>
          <a:p>
            <a:pPr algn="just"/>
            <a:r>
              <a:rPr lang="sr-Latn-RS" sz="1800" b="1" dirty="0" err="1">
                <a:latin typeface="Univers"/>
                <a:cs typeface="Times New Roman"/>
              </a:rPr>
              <a:t>Recovery</a:t>
            </a:r>
            <a:r>
              <a:rPr lang="sr-Latn-RS" sz="1800" b="1" dirty="0">
                <a:latin typeface="Univers"/>
                <a:cs typeface="Times New Roman"/>
              </a:rPr>
              <a:t> </a:t>
            </a:r>
            <a:r>
              <a:rPr lang="sr-Latn-RS" sz="1800" b="1" dirty="0" err="1">
                <a:latin typeface="Univers"/>
                <a:cs typeface="Times New Roman"/>
              </a:rPr>
              <a:t>Level</a:t>
            </a:r>
            <a:r>
              <a:rPr lang="sr-Latn-RS" sz="1800" b="1" dirty="0">
                <a:latin typeface="Univers"/>
                <a:cs typeface="Times New Roman"/>
              </a:rPr>
              <a:t> </a:t>
            </a:r>
            <a:r>
              <a:rPr lang="sr-Latn-RS" sz="1800" b="1" dirty="0" err="1">
                <a:latin typeface="Univers"/>
                <a:cs typeface="Times New Roman"/>
              </a:rPr>
              <a:t>Objective</a:t>
            </a:r>
            <a:r>
              <a:rPr lang="sr-Latn-RS" sz="1800" b="1" dirty="0">
                <a:latin typeface="Univers"/>
                <a:cs typeface="Times New Roman"/>
              </a:rPr>
              <a:t> (RLO) </a:t>
            </a:r>
            <a:br>
              <a:rPr lang="sr-Latn-RS" sz="1800" b="1" dirty="0">
                <a:latin typeface="Univers"/>
                <a:cs typeface="Times New Roman"/>
              </a:rPr>
            </a:br>
            <a:r>
              <a:rPr lang="sr-Latn-RS" sz="1800" dirty="0">
                <a:latin typeface="Univers"/>
                <a:cs typeface="Times New Roman"/>
              </a:rPr>
              <a:t>RLO se odnosi na nivo detalja koji je potreban za vraćanje podataka na nivou instance, baze podataka ili tabele.</a:t>
            </a:r>
          </a:p>
          <a:p>
            <a:endParaRPr lang="sr-Latn-RS" dirty="0"/>
          </a:p>
        </p:txBody>
      </p:sp>
      <p:sp>
        <p:nvSpPr>
          <p:cNvPr id="4" name="Čuvar mesta za broj slajda 3">
            <a:extLst>
              <a:ext uri="{FF2B5EF4-FFF2-40B4-BE49-F238E27FC236}">
                <a16:creationId xmlns:a16="http://schemas.microsoft.com/office/drawing/2014/main" id="{BB8820C6-462E-5248-880D-64FAF4920BB6}"/>
              </a:ext>
            </a:extLst>
          </p:cNvPr>
          <p:cNvSpPr>
            <a:spLocks noGrp="1"/>
          </p:cNvSpPr>
          <p:nvPr>
            <p:ph type="sldNum" sz="quarter" idx="12"/>
          </p:nvPr>
        </p:nvSpPr>
        <p:spPr/>
        <p:txBody>
          <a:bodyPr/>
          <a:lstStyle/>
          <a:p>
            <a:fld id="{D8DA9DAA-006C-4F4B-980E-E3DF019B24E2}" type="slidenum">
              <a:rPr lang="en-US" smtClean="0"/>
              <a:t>5</a:t>
            </a:fld>
            <a:endParaRPr lang="en-US"/>
          </a:p>
        </p:txBody>
      </p:sp>
    </p:spTree>
    <p:extLst>
      <p:ext uri="{BB962C8B-B14F-4D97-AF65-F5344CB8AC3E}">
        <p14:creationId xmlns:p14="http://schemas.microsoft.com/office/powerpoint/2010/main" val="2937044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3A553D0-1BBC-3A9C-ED57-7D18611B241E}"/>
              </a:ext>
            </a:extLst>
          </p:cNvPr>
          <p:cNvSpPr>
            <a:spLocks noGrp="1"/>
          </p:cNvSpPr>
          <p:nvPr>
            <p:ph type="ctrTitle"/>
          </p:nvPr>
        </p:nvSpPr>
        <p:spPr>
          <a:xfrm>
            <a:off x="1260593" y="1453633"/>
            <a:ext cx="9962444" cy="2340864"/>
          </a:xfrm>
        </p:spPr>
        <p:txBody>
          <a:bodyPr>
            <a:normAutofit/>
          </a:bodyPr>
          <a:lstStyle/>
          <a:p>
            <a:r>
              <a:rPr lang="sr-Latn-RS" sz="4400" dirty="0"/>
              <a:t>Metode za postizanje visoke dostupnosti kod </a:t>
            </a:r>
            <a:r>
              <a:rPr lang="sr-Latn-RS" sz="4400" err="1"/>
              <a:t>sql</a:t>
            </a:r>
            <a:r>
              <a:rPr lang="sr-Latn-RS" sz="4400" dirty="0"/>
              <a:t> servera</a:t>
            </a:r>
          </a:p>
        </p:txBody>
      </p:sp>
    </p:spTree>
    <p:extLst>
      <p:ext uri="{BB962C8B-B14F-4D97-AF65-F5344CB8AC3E}">
        <p14:creationId xmlns:p14="http://schemas.microsoft.com/office/powerpoint/2010/main" val="2477813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7E8640D6-2BAE-C69E-193D-2897C3519F8E}"/>
              </a:ext>
            </a:extLst>
          </p:cNvPr>
          <p:cNvSpPr>
            <a:spLocks noGrp="1"/>
          </p:cNvSpPr>
          <p:nvPr>
            <p:ph type="title"/>
          </p:nvPr>
        </p:nvSpPr>
        <p:spPr>
          <a:xfrm>
            <a:off x="410918" y="71490"/>
            <a:ext cx="3386821" cy="811433"/>
          </a:xfrm>
        </p:spPr>
        <p:txBody>
          <a:bodyPr anchor="b">
            <a:normAutofit/>
          </a:bodyPr>
          <a:lstStyle/>
          <a:p>
            <a:r>
              <a:rPr lang="sr-Latn-RS" sz="3600" dirty="0"/>
              <a:t>1.Replikacija</a:t>
            </a:r>
          </a:p>
        </p:txBody>
      </p:sp>
      <p:sp>
        <p:nvSpPr>
          <p:cNvPr id="12"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4"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6"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3" name="Čuvar mesta za sadržaj 2">
            <a:extLst>
              <a:ext uri="{FF2B5EF4-FFF2-40B4-BE49-F238E27FC236}">
                <a16:creationId xmlns:a16="http://schemas.microsoft.com/office/drawing/2014/main" id="{FA133D4D-6A4E-D270-EE62-C15F930D092B}"/>
              </a:ext>
            </a:extLst>
          </p:cNvPr>
          <p:cNvSpPr>
            <a:spLocks noGrp="1"/>
          </p:cNvSpPr>
          <p:nvPr>
            <p:ph idx="1"/>
          </p:nvPr>
        </p:nvSpPr>
        <p:spPr>
          <a:xfrm>
            <a:off x="203955" y="1139298"/>
            <a:ext cx="7300302" cy="5249885"/>
          </a:xfrm>
          <a:solidFill>
            <a:schemeClr val="bg1"/>
          </a:solidFill>
        </p:spPr>
        <p:txBody>
          <a:bodyPr vert="horz" lIns="91440" tIns="45720" rIns="91440" bIns="45720" rtlCol="0" anchor="t">
            <a:normAutofit/>
          </a:bodyPr>
          <a:lstStyle/>
          <a:p>
            <a:r>
              <a:rPr lang="sr-Latn-RS" sz="1400" err="1">
                <a:latin typeface="Univers"/>
                <a:cs typeface="Times New Roman"/>
              </a:rPr>
              <a:t>Replikacija</a:t>
            </a:r>
            <a:r>
              <a:rPr lang="sr-Latn-RS" sz="1400" dirty="0">
                <a:latin typeface="Univers"/>
                <a:cs typeface="Times New Roman"/>
              </a:rPr>
              <a:t> radi sinhronizaciju određenih tabela i objekata (pogleda, uskladištenih procedura, itd.) sa jednim ili više SQL servera </a:t>
            </a:r>
            <a:endParaRPr lang="sr-Latn-RS" sz="1400"/>
          </a:p>
          <a:p>
            <a:r>
              <a:rPr lang="sr-Latn-RS" sz="1400" dirty="0">
                <a:latin typeface="Univers"/>
                <a:cs typeface="Times New Roman"/>
              </a:rPr>
              <a:t>SQL Server Transakciona </a:t>
            </a:r>
            <a:r>
              <a:rPr lang="sr-Latn-RS" sz="1400" err="1">
                <a:latin typeface="Univers"/>
                <a:cs typeface="Times New Roman"/>
              </a:rPr>
              <a:t>replikacija</a:t>
            </a:r>
            <a:r>
              <a:rPr lang="sr-Latn-RS" sz="1400" dirty="0">
                <a:latin typeface="Univers"/>
                <a:cs typeface="Times New Roman"/>
              </a:rPr>
              <a:t> je rešenje za visoku dostupnost na nivou baze podataka u realnom vremenu koje se sastoji od jednog primarnog servera, poznatog kao Izdavač (Publisher), koji distribuira sve tabele baze podataka ili odabrane tabele, poznate kao Članci (</a:t>
            </a:r>
            <a:r>
              <a:rPr lang="sr-Latn-RS" sz="1400" err="1">
                <a:latin typeface="Univers"/>
                <a:cs typeface="Times New Roman"/>
              </a:rPr>
              <a:t>Articles</a:t>
            </a:r>
            <a:r>
              <a:rPr lang="sr-Latn-RS" sz="1400" dirty="0">
                <a:latin typeface="Univers"/>
                <a:cs typeface="Times New Roman"/>
              </a:rPr>
              <a:t>), jednom ili više sekundarnih servera, poznatih kao Pretplatnici (</a:t>
            </a:r>
            <a:r>
              <a:rPr lang="sr-Latn-RS" sz="1400" err="1">
                <a:latin typeface="Univers"/>
                <a:cs typeface="Times New Roman"/>
              </a:rPr>
              <a:t>Subscribers</a:t>
            </a:r>
            <a:r>
              <a:rPr lang="sr-Latn-RS" sz="1400" dirty="0">
                <a:latin typeface="Univers"/>
                <a:cs typeface="Times New Roman"/>
              </a:rPr>
              <a:t>), koji se mogu koristiti i za izveštavanje.</a:t>
            </a:r>
          </a:p>
          <a:p>
            <a:r>
              <a:rPr lang="sr-Latn-RS" sz="1400" dirty="0">
                <a:latin typeface="Univers"/>
                <a:cs typeface="Times New Roman"/>
              </a:rPr>
              <a:t>Koristi tri agenta:</a:t>
            </a:r>
          </a:p>
          <a:p>
            <a:r>
              <a:rPr lang="sr-Latn-RS" sz="1400" dirty="0">
                <a:latin typeface="Univers"/>
                <a:cs typeface="Times New Roman"/>
              </a:rPr>
              <a:t>SQL Server </a:t>
            </a:r>
            <a:r>
              <a:rPr lang="sr-Latn-RS" sz="1400" dirty="0" err="1">
                <a:latin typeface="Univers"/>
                <a:cs typeface="Times New Roman"/>
              </a:rPr>
              <a:t>Snapshot</a:t>
            </a:r>
            <a:r>
              <a:rPr lang="sr-Latn-RS" sz="1400" dirty="0">
                <a:latin typeface="Univers"/>
                <a:cs typeface="Times New Roman"/>
              </a:rPr>
              <a:t> Agent koji priprema inicijalni snimak koji sadrži objekte baze podataka koji će biti </a:t>
            </a:r>
            <a:r>
              <a:rPr lang="sr-Latn-RS" sz="1400" dirty="0" err="1">
                <a:latin typeface="Univers"/>
                <a:cs typeface="Times New Roman"/>
              </a:rPr>
              <a:t>replikovani</a:t>
            </a:r>
            <a:r>
              <a:rPr lang="sr-Latn-RS" sz="1400" dirty="0">
                <a:latin typeface="Univers"/>
                <a:cs typeface="Times New Roman"/>
              </a:rPr>
              <a:t>. </a:t>
            </a:r>
          </a:p>
          <a:p>
            <a:r>
              <a:rPr lang="sr-Latn-RS" sz="1400" err="1">
                <a:latin typeface="Univers"/>
                <a:cs typeface="Times New Roman"/>
              </a:rPr>
              <a:t>Distribution</a:t>
            </a:r>
            <a:r>
              <a:rPr lang="sr-Latn-RS" sz="1400" dirty="0">
                <a:latin typeface="Univers"/>
                <a:cs typeface="Times New Roman"/>
              </a:rPr>
              <a:t> Agent je zadužen za distribuciju inicijalnog snimka, kao i kumulativnih logova pretplatnicima. </a:t>
            </a:r>
          </a:p>
          <a:p>
            <a:r>
              <a:rPr lang="sr-Latn-RS" sz="1400" dirty="0">
                <a:latin typeface="Univers"/>
                <a:cs typeface="Times New Roman"/>
              </a:rPr>
              <a:t>Log </a:t>
            </a:r>
            <a:r>
              <a:rPr lang="sr-Latn-RS" sz="1400" dirty="0" err="1">
                <a:latin typeface="Univers"/>
                <a:cs typeface="Times New Roman"/>
              </a:rPr>
              <a:t>Reader</a:t>
            </a:r>
            <a:r>
              <a:rPr lang="sr-Latn-RS" sz="1400" dirty="0">
                <a:latin typeface="Univers"/>
                <a:cs typeface="Times New Roman"/>
              </a:rPr>
              <a:t> Agent je odgovoran za praćenje SQL Server </a:t>
            </a:r>
            <a:r>
              <a:rPr lang="sr-Latn-RS" sz="1400" dirty="0" err="1">
                <a:latin typeface="Univers"/>
                <a:cs typeface="Times New Roman"/>
              </a:rPr>
              <a:t>Transaction</a:t>
            </a:r>
            <a:r>
              <a:rPr lang="sr-Latn-RS" sz="1400" dirty="0">
                <a:latin typeface="Univers"/>
                <a:cs typeface="Times New Roman"/>
              </a:rPr>
              <a:t> Log-a u Publisher-u i kopiranje transakcija iz tog </a:t>
            </a:r>
            <a:r>
              <a:rPr lang="sr-Latn-RS" sz="1400" dirty="0" err="1">
                <a:latin typeface="Univers"/>
                <a:cs typeface="Times New Roman"/>
              </a:rPr>
              <a:t>Transaction</a:t>
            </a:r>
            <a:r>
              <a:rPr lang="sr-Latn-RS" sz="1400" dirty="0">
                <a:latin typeface="Univers"/>
                <a:cs typeface="Times New Roman"/>
              </a:rPr>
              <a:t> Log fajla u </a:t>
            </a:r>
            <a:r>
              <a:rPr lang="sr-Latn-RS" sz="1400" dirty="0" err="1">
                <a:latin typeface="Univers"/>
                <a:cs typeface="Times New Roman"/>
              </a:rPr>
              <a:t>distribucijsku</a:t>
            </a:r>
            <a:r>
              <a:rPr lang="sr-Latn-RS" sz="1400" dirty="0">
                <a:latin typeface="Univers"/>
                <a:cs typeface="Times New Roman"/>
              </a:rPr>
              <a:t> bazu podataka, gde će ih kasnije </a:t>
            </a:r>
            <a:r>
              <a:rPr lang="sr-Latn-RS" sz="1400" dirty="0" err="1">
                <a:latin typeface="Univers"/>
                <a:cs typeface="Times New Roman"/>
              </a:rPr>
              <a:t>distribucijski</a:t>
            </a:r>
            <a:r>
              <a:rPr lang="sr-Latn-RS" sz="1400" dirty="0">
                <a:latin typeface="Univers"/>
                <a:cs typeface="Times New Roman"/>
              </a:rPr>
              <a:t> agent kopirati pretplatnicima.</a:t>
            </a:r>
          </a:p>
          <a:p>
            <a:r>
              <a:rPr lang="sr-Latn-RS" sz="1400" dirty="0">
                <a:latin typeface="Univers"/>
                <a:cs typeface="Times New Roman"/>
              </a:rPr>
              <a:t>Međutim, </a:t>
            </a:r>
            <a:r>
              <a:rPr lang="sr-Latn-RS" sz="1400" err="1">
                <a:latin typeface="Univers"/>
                <a:cs typeface="Times New Roman"/>
              </a:rPr>
              <a:t>replikacija</a:t>
            </a:r>
            <a:r>
              <a:rPr lang="sr-Latn-RS" sz="1400" dirty="0">
                <a:latin typeface="Univers"/>
                <a:cs typeface="Times New Roman"/>
              </a:rPr>
              <a:t> ne pruža automatsko prebacivanje , što je jedan od ključnih zahteva visoko dostupne baze podataka.</a:t>
            </a:r>
          </a:p>
          <a:p>
            <a:r>
              <a:rPr lang="sr-Latn-RS" sz="1400" err="1">
                <a:latin typeface="Univers"/>
                <a:cs typeface="Times New Roman"/>
              </a:rPr>
              <a:t>Replikacija</a:t>
            </a:r>
            <a:r>
              <a:rPr lang="sr-Latn-RS" sz="1400" dirty="0">
                <a:latin typeface="Univers"/>
                <a:cs typeface="Times New Roman"/>
              </a:rPr>
              <a:t> takođe može dovesti do razlika između kopija, što može izazvati niz problema. </a:t>
            </a:r>
            <a:r>
              <a:rPr lang="sr-Latn-RS" sz="1400" err="1">
                <a:latin typeface="Univers"/>
                <a:cs typeface="Times New Roman"/>
              </a:rPr>
              <a:t>Replikacija</a:t>
            </a:r>
            <a:r>
              <a:rPr lang="sr-Latn-RS" sz="1400" dirty="0">
                <a:latin typeface="Univers"/>
                <a:cs typeface="Times New Roman"/>
              </a:rPr>
              <a:t> nije stvarno dizajnirana za visoku dostupnost.</a:t>
            </a:r>
          </a:p>
          <a:p>
            <a:endParaRPr lang="sr-Latn-RS" sz="1000" dirty="0">
              <a:latin typeface="Univers"/>
              <a:cs typeface="Times New Roman"/>
            </a:endParaRPr>
          </a:p>
          <a:p>
            <a:endParaRPr lang="sr-Latn-RS" sz="1000" dirty="0">
              <a:latin typeface="Univers"/>
              <a:ea typeface="Calibri"/>
              <a:cs typeface="Calibri"/>
            </a:endParaRPr>
          </a:p>
          <a:p>
            <a:endParaRPr lang="sr-Latn-RS" sz="1000" dirty="0"/>
          </a:p>
        </p:txBody>
      </p:sp>
      <p:pic>
        <p:nvPicPr>
          <p:cNvPr id="5" name="Slika 5" descr="Slika na kojoj se nalazi dijagram, šematski&#10;&#10;Opis je automatski generisan">
            <a:extLst>
              <a:ext uri="{FF2B5EF4-FFF2-40B4-BE49-F238E27FC236}">
                <a16:creationId xmlns:a16="http://schemas.microsoft.com/office/drawing/2014/main" id="{8E3BA457-6781-6F35-9D51-36379DA319C2}"/>
              </a:ext>
            </a:extLst>
          </p:cNvPr>
          <p:cNvPicPr>
            <a:picLocks noChangeAspect="1"/>
          </p:cNvPicPr>
          <p:nvPr/>
        </p:nvPicPr>
        <p:blipFill>
          <a:blip r:embed="rId2"/>
          <a:stretch>
            <a:fillRect/>
          </a:stretch>
        </p:blipFill>
        <p:spPr>
          <a:xfrm>
            <a:off x="8051069" y="222010"/>
            <a:ext cx="3027142" cy="6054285"/>
          </a:xfrm>
          <a:prstGeom prst="rect">
            <a:avLst/>
          </a:prstGeom>
        </p:spPr>
      </p:pic>
      <p:sp>
        <p:nvSpPr>
          <p:cNvPr id="4" name="Čuvar mesta za broj slajda 3">
            <a:extLst>
              <a:ext uri="{FF2B5EF4-FFF2-40B4-BE49-F238E27FC236}">
                <a16:creationId xmlns:a16="http://schemas.microsoft.com/office/drawing/2014/main" id="{94D81908-6764-CD62-4968-F0791387B7E4}"/>
              </a:ext>
            </a:extLst>
          </p:cNvPr>
          <p:cNvSpPr>
            <a:spLocks noGrp="1"/>
          </p:cNvSpPr>
          <p:nvPr>
            <p:ph type="sldNum" sz="quarter" idx="12"/>
          </p:nvPr>
        </p:nvSpPr>
        <p:spPr>
          <a:xfrm>
            <a:off x="8610600" y="6356350"/>
            <a:ext cx="2743200" cy="365125"/>
          </a:xfrm>
        </p:spPr>
        <p:txBody>
          <a:bodyPr>
            <a:normAutofit/>
          </a:bodyPr>
          <a:lstStyle/>
          <a:p>
            <a:pPr>
              <a:spcAft>
                <a:spcPts val="600"/>
              </a:spcAft>
            </a:pPr>
            <a:fld id="{D8DA9DAA-006C-4F4B-980E-E3DF019B24E2}" type="slidenum">
              <a:rPr lang="en-US">
                <a:solidFill>
                  <a:schemeClr val="accent2"/>
                </a:solidFill>
              </a:rPr>
              <a:pPr>
                <a:spcAft>
                  <a:spcPts val="600"/>
                </a:spcAft>
              </a:pPr>
              <a:t>7</a:t>
            </a:fld>
            <a:endParaRPr lang="en-US">
              <a:solidFill>
                <a:schemeClr val="accent2"/>
              </a:solidFill>
            </a:endParaRPr>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2550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Slika 7" descr="Slika na kojoj se nalazi dijagram&#10;&#10;Opis je automatski generisan">
            <a:extLst>
              <a:ext uri="{FF2B5EF4-FFF2-40B4-BE49-F238E27FC236}">
                <a16:creationId xmlns:a16="http://schemas.microsoft.com/office/drawing/2014/main" id="{1936F19B-E86E-BA36-2B68-274CCAF35B37}"/>
              </a:ext>
            </a:extLst>
          </p:cNvPr>
          <p:cNvPicPr>
            <a:picLocks noChangeAspect="1"/>
          </p:cNvPicPr>
          <p:nvPr/>
        </p:nvPicPr>
        <p:blipFill>
          <a:blip r:embed="rId2"/>
          <a:stretch>
            <a:fillRect/>
          </a:stretch>
        </p:blipFill>
        <p:spPr>
          <a:xfrm>
            <a:off x="279143" y="1921256"/>
            <a:ext cx="5221625" cy="3015488"/>
          </a:xfrm>
          <a:prstGeom prst="rect">
            <a:avLst/>
          </a:prstGeom>
        </p:spPr>
      </p:pic>
      <p:sp>
        <p:nvSpPr>
          <p:cNvPr id="3" name="Čuvar mesta za sadržaj 2">
            <a:extLst>
              <a:ext uri="{FF2B5EF4-FFF2-40B4-BE49-F238E27FC236}">
                <a16:creationId xmlns:a16="http://schemas.microsoft.com/office/drawing/2014/main" id="{FA133D4D-6A4E-D270-EE62-C15F930D092B}"/>
              </a:ext>
            </a:extLst>
          </p:cNvPr>
          <p:cNvSpPr>
            <a:spLocks noGrp="1"/>
          </p:cNvSpPr>
          <p:nvPr>
            <p:ph idx="1"/>
          </p:nvPr>
        </p:nvSpPr>
        <p:spPr>
          <a:xfrm>
            <a:off x="6195027" y="613922"/>
            <a:ext cx="4999166" cy="6090501"/>
          </a:xfrm>
        </p:spPr>
        <p:txBody>
          <a:bodyPr vert="horz" lIns="91440" tIns="45720" rIns="91440" bIns="45720" rtlCol="0" anchor="t">
            <a:noAutofit/>
          </a:bodyPr>
          <a:lstStyle/>
          <a:p>
            <a:pPr>
              <a:lnSpc>
                <a:spcPct val="100000"/>
              </a:lnSpc>
            </a:pPr>
            <a:r>
              <a:rPr lang="sr-Latn-RS" sz="1800" dirty="0">
                <a:latin typeface="Univers"/>
                <a:cs typeface="Times New Roman"/>
              </a:rPr>
              <a:t>Log </a:t>
            </a:r>
            <a:r>
              <a:rPr lang="sr-Latn-RS" sz="1800" err="1">
                <a:latin typeface="Univers"/>
                <a:cs typeface="Times New Roman"/>
              </a:rPr>
              <a:t>Shipping</a:t>
            </a:r>
            <a:r>
              <a:rPr lang="sr-Latn-RS" sz="1800" dirty="0">
                <a:latin typeface="Univers"/>
                <a:cs typeface="Times New Roman"/>
              </a:rPr>
              <a:t> je pogodno za manje kritične baze podataka i nudi prilagodljivu tačku oporavka i vreme. Sastoji se od jednog primarnog servera baze podataka i jednog ili više rezervnih sekundarnih servera koji se koriste u svrhe izveštavanja.</a:t>
            </a:r>
            <a:endParaRPr lang="sr-Latn-RS" sz="1800">
              <a:latin typeface="Univers"/>
            </a:endParaRPr>
          </a:p>
          <a:p>
            <a:pPr>
              <a:lnSpc>
                <a:spcPct val="100000"/>
              </a:lnSpc>
            </a:pPr>
            <a:r>
              <a:rPr lang="sr-Latn-RS" sz="1800" dirty="0">
                <a:latin typeface="Univers"/>
                <a:cs typeface="Times New Roman"/>
              </a:rPr>
              <a:t>Kao rezultat, sekundarne baze podataka neće biti dostupne </a:t>
            </a:r>
            <a:r>
              <a:rPr lang="sr-Latn-RS" sz="1800" dirty="0" err="1">
                <a:latin typeface="Univers"/>
                <a:cs typeface="Times New Roman"/>
              </a:rPr>
              <a:t>online</a:t>
            </a:r>
            <a:r>
              <a:rPr lang="sr-Latn-RS" sz="1800" dirty="0">
                <a:latin typeface="Univers"/>
                <a:cs typeface="Times New Roman"/>
              </a:rPr>
              <a:t>. Umesto toga, biće u režimu obnove ili rezervnom režimu, čekajući sledeću rezervnu kopiju SQL Server </a:t>
            </a:r>
            <a:r>
              <a:rPr lang="sr-Latn-RS" sz="1800" dirty="0" err="1">
                <a:latin typeface="Univers"/>
                <a:cs typeface="Times New Roman"/>
              </a:rPr>
              <a:t>Transaction</a:t>
            </a:r>
            <a:r>
              <a:rPr lang="sr-Latn-RS" sz="1800" dirty="0">
                <a:latin typeface="Univers"/>
                <a:cs typeface="Times New Roman"/>
              </a:rPr>
              <a:t> Loga primarnog servera</a:t>
            </a:r>
            <a:endParaRPr lang="sr-Latn-RS" sz="1800" dirty="0"/>
          </a:p>
          <a:p>
            <a:pPr>
              <a:lnSpc>
                <a:spcPct val="100000"/>
              </a:lnSpc>
            </a:pPr>
            <a:r>
              <a:rPr lang="sr-Latn-RS" sz="1800" dirty="0">
                <a:latin typeface="Univers"/>
                <a:cs typeface="Times New Roman"/>
              </a:rPr>
              <a:t>To pruža rešenje za oporavak od katastrofe, ali prebacivanje na jedan od sekundarnih SQL instanci u slučaju kvara nije automatsko.</a:t>
            </a:r>
            <a:br>
              <a:rPr lang="sr-Latn-RS" sz="1400" dirty="0">
                <a:latin typeface="Univers"/>
                <a:cs typeface="Times New Roman"/>
              </a:rPr>
            </a:br>
            <a:endParaRPr lang="sr-Latn-RS" sz="1400">
              <a:latin typeface="Univers"/>
              <a:ea typeface="Calibri"/>
              <a:cs typeface="Times New Roman"/>
            </a:endParaRPr>
          </a:p>
          <a:p>
            <a:endParaRPr lang="sr-Latn-RS" sz="1400" dirty="0">
              <a:cs typeface="Times New Roman"/>
            </a:endParaRPr>
          </a:p>
        </p:txBody>
      </p:sp>
      <p:sp>
        <p:nvSpPr>
          <p:cNvPr id="4" name="Čuvar mesta za broj slajda 3">
            <a:extLst>
              <a:ext uri="{FF2B5EF4-FFF2-40B4-BE49-F238E27FC236}">
                <a16:creationId xmlns:a16="http://schemas.microsoft.com/office/drawing/2014/main" id="{94D81908-6764-CD62-4968-F0791387B7E4}"/>
              </a:ext>
            </a:extLst>
          </p:cNvPr>
          <p:cNvSpPr>
            <a:spLocks noGrp="1"/>
          </p:cNvSpPr>
          <p:nvPr>
            <p:ph type="sldNum" sz="quarter" idx="12"/>
          </p:nvPr>
        </p:nvSpPr>
        <p:spPr>
          <a:xfrm>
            <a:off x="8610600" y="6356350"/>
            <a:ext cx="2743200" cy="365125"/>
          </a:xfrm>
        </p:spPr>
        <p:txBody>
          <a:bodyPr>
            <a:normAutofit/>
          </a:bodyPr>
          <a:lstStyle/>
          <a:p>
            <a:pPr>
              <a:spcAft>
                <a:spcPts val="600"/>
              </a:spcAft>
            </a:pPr>
            <a:fld id="{D8DA9DAA-006C-4F4B-980E-E3DF019B24E2}" type="slidenum">
              <a:rPr lang="en-US">
                <a:solidFill>
                  <a:schemeClr val="accent2"/>
                </a:solidFill>
              </a:rPr>
              <a:pPr>
                <a:spcAft>
                  <a:spcPts val="600"/>
                </a:spcAft>
              </a:pPr>
              <a:t>8</a:t>
            </a:fld>
            <a:endParaRPr lang="en-US">
              <a:solidFill>
                <a:schemeClr val="accent2"/>
              </a:solidFill>
            </a:endParaRPr>
          </a:p>
        </p:txBody>
      </p:sp>
      <p:cxnSp>
        <p:nvCxnSpPr>
          <p:cNvPr id="40" name="Straight Connector 3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Naslov 8">
            <a:extLst>
              <a:ext uri="{FF2B5EF4-FFF2-40B4-BE49-F238E27FC236}">
                <a16:creationId xmlns:a16="http://schemas.microsoft.com/office/drawing/2014/main" id="{08A96EF9-473E-9989-6E9E-D46D7279503F}"/>
              </a:ext>
            </a:extLst>
          </p:cNvPr>
          <p:cNvSpPr>
            <a:spLocks noGrp="1"/>
          </p:cNvSpPr>
          <p:nvPr>
            <p:ph type="title"/>
          </p:nvPr>
        </p:nvSpPr>
        <p:spPr>
          <a:xfrm>
            <a:off x="330200" y="365125"/>
            <a:ext cx="5172193" cy="1222082"/>
          </a:xfrm>
        </p:spPr>
        <p:txBody>
          <a:bodyPr>
            <a:normAutofit fontScale="90000"/>
          </a:bodyPr>
          <a:lstStyle/>
          <a:p>
            <a:r>
              <a:rPr lang="sr-Latn-RS" dirty="0">
                <a:solidFill>
                  <a:schemeClr val="bg1"/>
                </a:solidFill>
              </a:rPr>
              <a:t>2. Log </a:t>
            </a:r>
            <a:r>
              <a:rPr lang="sr-Latn-RS" dirty="0" err="1">
                <a:solidFill>
                  <a:schemeClr val="bg1"/>
                </a:solidFill>
              </a:rPr>
              <a:t>Shipping</a:t>
            </a:r>
            <a:endParaRPr lang="sr-Latn-RS" dirty="0">
              <a:solidFill>
                <a:schemeClr val="bg1"/>
              </a:solidFill>
            </a:endParaRPr>
          </a:p>
        </p:txBody>
      </p:sp>
      <p:sp>
        <p:nvSpPr>
          <p:cNvPr id="11" name="Okvir za tekst 10">
            <a:extLst>
              <a:ext uri="{FF2B5EF4-FFF2-40B4-BE49-F238E27FC236}">
                <a16:creationId xmlns:a16="http://schemas.microsoft.com/office/drawing/2014/main" id="{226602DD-58CE-B14B-8167-C04CFFF3D24C}"/>
              </a:ext>
            </a:extLst>
          </p:cNvPr>
          <p:cNvSpPr txBox="1"/>
          <p:nvPr/>
        </p:nvSpPr>
        <p:spPr>
          <a:xfrm>
            <a:off x="329260" y="5136444"/>
            <a:ext cx="524933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r-Latn-RS" sz="1500" dirty="0">
                <a:solidFill>
                  <a:schemeClr val="bg1"/>
                </a:solidFill>
                <a:ea typeface="+mn-lt"/>
                <a:cs typeface="+mn-lt"/>
              </a:rPr>
              <a:t>Koriste se tri agenta: prvi agent će kreirati rezervnu kopiju </a:t>
            </a:r>
            <a:r>
              <a:rPr lang="sr-Latn-RS" sz="1500" err="1">
                <a:solidFill>
                  <a:schemeClr val="bg1"/>
                </a:solidFill>
                <a:ea typeface="+mn-lt"/>
                <a:cs typeface="+mn-lt"/>
              </a:rPr>
              <a:t>Transaction</a:t>
            </a:r>
            <a:r>
              <a:rPr lang="sr-Latn-RS" sz="1500" dirty="0">
                <a:solidFill>
                  <a:schemeClr val="bg1"/>
                </a:solidFill>
                <a:ea typeface="+mn-lt"/>
                <a:cs typeface="+mn-lt"/>
              </a:rPr>
              <a:t> Loga primarne baze podataka, drugi će je kopirati na sekundarne servere, a treći agent će obnoviti ove rezervne kopije </a:t>
            </a:r>
            <a:r>
              <a:rPr lang="sr-Latn-RS" sz="1500" err="1">
                <a:solidFill>
                  <a:schemeClr val="bg1"/>
                </a:solidFill>
                <a:ea typeface="+mn-lt"/>
                <a:cs typeface="+mn-lt"/>
              </a:rPr>
              <a:t>Transaction</a:t>
            </a:r>
            <a:r>
              <a:rPr lang="sr-Latn-RS" sz="1500" dirty="0">
                <a:solidFill>
                  <a:schemeClr val="bg1"/>
                </a:solidFill>
                <a:ea typeface="+mn-lt"/>
                <a:cs typeface="+mn-lt"/>
              </a:rPr>
              <a:t> Logova na sekundarnim bazama podataka bez prolaska kroz postupak oporavka. </a:t>
            </a:r>
            <a:endParaRPr lang="sr-Latn-RS" dirty="0">
              <a:solidFill>
                <a:schemeClr val="bg1"/>
              </a:solidFill>
            </a:endParaRPr>
          </a:p>
        </p:txBody>
      </p:sp>
    </p:spTree>
    <p:extLst>
      <p:ext uri="{BB962C8B-B14F-4D97-AF65-F5344CB8AC3E}">
        <p14:creationId xmlns:p14="http://schemas.microsoft.com/office/powerpoint/2010/main" val="3063172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Naslov 1">
            <a:extLst>
              <a:ext uri="{FF2B5EF4-FFF2-40B4-BE49-F238E27FC236}">
                <a16:creationId xmlns:a16="http://schemas.microsoft.com/office/drawing/2014/main" id="{1FB0601E-6EE0-3058-306C-8655444EFE9C}"/>
              </a:ext>
            </a:extLst>
          </p:cNvPr>
          <p:cNvSpPr>
            <a:spLocks noGrp="1"/>
          </p:cNvSpPr>
          <p:nvPr>
            <p:ph type="title"/>
          </p:nvPr>
        </p:nvSpPr>
        <p:spPr>
          <a:xfrm>
            <a:off x="142052" y="141649"/>
            <a:ext cx="5958433" cy="580853"/>
          </a:xfrm>
        </p:spPr>
        <p:txBody>
          <a:bodyPr anchor="b">
            <a:normAutofit fontScale="90000"/>
          </a:bodyPr>
          <a:lstStyle/>
          <a:p>
            <a:r>
              <a:rPr lang="sr-Latn-RS" sz="3600" dirty="0"/>
              <a:t>3. Data </a:t>
            </a:r>
            <a:r>
              <a:rPr lang="sr-Latn-RS" sz="3600" err="1"/>
              <a:t>Mirroring</a:t>
            </a:r>
            <a:endParaRPr lang="sr-Latn-RS" sz="3600" dirty="0"/>
          </a:p>
        </p:txBody>
      </p:sp>
      <p:cxnSp>
        <p:nvCxnSpPr>
          <p:cNvPr id="15" name="Straight Connector 14">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6D215D5B-2BDC-F30E-3BD7-CA89E4029AA2}"/>
              </a:ext>
            </a:extLst>
          </p:cNvPr>
          <p:cNvSpPr>
            <a:spLocks noGrp="1"/>
          </p:cNvSpPr>
          <p:nvPr>
            <p:ph idx="1"/>
          </p:nvPr>
        </p:nvSpPr>
        <p:spPr>
          <a:xfrm>
            <a:off x="229924" y="1211256"/>
            <a:ext cx="7516854" cy="5423496"/>
          </a:xfrm>
        </p:spPr>
        <p:txBody>
          <a:bodyPr vert="horz" lIns="91440" tIns="45720" rIns="91440" bIns="45720" rtlCol="0" anchor="t">
            <a:noAutofit/>
          </a:bodyPr>
          <a:lstStyle/>
          <a:p>
            <a:r>
              <a:rPr lang="en-US" sz="1600" dirty="0">
                <a:latin typeface="Univers"/>
                <a:cs typeface="Times New Roman"/>
              </a:rPr>
              <a:t>Mirroring </a:t>
            </a:r>
            <a:r>
              <a:rPr lang="en-US" sz="1600" err="1">
                <a:latin typeface="Univers"/>
                <a:cs typeface="Times New Roman"/>
              </a:rPr>
              <a:t>rešenje</a:t>
            </a:r>
            <a:r>
              <a:rPr lang="en-US" sz="1600" dirty="0">
                <a:latin typeface="Univers"/>
                <a:cs typeface="Times New Roman"/>
              </a:rPr>
              <a:t> se </a:t>
            </a:r>
            <a:r>
              <a:rPr lang="en-US" sz="1600" err="1">
                <a:latin typeface="Univers"/>
                <a:cs typeface="Times New Roman"/>
              </a:rPr>
              <a:t>sastoji</a:t>
            </a:r>
            <a:r>
              <a:rPr lang="en-US" sz="1600" dirty="0">
                <a:latin typeface="Univers"/>
                <a:cs typeface="Times New Roman"/>
              </a:rPr>
              <a:t> od </a:t>
            </a:r>
            <a:r>
              <a:rPr lang="en-US" sz="1600" err="1">
                <a:latin typeface="Univers"/>
                <a:cs typeface="Times New Roman"/>
              </a:rPr>
              <a:t>najmanje</a:t>
            </a:r>
            <a:r>
              <a:rPr lang="en-US" sz="1600" dirty="0">
                <a:latin typeface="Univers"/>
                <a:cs typeface="Times New Roman"/>
              </a:rPr>
              <a:t> </a:t>
            </a:r>
            <a:r>
              <a:rPr lang="en-US" sz="1600" err="1">
                <a:latin typeface="Univers"/>
                <a:cs typeface="Times New Roman"/>
              </a:rPr>
              <a:t>dva</a:t>
            </a:r>
            <a:r>
              <a:rPr lang="en-US" sz="1600" dirty="0">
                <a:latin typeface="Univers"/>
                <a:cs typeface="Times New Roman"/>
              </a:rPr>
              <a:t> </a:t>
            </a:r>
            <a:r>
              <a:rPr lang="en-US" sz="1600" err="1">
                <a:latin typeface="Univers"/>
                <a:cs typeface="Times New Roman"/>
              </a:rPr>
              <a:t>servera</a:t>
            </a:r>
            <a:r>
              <a:rPr lang="en-US" sz="1600" dirty="0">
                <a:latin typeface="Univers"/>
                <a:cs typeface="Times New Roman"/>
              </a:rPr>
              <a:t>: </a:t>
            </a:r>
            <a:r>
              <a:rPr lang="en-US" sz="1600" err="1">
                <a:latin typeface="Univers"/>
                <a:cs typeface="Times New Roman"/>
              </a:rPr>
              <a:t>primarnog</a:t>
            </a:r>
            <a:r>
              <a:rPr lang="en-US" sz="1600" dirty="0">
                <a:latin typeface="Univers"/>
                <a:cs typeface="Times New Roman"/>
              </a:rPr>
              <a:t> SQL Servera, </a:t>
            </a:r>
            <a:r>
              <a:rPr lang="en-US" sz="1600" err="1">
                <a:latin typeface="Univers"/>
                <a:cs typeface="Times New Roman"/>
              </a:rPr>
              <a:t>takođe</a:t>
            </a:r>
            <a:r>
              <a:rPr lang="en-US" sz="1600" dirty="0">
                <a:latin typeface="Univers"/>
                <a:cs typeface="Times New Roman"/>
              </a:rPr>
              <a:t> </a:t>
            </a:r>
            <a:r>
              <a:rPr lang="en-US" sz="1600" err="1">
                <a:latin typeface="Univers"/>
                <a:cs typeface="Times New Roman"/>
              </a:rPr>
              <a:t>poznatog</a:t>
            </a:r>
            <a:r>
              <a:rPr lang="en-US" sz="1600" dirty="0">
                <a:latin typeface="Univers"/>
                <a:cs typeface="Times New Roman"/>
              </a:rPr>
              <a:t> </a:t>
            </a:r>
            <a:r>
              <a:rPr lang="en-US" sz="1600" err="1">
                <a:latin typeface="Univers"/>
                <a:cs typeface="Times New Roman"/>
              </a:rPr>
              <a:t>kao</a:t>
            </a:r>
            <a:r>
              <a:rPr lang="en-US" sz="1600" dirty="0">
                <a:latin typeface="Univers"/>
                <a:cs typeface="Times New Roman"/>
              </a:rPr>
              <a:t> </a:t>
            </a:r>
            <a:r>
              <a:rPr lang="en-US" sz="1600" err="1">
                <a:latin typeface="Univers"/>
                <a:cs typeface="Times New Roman"/>
              </a:rPr>
              <a:t>Glavni</a:t>
            </a:r>
            <a:r>
              <a:rPr lang="en-US" sz="1600" dirty="0">
                <a:latin typeface="Univers"/>
                <a:cs typeface="Times New Roman"/>
              </a:rPr>
              <a:t> server (Principal Server), </a:t>
            </a:r>
            <a:r>
              <a:rPr lang="en-US" sz="1600" err="1">
                <a:latin typeface="Univers"/>
                <a:cs typeface="Times New Roman"/>
              </a:rPr>
              <a:t>i</a:t>
            </a:r>
            <a:r>
              <a:rPr lang="en-US" sz="1600" dirty="0">
                <a:latin typeface="Univers"/>
                <a:cs typeface="Times New Roman"/>
              </a:rPr>
              <a:t> </a:t>
            </a:r>
            <a:r>
              <a:rPr lang="en-US" sz="1600" err="1">
                <a:latin typeface="Univers"/>
                <a:cs typeface="Times New Roman"/>
              </a:rPr>
              <a:t>sekundarnog</a:t>
            </a:r>
            <a:r>
              <a:rPr lang="en-US" sz="1600" dirty="0">
                <a:latin typeface="Univers"/>
                <a:cs typeface="Times New Roman"/>
              </a:rPr>
              <a:t> SQL Servera, </a:t>
            </a:r>
            <a:r>
              <a:rPr lang="en-US" sz="1600" err="1">
                <a:latin typeface="Univers"/>
                <a:cs typeface="Times New Roman"/>
              </a:rPr>
              <a:t>takođe</a:t>
            </a:r>
            <a:r>
              <a:rPr lang="en-US" sz="1600" dirty="0">
                <a:latin typeface="Univers"/>
                <a:cs typeface="Times New Roman"/>
              </a:rPr>
              <a:t> </a:t>
            </a:r>
            <a:r>
              <a:rPr lang="en-US" sz="1600" err="1">
                <a:latin typeface="Univers"/>
                <a:cs typeface="Times New Roman"/>
              </a:rPr>
              <a:t>poznatog</a:t>
            </a:r>
            <a:r>
              <a:rPr lang="en-US" sz="1600" dirty="0">
                <a:latin typeface="Univers"/>
                <a:cs typeface="Times New Roman"/>
              </a:rPr>
              <a:t> </a:t>
            </a:r>
            <a:r>
              <a:rPr lang="en-US" sz="1600" err="1">
                <a:latin typeface="Univers"/>
                <a:cs typeface="Times New Roman"/>
              </a:rPr>
              <a:t>kao</a:t>
            </a:r>
            <a:r>
              <a:rPr lang="en-US" sz="1600" dirty="0">
                <a:latin typeface="Univers"/>
                <a:cs typeface="Times New Roman"/>
              </a:rPr>
              <a:t> </a:t>
            </a:r>
            <a:r>
              <a:rPr lang="en-US" sz="1600" err="1">
                <a:latin typeface="Univers"/>
                <a:cs typeface="Times New Roman"/>
              </a:rPr>
              <a:t>Ogledni</a:t>
            </a:r>
            <a:r>
              <a:rPr lang="en-US" sz="1600" dirty="0">
                <a:latin typeface="Univers"/>
                <a:cs typeface="Times New Roman"/>
              </a:rPr>
              <a:t> server (Mirror Server), </a:t>
            </a:r>
            <a:r>
              <a:rPr lang="en-US" sz="1600" err="1">
                <a:latin typeface="Univers"/>
                <a:cs typeface="Times New Roman"/>
              </a:rPr>
              <a:t>sa</a:t>
            </a:r>
            <a:r>
              <a:rPr lang="en-US" sz="1600" dirty="0">
                <a:latin typeface="Univers"/>
                <a:cs typeface="Times New Roman"/>
              </a:rPr>
              <a:t> </a:t>
            </a:r>
            <a:r>
              <a:rPr lang="en-US" sz="1600" err="1">
                <a:latin typeface="Univers"/>
                <a:cs typeface="Times New Roman"/>
              </a:rPr>
              <a:t>trećim</a:t>
            </a:r>
            <a:r>
              <a:rPr lang="en-US" sz="1600" dirty="0">
                <a:latin typeface="Univers"/>
                <a:cs typeface="Times New Roman"/>
              </a:rPr>
              <a:t> </a:t>
            </a:r>
            <a:r>
              <a:rPr lang="en-US" sz="1600" err="1">
                <a:latin typeface="Univers"/>
                <a:cs typeface="Times New Roman"/>
              </a:rPr>
              <a:t>serverom</a:t>
            </a:r>
            <a:r>
              <a:rPr lang="en-US" sz="1600" dirty="0">
                <a:latin typeface="Univers"/>
                <a:cs typeface="Times New Roman"/>
              </a:rPr>
              <a:t>, </a:t>
            </a:r>
            <a:r>
              <a:rPr lang="en-US" sz="1600" err="1">
                <a:latin typeface="Univers"/>
                <a:cs typeface="Times New Roman"/>
              </a:rPr>
              <a:t>poznatim</a:t>
            </a:r>
            <a:r>
              <a:rPr lang="en-US" sz="1600" dirty="0">
                <a:latin typeface="Univers"/>
                <a:cs typeface="Times New Roman"/>
              </a:rPr>
              <a:t> </a:t>
            </a:r>
            <a:r>
              <a:rPr lang="en-US" sz="1600" err="1">
                <a:latin typeface="Univers"/>
                <a:cs typeface="Times New Roman"/>
              </a:rPr>
              <a:t>kao</a:t>
            </a:r>
            <a:r>
              <a:rPr lang="en-US" sz="1600" dirty="0">
                <a:latin typeface="Univers"/>
                <a:cs typeface="Times New Roman"/>
              </a:rPr>
              <a:t> </a:t>
            </a:r>
            <a:r>
              <a:rPr lang="en-US" sz="1600" err="1">
                <a:latin typeface="Univers"/>
                <a:cs typeface="Times New Roman"/>
              </a:rPr>
              <a:t>Svedok</a:t>
            </a:r>
            <a:r>
              <a:rPr lang="en-US" sz="1600" dirty="0">
                <a:latin typeface="Univers"/>
                <a:cs typeface="Times New Roman"/>
              </a:rPr>
              <a:t> server (Witness Server), </a:t>
            </a:r>
            <a:r>
              <a:rPr lang="en-US" sz="1600" err="1">
                <a:latin typeface="Univers"/>
                <a:cs typeface="Times New Roman"/>
              </a:rPr>
              <a:t>kao</a:t>
            </a:r>
            <a:r>
              <a:rPr lang="en-US" sz="1600" dirty="0">
                <a:latin typeface="Univers"/>
                <a:cs typeface="Times New Roman"/>
              </a:rPr>
              <a:t> </a:t>
            </a:r>
            <a:r>
              <a:rPr lang="en-US" sz="1600" err="1">
                <a:latin typeface="Univers"/>
                <a:cs typeface="Times New Roman"/>
              </a:rPr>
              <a:t>opcionom</a:t>
            </a:r>
            <a:r>
              <a:rPr lang="en-US" sz="1600" dirty="0">
                <a:latin typeface="Univers"/>
                <a:cs typeface="Times New Roman"/>
              </a:rPr>
              <a:t> </a:t>
            </a:r>
            <a:r>
              <a:rPr lang="en-US" sz="1600" err="1">
                <a:latin typeface="Univers"/>
                <a:cs typeface="Times New Roman"/>
              </a:rPr>
              <a:t>komponentom</a:t>
            </a:r>
            <a:endParaRPr lang="en-US" sz="1600">
              <a:latin typeface="Univers"/>
              <a:cs typeface="Times New Roman"/>
            </a:endParaRPr>
          </a:p>
          <a:p>
            <a:r>
              <a:rPr lang="en-US" sz="1600" dirty="0">
                <a:latin typeface="Univers"/>
                <a:cs typeface="Times New Roman"/>
              </a:rPr>
              <a:t>Mirroring </a:t>
            </a:r>
            <a:r>
              <a:rPr lang="en-US" sz="1600" err="1">
                <a:latin typeface="Univers"/>
                <a:cs typeface="Times New Roman"/>
              </a:rPr>
              <a:t>počinje</a:t>
            </a:r>
            <a:r>
              <a:rPr lang="en-US" sz="1600" dirty="0">
                <a:latin typeface="Univers"/>
                <a:cs typeface="Times New Roman"/>
              </a:rPr>
              <a:t> </a:t>
            </a:r>
            <a:r>
              <a:rPr lang="en-US" sz="1600" err="1">
                <a:latin typeface="Univers"/>
                <a:cs typeface="Times New Roman"/>
              </a:rPr>
              <a:t>obnavljanjem</a:t>
            </a:r>
            <a:r>
              <a:rPr lang="en-US" sz="1600" dirty="0">
                <a:latin typeface="Univers"/>
                <a:cs typeface="Times New Roman"/>
              </a:rPr>
              <a:t> </a:t>
            </a:r>
            <a:r>
              <a:rPr lang="en-US" sz="1600" err="1">
                <a:latin typeface="Univers"/>
                <a:cs typeface="Times New Roman"/>
              </a:rPr>
              <a:t>rezervne</a:t>
            </a:r>
            <a:r>
              <a:rPr lang="en-US" sz="1600" dirty="0">
                <a:latin typeface="Univers"/>
                <a:cs typeface="Times New Roman"/>
              </a:rPr>
              <a:t> </a:t>
            </a:r>
            <a:r>
              <a:rPr lang="en-US" sz="1600" err="1">
                <a:latin typeface="Univers"/>
                <a:cs typeface="Times New Roman"/>
              </a:rPr>
              <a:t>kopije</a:t>
            </a:r>
            <a:r>
              <a:rPr lang="en-US" sz="1600" dirty="0">
                <a:latin typeface="Univers"/>
                <a:cs typeface="Times New Roman"/>
              </a:rPr>
              <a:t> </a:t>
            </a:r>
            <a:r>
              <a:rPr lang="en-US" sz="1600" err="1">
                <a:latin typeface="Univers"/>
                <a:cs typeface="Times New Roman"/>
              </a:rPr>
              <a:t>i</a:t>
            </a:r>
            <a:r>
              <a:rPr lang="en-US" sz="1600" dirty="0">
                <a:latin typeface="Univers"/>
                <a:cs typeface="Times New Roman"/>
              </a:rPr>
              <a:t> </a:t>
            </a:r>
            <a:r>
              <a:rPr lang="en-US" sz="1600" err="1">
                <a:latin typeface="Univers"/>
                <a:cs typeface="Times New Roman"/>
              </a:rPr>
              <a:t>kopije</a:t>
            </a:r>
            <a:r>
              <a:rPr lang="en-US" sz="1600" dirty="0">
                <a:latin typeface="Univers"/>
                <a:cs typeface="Times New Roman"/>
              </a:rPr>
              <a:t> SQL Server Transaction Loga </a:t>
            </a:r>
            <a:r>
              <a:rPr lang="en-US" sz="1600" err="1">
                <a:latin typeface="Univers"/>
                <a:cs typeface="Times New Roman"/>
              </a:rPr>
              <a:t>sa</a:t>
            </a:r>
            <a:r>
              <a:rPr lang="en-US" sz="1600" dirty="0">
                <a:latin typeface="Univers"/>
                <a:cs typeface="Times New Roman"/>
              </a:rPr>
              <a:t> </a:t>
            </a:r>
            <a:r>
              <a:rPr lang="en-US" sz="1600" err="1">
                <a:latin typeface="Univers"/>
                <a:cs typeface="Times New Roman"/>
              </a:rPr>
              <a:t>glavne</a:t>
            </a:r>
            <a:r>
              <a:rPr lang="en-US" sz="1600" dirty="0">
                <a:latin typeface="Univers"/>
                <a:cs typeface="Times New Roman"/>
              </a:rPr>
              <a:t> </a:t>
            </a:r>
            <a:r>
              <a:rPr lang="en-US" sz="1600" err="1">
                <a:latin typeface="Univers"/>
                <a:cs typeface="Times New Roman"/>
              </a:rPr>
              <a:t>baze</a:t>
            </a:r>
            <a:r>
              <a:rPr lang="en-US" sz="1600" dirty="0">
                <a:latin typeface="Univers"/>
                <a:cs typeface="Times New Roman"/>
              </a:rPr>
              <a:t> </a:t>
            </a:r>
            <a:r>
              <a:rPr lang="en-US" sz="1600" err="1">
                <a:latin typeface="Univers"/>
                <a:cs typeface="Times New Roman"/>
              </a:rPr>
              <a:t>podataka</a:t>
            </a:r>
            <a:r>
              <a:rPr lang="en-US" sz="1600" dirty="0">
                <a:latin typeface="Univers"/>
                <a:cs typeface="Times New Roman"/>
              </a:rPr>
              <a:t> </a:t>
            </a:r>
            <a:r>
              <a:rPr lang="en-US" sz="1600" err="1">
                <a:latin typeface="Univers"/>
                <a:cs typeface="Times New Roman"/>
              </a:rPr>
              <a:t>na</a:t>
            </a:r>
            <a:r>
              <a:rPr lang="en-US" sz="1600" dirty="0">
                <a:latin typeface="Univers"/>
                <a:cs typeface="Times New Roman"/>
              </a:rPr>
              <a:t> mirror server. </a:t>
            </a:r>
          </a:p>
          <a:p>
            <a:pPr algn="just"/>
            <a:r>
              <a:rPr lang="sr-Latn-RS" sz="1600" dirty="0">
                <a:latin typeface="Univers"/>
                <a:cs typeface="Times New Roman"/>
              </a:rPr>
              <a:t>Radi tako što održava dve kopije jedne baze podataka koje se nalaze u različitim instancama SQL Servera.</a:t>
            </a:r>
            <a:r>
              <a:rPr lang="sr-Latn-RS" sz="1600" dirty="0">
                <a:ea typeface="+mn-lt"/>
                <a:cs typeface="Times New Roman"/>
              </a:rPr>
              <a:t> </a:t>
            </a:r>
            <a:r>
              <a:rPr lang="sr-Latn-RS" sz="1600" dirty="0">
                <a:ea typeface="+mn-lt"/>
                <a:cs typeface="+mn-lt"/>
              </a:rPr>
              <a:t>Jedna od ove dve instance obrađuje zahteve aplikacije, dok druga funkcioniše kao rezervni server spremna da preuzme kontrolu u svakom trenutku.</a:t>
            </a:r>
            <a:endParaRPr lang="sr-Latn-RS" sz="1600" dirty="0">
              <a:latin typeface="Univers"/>
              <a:cs typeface="Times New Roman"/>
            </a:endParaRPr>
          </a:p>
          <a:p>
            <a:pPr algn="just"/>
            <a:r>
              <a:rPr lang="sr-Latn-RS" sz="1600" dirty="0">
                <a:ea typeface="+mn-lt"/>
                <a:cs typeface="+mn-lt"/>
              </a:rPr>
              <a:t>Ove kopije se često nalaze u različitim data centrima ili geografskim lokacijama radi zaštite od kvarova i potpunog gubitka podataka .</a:t>
            </a:r>
          </a:p>
          <a:p>
            <a:pPr algn="just"/>
            <a:r>
              <a:rPr lang="sr-Latn-RS" sz="1600" err="1">
                <a:ea typeface="+mn-lt"/>
                <a:cs typeface="+mn-lt"/>
              </a:rPr>
              <a:t>Mirroring</a:t>
            </a:r>
            <a:r>
              <a:rPr lang="sr-Latn-RS" sz="1600" dirty="0">
                <a:ea typeface="+mn-lt"/>
                <a:cs typeface="+mn-lt"/>
              </a:rPr>
              <a:t> je prva metoda koja se uklapa u cilj postizanja visoke dostupnosti Microsoft SQL baze podataka. </a:t>
            </a:r>
          </a:p>
          <a:p>
            <a:r>
              <a:rPr lang="sr-Latn-RS" sz="1600" dirty="0">
                <a:latin typeface="Univers"/>
                <a:cs typeface="Times New Roman"/>
              </a:rPr>
              <a:t>Možda deluje kao savršeno rešenje, ali trenutno je u režimu održavanja i može biti uklonjeno u budućoj verziji Microsoft SQL Servera. Zbog toga, Microsoft preporučuje da se za nove instalacije preskoči </a:t>
            </a:r>
            <a:r>
              <a:rPr lang="sr-Latn-RS" sz="1600" err="1">
                <a:latin typeface="Univers"/>
                <a:cs typeface="Times New Roman"/>
              </a:rPr>
              <a:t>mirroring</a:t>
            </a:r>
            <a:r>
              <a:rPr lang="sr-Latn-RS" sz="1600" dirty="0">
                <a:latin typeface="Univers"/>
                <a:cs typeface="Times New Roman"/>
              </a:rPr>
              <a:t> i umesto toga pređe na </a:t>
            </a:r>
            <a:r>
              <a:rPr lang="sr-Latn-RS" sz="1600" err="1">
                <a:latin typeface="Univers"/>
                <a:cs typeface="Times New Roman"/>
              </a:rPr>
              <a:t>Availability</a:t>
            </a:r>
            <a:r>
              <a:rPr lang="sr-Latn-RS" sz="1600" dirty="0">
                <a:latin typeface="Univers"/>
                <a:cs typeface="Times New Roman"/>
              </a:rPr>
              <a:t> </a:t>
            </a:r>
            <a:r>
              <a:rPr lang="sr-Latn-RS" sz="1600" err="1">
                <a:latin typeface="Univers"/>
                <a:cs typeface="Times New Roman"/>
              </a:rPr>
              <a:t>Groups</a:t>
            </a:r>
            <a:r>
              <a:rPr lang="sr-Latn-RS" sz="1600" dirty="0">
                <a:latin typeface="Univers"/>
                <a:cs typeface="Times New Roman"/>
              </a:rPr>
              <a:t> </a:t>
            </a:r>
            <a:endParaRPr lang="en-US" sz="1600" dirty="0">
              <a:latin typeface="Univers"/>
              <a:cs typeface="Times New Roman"/>
            </a:endParaRPr>
          </a:p>
        </p:txBody>
      </p:sp>
      <p:pic>
        <p:nvPicPr>
          <p:cNvPr id="6" name="Slika 6" descr="Slika na kojoj se nalazi dijagram&#10;&#10;Opis je automatski generisan">
            <a:extLst>
              <a:ext uri="{FF2B5EF4-FFF2-40B4-BE49-F238E27FC236}">
                <a16:creationId xmlns:a16="http://schemas.microsoft.com/office/drawing/2014/main" id="{BEDA13C0-D90C-EE38-0BF4-F9C591F405FE}"/>
              </a:ext>
            </a:extLst>
          </p:cNvPr>
          <p:cNvPicPr>
            <a:picLocks noChangeAspect="1"/>
          </p:cNvPicPr>
          <p:nvPr/>
        </p:nvPicPr>
        <p:blipFill>
          <a:blip r:embed="rId2"/>
          <a:stretch>
            <a:fillRect/>
          </a:stretch>
        </p:blipFill>
        <p:spPr>
          <a:xfrm>
            <a:off x="8419320" y="1865168"/>
            <a:ext cx="3548404" cy="3723393"/>
          </a:xfrm>
          <a:prstGeom prst="rect">
            <a:avLst/>
          </a:prstGeom>
        </p:spPr>
      </p:pic>
      <p:sp>
        <p:nvSpPr>
          <p:cNvPr id="1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4" name="Čuvar mesta za broj slajda 3">
            <a:extLst>
              <a:ext uri="{FF2B5EF4-FFF2-40B4-BE49-F238E27FC236}">
                <a16:creationId xmlns:a16="http://schemas.microsoft.com/office/drawing/2014/main" id="{1AFC2E72-6FA8-C84B-D0B8-B6C5199D1E25}"/>
              </a:ext>
            </a:extLst>
          </p:cNvPr>
          <p:cNvSpPr>
            <a:spLocks noGrp="1"/>
          </p:cNvSpPr>
          <p:nvPr>
            <p:ph type="sldNum" sz="quarter" idx="12"/>
          </p:nvPr>
        </p:nvSpPr>
        <p:spPr>
          <a:xfrm>
            <a:off x="8610600" y="6356350"/>
            <a:ext cx="2743200" cy="365125"/>
          </a:xfrm>
        </p:spPr>
        <p:txBody>
          <a:bodyPr>
            <a:normAutofit/>
          </a:bodyPr>
          <a:lstStyle/>
          <a:p>
            <a:pPr>
              <a:spcAft>
                <a:spcPts val="600"/>
              </a:spcAft>
            </a:pPr>
            <a:fld id="{D8DA9DAA-006C-4F4B-980E-E3DF019B24E2}" type="slidenum">
              <a:rPr lang="en-US">
                <a:solidFill>
                  <a:schemeClr val="accent2"/>
                </a:solidFill>
              </a:rPr>
              <a:pPr>
                <a:spcAft>
                  <a:spcPts val="600"/>
                </a:spcAft>
              </a:pPr>
              <a:t>9</a:t>
            </a:fld>
            <a:endParaRPr lang="en-US">
              <a:solidFill>
                <a:schemeClr val="accent2"/>
              </a:solidFill>
            </a:endParaRPr>
          </a:p>
        </p:txBody>
      </p:sp>
    </p:spTree>
    <p:extLst>
      <p:ext uri="{BB962C8B-B14F-4D97-AF65-F5344CB8AC3E}">
        <p14:creationId xmlns:p14="http://schemas.microsoft.com/office/powerpoint/2010/main" val="1240974438"/>
      </p:ext>
    </p:extLst>
  </p:cSld>
  <p:clrMapOvr>
    <a:masterClrMapping/>
  </p:clrMapOvr>
</p:sld>
</file>

<file path=ppt/theme/theme1.xml><?xml version="1.0" encoding="utf-8"?>
<a:theme xmlns:a="http://schemas.openxmlformats.org/drawingml/2006/main" name="Office tema">
  <a:themeElements>
    <a:clrScheme name="Kancelarij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celarij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arij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Široki ekran</PresentationFormat>
  <Paragraphs>0</Paragraphs>
  <Slides>23</Slides>
  <Notes>0</Notes>
  <HiddenSlides>0</HiddenSlides>
  <MMClips>0</MMClips>
  <ScaleCrop>false</ScaleCrop>
  <HeadingPairs>
    <vt:vector size="4" baseType="variant">
      <vt:variant>
        <vt:lpstr>Tema</vt:lpstr>
      </vt:variant>
      <vt:variant>
        <vt:i4>2</vt:i4>
      </vt:variant>
      <vt:variant>
        <vt:lpstr>Naslovi slajdova</vt:lpstr>
      </vt:variant>
      <vt:variant>
        <vt:i4>23</vt:i4>
      </vt:variant>
    </vt:vector>
  </HeadingPairs>
  <TitlesOfParts>
    <vt:vector size="25" baseType="lpstr">
      <vt:lpstr>Office tema</vt:lpstr>
      <vt:lpstr>GradientUnivers</vt:lpstr>
      <vt:lpstr>HIGh availability rešenja kod sql server baze podataka</vt:lpstr>
      <vt:lpstr>High availability</vt:lpstr>
      <vt:lpstr>PowerPoint prezentacija</vt:lpstr>
      <vt:lpstr>Visoka dostupnost nasuprot toleranciji na greške</vt:lpstr>
      <vt:lpstr>Šta treba uzeti u obzir prilikom projektovanja visoko dostupnog sistema?</vt:lpstr>
      <vt:lpstr>Metode za postizanje visoke dostupnosti kod sql servera</vt:lpstr>
      <vt:lpstr>1.Replikacija</vt:lpstr>
      <vt:lpstr>2. Log Shipping</vt:lpstr>
      <vt:lpstr>3. Data Mirroring</vt:lpstr>
      <vt:lpstr>4. Failover Clustering</vt:lpstr>
      <vt:lpstr>Always on availability groups</vt:lpstr>
      <vt:lpstr>Always On grupa dostupnosti</vt:lpstr>
      <vt:lpstr>Termini Grupa Dostupnosti</vt:lpstr>
      <vt:lpstr>Dobre strane grupa dostupnosti</vt:lpstr>
      <vt:lpstr>Režimi dostupnosti</vt:lpstr>
      <vt:lpstr>Primeri</vt:lpstr>
      <vt:lpstr>Always on Availability Group primer</vt:lpstr>
      <vt:lpstr>PowerPoint prezentacija</vt:lpstr>
      <vt:lpstr>PowerPoint prezentacija</vt:lpstr>
      <vt:lpstr>Logging i Mirroring HA primer</vt:lpstr>
      <vt:lpstr>PowerPoint prezentacija</vt:lpstr>
      <vt:lpstr>PowerPoint prezentacija</vt:lpstr>
      <vt:lpstr>Hvala na pažnji!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prezentacija</dc:title>
  <dc:creator/>
  <cp:lastModifiedBy/>
  <cp:revision>454</cp:revision>
  <dcterms:created xsi:type="dcterms:W3CDTF">2023-06-20T18:15:19Z</dcterms:created>
  <dcterms:modified xsi:type="dcterms:W3CDTF">2023-06-24T15:58:10Z</dcterms:modified>
</cp:coreProperties>
</file>