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ink/ink1.xml" ContentType="application/inkml+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28"/>
  </p:notesMasterIdLst>
  <p:sldIdLst>
    <p:sldId id="306" r:id="rId5"/>
    <p:sldId id="308" r:id="rId6"/>
    <p:sldId id="309" r:id="rId7"/>
    <p:sldId id="314" r:id="rId8"/>
    <p:sldId id="315" r:id="rId9"/>
    <p:sldId id="319" r:id="rId10"/>
    <p:sldId id="320" r:id="rId11"/>
    <p:sldId id="321" r:id="rId12"/>
    <p:sldId id="322" r:id="rId13"/>
    <p:sldId id="323" r:id="rId14"/>
    <p:sldId id="324" r:id="rId15"/>
    <p:sldId id="325" r:id="rId16"/>
    <p:sldId id="331" r:id="rId17"/>
    <p:sldId id="326" r:id="rId18"/>
    <p:sldId id="328" r:id="rId19"/>
    <p:sldId id="327" r:id="rId20"/>
    <p:sldId id="329" r:id="rId21"/>
    <p:sldId id="330" r:id="rId22"/>
    <p:sldId id="332" r:id="rId23"/>
    <p:sldId id="334" r:id="rId24"/>
    <p:sldId id="333" r:id="rId25"/>
    <p:sldId id="335" r:id="rId26"/>
    <p:sldId id="31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497E24-216E-F5CD-8AA2-A0F515C0372B}" v="81" dt="2023-04-16T09:44:50.796"/>
    <p1510:client id="{4BE6B383-58E5-4F64-B8C1-007B4A8BD706}" v="84" dt="2020-10-30T22:19:51.189"/>
    <p1510:client id="{69B669FD-2900-6B94-3D75-8A26284A117E}" v="124" dt="2023-04-16T15:50:12.119"/>
    <p1510:client id="{A204E9FD-4F08-46FC-5445-BB50EAAAFCDE}" v="143" dt="2023-04-16T16:17:37.056"/>
    <p1510:client id="{B434C557-DE2E-4F43-8FE0-34D37E50F5E4}" v="441" dt="2023-04-15T18:21:13.457"/>
    <p1510:client id="{D3EABB08-F850-C94C-75BF-6A917B497E1F}" v="47" dt="2023-04-16T09:00:01.909"/>
    <p1510:client id="{DDC2B80B-7A70-387D-D407-9F64BF97AE7A}" v="423" dt="2023-04-15T19:11:21.984"/>
    <p1510:client id="{E4670EF8-D888-F250-758C-CD13657DA01E}" v="615" dt="2023-04-16T09:51:37.1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392"/>
        <p:guide pos="7056"/>
        <p:guide orient="horz" pos="3168"/>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16T09:52:21.855"/>
    </inkml:context>
    <inkml:brush xml:id="br0">
      <inkml:brushProperty name="width" value="0.1" units="cm"/>
      <inkml:brushProperty name="height" value="0.1" units="cm"/>
      <inkml:brushProperty name="color" value="#5B2D90"/>
    </inkml:brush>
  </inkml:definitions>
  <inkml:trace contextRef="#ctx0" brushRef="#br0">2990 12052 16383 0 0,'4'0'0'0'0,"7"0"0"0"0,5 0 0 0 0,4 0 0 0 0,4 0 0 0 0,2 0 0 0 0,0 0 0 0 0,2 0 0 0 0,-1 0 0 0 0,0 0 0 0 0,0 0 0 0 0,-1 0 0 0 0,5 0 0 0 0,1 0 0 0 0,0 0 0 0 0,-1 0 0 0 0,3 0 0 0 0,0 0 0 0 0,-2 0 0 0 0,0 0 0 0 0,-3 0 0 0 0,-1 0 0 0 0,-1 0 0 0 0,3 0 0 0 0,2 0 0 0 0,0 0 0 0 0,3 0 0 0 0,4 0 0 0 0,0 0 0 0 0,-1 0 0 0 0,0 0 0 0 0,4 0 0 0 0,3 0 0 0 0,-1 0 0 0 0,-5 0 0 0 0,6 0 0 0 0,-2 0 0 0 0,2 0 0 0 0,2 0 0 0 0,-3 0 0 0 0,0 0 0 0 0,1 0 0 0 0,-2 0 0 0 0,-4 0 0 0 0,5 0 0 0 0,-1 0 0 0 0,-4 0 0 0 0,2 0 0 0 0,1 0 0 0 0,-1 0 0 0 0,1 0 0 0 0,2 0 0 0 0,3 0 0 0 0,2 0 0 0 0,2 0 0 0 0,1 0 0 0 0,0 0 0 0 0,1 0 0 0 0,-5 0 0 0 0,-1 0 0 0 0,0 0 0 0 0,1 0 0 0 0,1 0 0 0 0,1 0 0 0 0,-3 0 0 0 0,-5 0 0 0 0,-2 0 0 0 0,2 0 0 0 0,-1 0 0 0 0,0 0 0 0 0,3 0 0 0 0,2 0 0 0 0,-2 0 0 0 0,1 0 0 0 0,1 0 0 0 0,2 0 0 0 0,1 0 0 0 0,-2 0 0 0 0,-2 0 0 0 0,2 0 0 0 0,5 0 0 0 0,4 0 0 0 0,-5 0 0 0 0,-5 0 0 0 0,-2 0 0 0 0,5 0 0 0 0,2 0 0 0 0,3 0 0 0 0,0 0 0 0 0,0 0 0 0 0,-1 0 0 0 0,1 0 0 0 0,3 0 0 0 0,2 0 0 0 0,3 0 0 0 0,1 0 0 0 0,-2 0 0 0 0,-2 0 0 0 0,-3 0 0 0 0,-1 0 0 0 0,3 0 0 0 0,0 0 0 0 0,0 0 0 0 0,-2 0 0 0 0,3 0 0 0 0,1 0 0 0 0,3 0 0 0 0,0 0 0 0 0,3 0 0 0 0,3 0 0 0 0,3 0 0 0 0,3 0 0 0 0,2 0 0 0 0,1 0 0 0 0,1 0 0 0 0,0 0 0 0 0,0 0 0 0 0,4 0 0 0 0,2 0 0 0 0,4 0 0 0 0,0 0 0 0 0,3 0 0 0 0,3 0 0 0 0,-1 0 0 0 0,2 0 0 0 0,1 0 0 0 0,3 0 0 0 0,6 0 0 0 0,3 0 0 0 0,5 0 0 0 0,2 0 0 0 0,-3 0 0 0 0,8 0 0 0 0,0 0 0 0 0,2 0 0 0 0,2 0 0 0 0,2 0 0 0 0,2 0 0 0 0,-3 0 0 0 0,3 0 0 0 0,-2 0 0 0 0,-1 0 0 0 0,5 0 0 0 0,-2 0 0 0 0,0 0 0 0 0,-1 0 0 0 0,1 0 0 0 0,-4 0 0 0 0,-6 0 0 0 0,4 0 0 0 0,-1 0 0 0 0,-4 0 0 0 0,1 0 0 0 0,-3 0 0 0 0,6 0 0 0 0,4 0 0 0 0,-1 0 0 0 0,0 0 0 0 0,-3 0 0 0 0,4 0 0 0 0,-2 0 0 0 0,1 0 0 0 0,-3 0 0 0 0,3 0 0 0 0,0 0 0 0 0,0 0 0 0 0,0 0 0 0 0,-2 0 0 0 0,-4 0 0 0 0,-6 0 0 0 0,1 0 0 0 0,-1 0 0 0 0,2 0 0 0 0,-5 0 0 0 0,-3 0 0 0 0,-3 0 0 0 0,0 0 0 0 0,-1 0 0 0 0,5 0 0 0 0,-3 0 0 0 0,-2 0 0 0 0,-4 0 0 0 0,-7 0 0 0 0,0 0 0 0 0,-3 0 0 0 0,-3 0 0 0 0,-3 0 0 0 0,-3 0 0 0 0,0 0 0 0 0,-2 0 0 0 0,0 0 0 0 0,0 0 0 0 0,0 0 0 0 0,-1 0 0 0 0,2 0 0 0 0,3 0 0 0 0,2 0 0 0 0,0 0 0 0 0,-1 0 0 0 0,3 0 0 0 0,1 0 0 0 0,-2 0 0 0 0,-2 0 0 0 0,3 0 0 0 0,0 0 0 0 0,-1 0 0 0 0,-2 0 0 0 0,-1 0 0 0 0,-2 0 0 0 0,4 0 0 0 0,0 0 0 0 0,0 0 0 0 0,-2 0 0 0 0,0 0 0 0 0,-7 0 0 0 0,-1 0 0 0 0,-1 0 0 0 0,-4 0 0 0 0,-4 0 0 0 0,-5 0 0 0 0,1 0 0 0 0,3 0 0 0 0,0 0 0 0 0,-2 0 0 0 0,-3 0 0 0 0,-2 0 0 0 0,-3 0 0 0 0,0 0 0 0 0,2 0 0 0 0,2 0 0 0 0,0 0 0 0 0,-2 0 0 0 0,3 0 0 0 0,1 0 0 0 0,-1 0 0 0 0,3 0 0 0 0,-1 0 0 0 0,3 0 0 0 0,0 0 0 0 0,1 0 0 0 0,4 0 0 0 0,-1 0 0 0 0,1 0 0 0 0,2 0 0 0 0,-2 0 0 0 0,-3 0 0 0 0,-1 0 0 0 0,3 0 0 0 0,3 0 0 0 0,2 0 0 0 0,3 0 0 0 0,1 0 0 0 0,2 0 0 0 0,-1 0 0 0 0,1 0 0 0 0,0 0 0 0 0,0 0 0 0 0,0 0 0 0 0,-5 0 0 0 0,-1 0 0 0 0,-1 0 0 0 0,2 0 0 0 0,1 0 0 0 0,2 0 0 0 0,0 0 0 0 0,1 0 0 0 0,0 0 0 0 0,5 0 0 0 0,2 0 0 0 0,-1 0 0 0 0,-1 0 0 0 0,-1 0 0 0 0,3 0 0 0 0,1 0 0 0 0,-2 0 0 0 0,3 0 0 0 0,1 0 0 0 0,-2 0 0 0 0,-3 0 0 0 0,-1 0 0 0 0,3 0 0 0 0,0 0 0 0 0,-1 0 0 0 0,-1 0 0 0 0,2 0 0 0 0,6 0 0 0 0,-1 0 0 0 0,8 0 0 0 0,0 0 0 0 0,1 0 0 0 0,-3 0 0 0 0,0 0 0 0 0,-3 0 0 0 0,-3 0 0 0 0,-5 0 0 0 0,1 0 0 0 0,0 0 0 0 0,3 0 0 0 0,-1 0 0 0 0,-1 0 0 0 0,-3 0 0 0 0,-2 0 0 0 0,-6 0 0 0 0,-3 0 0 0 0,0 0 0 0 0,1 0 0 0 0,-4 0 0 0 0,0 0 0 0 0,-3 0 0 0 0,-4 0 0 0 0,-4 0 0 0 0,-3 0 0 0 0,2 0 0 0 0,0 0 0 0 0,0 0 0 0 0,-2 0 0 0 0,-2 0 0 0 0,-4 0 0 0 0,-3 0 0 0 0,-5 0 0 0 0,0 0 0 0 0,-4 0 0 0 0,2 0 0 0 0,-3 0 0 0 0,-2 0 0 0 0,1 0 0 0 0,4 0 0 0 0,-1 0 0 0 0,-2 0 0 0 0,1 0 0 0 0,-1 0 0 0 0,-3 0 0 0 0,-2 0 0 0 0,2 0 0 0 0,-1 0 0 0 0,4 0 0 0 0,-1 0 0 0 0,3 0 0 0 0,0 0 0 0 0,-4 0 0 0 0,-2 0 0 0 0,2 0 0 0 0,-1 0 0 0 0,-2 0 0 0 0,3 0 0 0 0,0 0 0 0 0,-2 0 0 0 0,-1 0 0 0 0,-3 0 0 0 0,-1 0 0 0 0,3 0 0 0 0,1 0 0 0 0,0 0 0 0 0,-2 0 0 0 0,3 0 0 0 0,6 0 0 0 0,-1 0 0 0 0,-1 0 0 0 0,1 0 0 0 0,-1 0 0 0 0,2 0 0 0 0,-1 0 0 0 0,2 0 0 0 0,2 0 0 0 0,0 0 0 0 0,0 0 0 0 0,3 0 0 0 0,-2 0 0 0 0,0 0 0 0 0,3 0 0 0 0,-4 0 0 0 0,2 0 0 0 0,5 0 0 0 0,4 0 0 0 0,2 0 0 0 0,-4 0 0 0 0,-3 0 0 0 0,6 0 0 0 0,1 0 0 0 0,0 0 0 0 0,0 0 0 0 0,-5 0 0 0 0,-2 0 0 0 0,4 0 0 0 0,-2 0 0 0 0,-1 0 0 0 0,0 0 0 0 0,1 0 0 0 0,0 0 0 0 0,1 0 0 0 0,-3 0 0 0 0,-2 0 0 0 0,-4 0 0 0 0,0 0 0 0 0,6 0 0 0 0,4 0 0 0 0,-3 0 0 0 0,-5 0 0 0 0,-1 0 0 0 0,1 0 0 0 0,2 0 0 0 0,2 0 0 0 0,-3 0 0 0 0,0 0 0 0 0,-3 0 0 0 0,-5 0 0 0 0,1 0 0 0 0,2 0 0 0 0,4 0 0 0 0,-1 0 0 0 0,-4 0 0 0 0,-4 0 0 0 0,5 0 0 0 0,1 0 0 0 0,-3 0 0 0 0,-2 0 0 0 0,0 0 0 0 0,-1 0 0 0 0,-2 0 0 0 0,3 0 0 0 0,-1 0 0 0 0,-2 0 0 0 0,-2 0 0 0 0,3 0 0 0 0,-1 0 0 0 0,0 0 0 0 0,-3 0 0 0 0,-1 0 0 0 0,-1 0 0 0 0,4 0 0 0 0,0 0 0 0 0,4 0 0 0 0,0 0 0 0 0,-1 0 0 0 0,-3 0 0 0 0,-2 0 0 0 0,-1 0 0 0 0,-2 0 0 0 0,-1 0 0 0 0,4 0 0 0 0,2 0 0 0 0,-1 0 0 0 0,0 0 0 0 0,-2 0 0 0 0,-1 0 0 0 0,-1 0 0 0 0,-1 0 0 0 0,0 0 0 0 0,0 0 0 0 0,0 0 0 0 0,0 0 0 0 0,5 0 0 0 0,1 0 0 0 0,-1 0 0 0 0,0 0 0 0 0,-2 0 0 0 0,-1 0 0 0 0,0 0 0 0 0,-2 0 0 0 0,0 0 0 0 0,0 0 0 0 0,0 0 0 0 0,0 0 0 0 0,4 0 0 0 0,2 0 0 0 0,0 0 0 0 0,-1 0 0 0 0,-2 0 0 0 0,-1 0 0 0 0,-1 0 0 0 0,4 0 0 0 0,1 0 0 0 0,0 0 0 0 0,-2 0 0 0 0,-1 0 0 0 0,-1 0 0 0 0,-1 0 0 0 0,0 0 0 0 0,-1 0 0 0 0,0 0 0 0 0,0 0 0 0 0,0 0 0 0 0,0 0 0 0 0,4 0 0 0 0,2 0 0 0 0,0 0 0 0 0,3 0 0 0 0,0 0 0 0 0,-1 0 0 0 0,-2 0 0 0 0,-3 0 0 0 0,0 0 0 0 0,-2 0 0 0 0,-1 0 0 0 0,0 0 0 0 0,0 0 0 0 0,-1 0 0 0 0,-3 0 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4/16/2023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endParaRPr lang="en-US"/>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endParaRPr lang="en-US"/>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endParaRPr lang="en-US"/>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endParaRPr lang="en-US"/>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endParaRPr lang="en-US"/>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endParaRPr lang="en-US"/>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endParaRPr lang="en-US"/>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a:t>Click to edit Master title style</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lstStyle>
            <a:lvl1pPr algn="l">
              <a:defRPr sz="5400" b="1" i="0" cap="all"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endParaRPr lang="en-US"/>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a:t>Title</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endParaRPr lang="en-US"/>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anchor="b">
            <a:normAutofit/>
          </a:bodyPr>
          <a:lstStyle>
            <a:lvl1pPr algn="ctr">
              <a:defRPr sz="6000" b="1" i="0" cap="all"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lvl1pPr>
              <a:defRPr sz="5400"/>
            </a:lvl1p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endParaRPr lang="en-US"/>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r>
              <a:rPr lang="en-US"/>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5" Type="http://schemas.openxmlformats.org/officeDocument/2006/relationships/image" Target="../media/image90.png"/><Relationship Id="rId4" Type="http://schemas.openxmlformats.org/officeDocument/2006/relationships/customXml" Target="../ink/ink1.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www.programandoamedianoche.com/tag/sql-server-2008/" TargetMode="External"/><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hyperlink" Target="https://www.duperrin.com/2020/04/14/des-process-concus-pour-les-mauvaises-personnes-lirritant-2-de-lexperience-employe/" TargetMode="External"/><Relationship Id="rId7" Type="http://schemas.openxmlformats.org/officeDocument/2006/relationships/image" Target="../media/image26.png"/><Relationship Id="rId2" Type="http://schemas.openxmlformats.org/officeDocument/2006/relationships/image" Target="../media/image23.jpeg"/><Relationship Id="rId1" Type="http://schemas.openxmlformats.org/officeDocument/2006/relationships/slideLayout" Target="../slideLayouts/slideLayout13.xml"/><Relationship Id="rId6" Type="http://schemas.openxmlformats.org/officeDocument/2006/relationships/hyperlink" Target="http://www.mikefal.net/tag/sql-server/" TargetMode="External"/><Relationship Id="rId5" Type="http://schemas.openxmlformats.org/officeDocument/2006/relationships/image" Target="../media/image25.png"/><Relationship Id="rId4" Type="http://schemas.openxmlformats.org/officeDocument/2006/relationships/image" Target="../media/image24.jpe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a:xfrm>
            <a:off x="1298448" y="594360"/>
            <a:ext cx="7655672" cy="2834377"/>
          </a:xfrm>
        </p:spPr>
        <p:txBody>
          <a:bodyPr/>
          <a:lstStyle/>
          <a:p>
            <a:r>
              <a:rPr lang="en-US" sz="4000" spc="400" dirty="0" err="1"/>
              <a:t>Obrada</a:t>
            </a:r>
            <a:r>
              <a:rPr lang="en-US" sz="4000" spc="400" dirty="0"/>
              <a:t> </a:t>
            </a:r>
            <a:r>
              <a:rPr lang="en-US" sz="4000" spc="400" dirty="0" err="1"/>
              <a:t>upita</a:t>
            </a:r>
            <a:r>
              <a:rPr lang="en-US" sz="4000" spc="400" dirty="0"/>
              <a:t> </a:t>
            </a:r>
            <a:r>
              <a:rPr lang="en-US" sz="4000" spc="400" dirty="0" err="1"/>
              <a:t>kod</a:t>
            </a:r>
            <a:br>
              <a:rPr lang="en-US" sz="4000" spc="400"/>
            </a:br>
            <a:r>
              <a:rPr lang="en-US" sz="4000" spc="400" dirty="0" err="1"/>
              <a:t>sql</a:t>
            </a:r>
            <a:r>
              <a:rPr lang="en-US" sz="4000" spc="400" dirty="0"/>
              <a:t> server </a:t>
            </a:r>
            <a:r>
              <a:rPr lang="en-US" sz="4000" spc="400" dirty="0" err="1"/>
              <a:t>baze</a:t>
            </a:r>
            <a:endParaRPr lang="en-US" sz="4000" dirty="0" err="1"/>
          </a:p>
        </p:txBody>
      </p:sp>
      <p:sp>
        <p:nvSpPr>
          <p:cNvPr id="3" name="Subtitle 2">
            <a:extLst>
              <a:ext uri="{FF2B5EF4-FFF2-40B4-BE49-F238E27FC236}">
                <a16:creationId xmlns:a16="http://schemas.microsoft.com/office/drawing/2014/main" id="{A5F14073-9F68-4B7E-A576-26899D58C7A9}"/>
              </a:ext>
            </a:extLst>
          </p:cNvPr>
          <p:cNvSpPr>
            <a:spLocks noGrp="1"/>
          </p:cNvSpPr>
          <p:nvPr>
            <p:ph type="subTitle" idx="1"/>
          </p:nvPr>
        </p:nvSpPr>
        <p:spPr/>
        <p:txBody>
          <a:bodyPr vert="horz" lIns="91440" tIns="45720" rIns="91440" bIns="45720" rtlCol="0" anchor="t">
            <a:normAutofit/>
          </a:bodyPr>
          <a:lstStyle/>
          <a:p>
            <a:r>
              <a:rPr lang="en-US" dirty="0"/>
              <a:t>Ana Milenković 1524</a:t>
            </a:r>
            <a:endParaRPr lang="sr-Latn-RS" dirty="0"/>
          </a:p>
        </p:txBody>
      </p:sp>
    </p:spTree>
    <p:extLst>
      <p:ext uri="{BB962C8B-B14F-4D97-AF65-F5344CB8AC3E}">
        <p14:creationId xmlns:p14="http://schemas.microsoft.com/office/powerpoint/2010/main" val="114769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E3C5560-7A9C-489F-9148-18C5E1D0F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slov 1">
            <a:extLst>
              <a:ext uri="{FF2B5EF4-FFF2-40B4-BE49-F238E27FC236}">
                <a16:creationId xmlns:a16="http://schemas.microsoft.com/office/drawing/2014/main" id="{E8F46644-55BB-1CCD-E9B6-279C3C2F51F5}"/>
              </a:ext>
            </a:extLst>
          </p:cNvPr>
          <p:cNvSpPr>
            <a:spLocks noGrp="1"/>
          </p:cNvSpPr>
          <p:nvPr>
            <p:ph type="ctrTitle"/>
          </p:nvPr>
        </p:nvSpPr>
        <p:spPr>
          <a:xfrm>
            <a:off x="1578043" y="590062"/>
            <a:ext cx="5309140" cy="2838938"/>
          </a:xfrm>
        </p:spPr>
        <p:txBody>
          <a:bodyPr>
            <a:normAutofit/>
          </a:bodyPr>
          <a:lstStyle/>
          <a:p>
            <a:pPr algn="l"/>
            <a:r>
              <a:rPr lang="sr-Latn-RS" sz="5400"/>
              <a:t>Plan izvršenja</a:t>
            </a:r>
          </a:p>
        </p:txBody>
      </p:sp>
      <p:sp>
        <p:nvSpPr>
          <p:cNvPr id="10" name="!!plus graphic">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236" y="1606411"/>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a:p>
        </p:txBody>
      </p:sp>
      <p:sp>
        <p:nvSpPr>
          <p:cNvPr id="12" name="!!dot graphic">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014" y="183570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14" name="!!circle graphic">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696" y="2060130"/>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cxnSp>
        <p:nvCxnSpPr>
          <p:cNvPr id="16" name="!!Straight Connector">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1262" y="3505200"/>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18" name="Graphic 17">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836425" y="5436655"/>
            <a:ext cx="151536" cy="151536"/>
          </a:xfrm>
          <a:prstGeom prst="rect">
            <a:avLst/>
          </a:prstGeom>
        </p:spPr>
      </p:pic>
      <p:pic>
        <p:nvPicPr>
          <p:cNvPr id="20" name="Graphic 19">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11245175" y="5896734"/>
            <a:ext cx="108625" cy="108625"/>
          </a:xfrm>
          <a:prstGeom prst="rect">
            <a:avLst/>
          </a:prstGeom>
        </p:spPr>
      </p:pic>
      <p:pic>
        <p:nvPicPr>
          <p:cNvPr id="22"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flipH="1">
            <a:off x="10554288" y="6038004"/>
            <a:ext cx="95759" cy="95759"/>
          </a:xfrm>
          <a:prstGeom prst="rect">
            <a:avLst/>
          </a:prstGeom>
        </p:spPr>
      </p:pic>
      <p:pic>
        <p:nvPicPr>
          <p:cNvPr id="3" name="Slika 3">
            <a:extLst>
              <a:ext uri="{FF2B5EF4-FFF2-40B4-BE49-F238E27FC236}">
                <a16:creationId xmlns:a16="http://schemas.microsoft.com/office/drawing/2014/main" id="{49AF6176-3802-7DF8-12FF-2DEB857B2460}"/>
              </a:ext>
            </a:extLst>
          </p:cNvPr>
          <p:cNvPicPr>
            <a:picLocks noChangeAspect="1"/>
          </p:cNvPicPr>
          <p:nvPr/>
        </p:nvPicPr>
        <p:blipFill rotWithShape="1">
          <a:blip r:embed="rId8"/>
          <a:srcRect r="19029"/>
          <a:stretch/>
        </p:blipFill>
        <p:spPr>
          <a:xfrm>
            <a:off x="6740358" y="1606411"/>
            <a:ext cx="5451642" cy="5251590"/>
          </a:xfrm>
          <a:custGeom>
            <a:avLst/>
            <a:gdLst/>
            <a:ahLst/>
            <a:cxnLst/>
            <a:rect l="l" t="t" r="r" b="b"/>
            <a:pathLst>
              <a:path w="5923214" h="5705857">
                <a:moveTo>
                  <a:pt x="3612238" y="0"/>
                </a:moveTo>
                <a:cubicBezTo>
                  <a:pt x="4485043" y="0"/>
                  <a:pt x="5285549" y="309553"/>
                  <a:pt x="5909957" y="824860"/>
                </a:cubicBezTo>
                <a:lnTo>
                  <a:pt x="5923214" y="836909"/>
                </a:lnTo>
                <a:lnTo>
                  <a:pt x="5923214" y="5705857"/>
                </a:lnTo>
                <a:lnTo>
                  <a:pt x="672237" y="5705857"/>
                </a:lnTo>
                <a:lnTo>
                  <a:pt x="616914" y="5631875"/>
                </a:lnTo>
                <a:cubicBezTo>
                  <a:pt x="227427" y="5055358"/>
                  <a:pt x="0" y="4360357"/>
                  <a:pt x="0" y="3612238"/>
                </a:cubicBezTo>
                <a:cubicBezTo>
                  <a:pt x="0" y="1617255"/>
                  <a:pt x="1617255" y="0"/>
                  <a:pt x="3612238" y="0"/>
                </a:cubicBezTo>
                <a:close/>
              </a:path>
            </a:pathLst>
          </a:custGeom>
        </p:spPr>
      </p:pic>
    </p:spTree>
    <p:extLst>
      <p:ext uri="{BB962C8B-B14F-4D97-AF65-F5344CB8AC3E}">
        <p14:creationId xmlns:p14="http://schemas.microsoft.com/office/powerpoint/2010/main" val="2094423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Naslov 1">
            <a:extLst>
              <a:ext uri="{FF2B5EF4-FFF2-40B4-BE49-F238E27FC236}">
                <a16:creationId xmlns:a16="http://schemas.microsoft.com/office/drawing/2014/main" id="{841B5A8F-2826-547B-2D4D-965D94456EBE}"/>
              </a:ext>
            </a:extLst>
          </p:cNvPr>
          <p:cNvSpPr>
            <a:spLocks noGrp="1"/>
          </p:cNvSpPr>
          <p:nvPr>
            <p:ph type="title"/>
          </p:nvPr>
        </p:nvSpPr>
        <p:spPr>
          <a:xfrm>
            <a:off x="1245072" y="1289765"/>
            <a:ext cx="3651101" cy="4270963"/>
          </a:xfrm>
        </p:spPr>
        <p:txBody>
          <a:bodyPr anchor="ctr">
            <a:normAutofit/>
          </a:bodyPr>
          <a:lstStyle/>
          <a:p>
            <a:pPr algn="ctr"/>
            <a:r>
              <a:rPr lang="sr-Latn-RS" sz="6100">
                <a:solidFill>
                  <a:schemeClr val="bg1"/>
                </a:solidFill>
              </a:rPr>
              <a:t>Šta plan izvršenja definiše?</a:t>
            </a:r>
          </a:p>
        </p:txBody>
      </p:sp>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Čuvar mesta za sadržaj 2">
            <a:extLst>
              <a:ext uri="{FF2B5EF4-FFF2-40B4-BE49-F238E27FC236}">
                <a16:creationId xmlns:a16="http://schemas.microsoft.com/office/drawing/2014/main" id="{9D43B2AD-9D98-689C-86CD-61C1FE737249}"/>
              </a:ext>
            </a:extLst>
          </p:cNvPr>
          <p:cNvSpPr>
            <a:spLocks noGrp="1"/>
          </p:cNvSpPr>
          <p:nvPr>
            <p:ph idx="1"/>
          </p:nvPr>
        </p:nvSpPr>
        <p:spPr>
          <a:xfrm>
            <a:off x="6397039" y="381935"/>
            <a:ext cx="4685916" cy="5974415"/>
          </a:xfrm>
        </p:spPr>
        <p:txBody>
          <a:bodyPr vert="horz" lIns="91440" tIns="45720" rIns="91440" bIns="45720" rtlCol="0" anchor="ctr">
            <a:normAutofit/>
          </a:bodyPr>
          <a:lstStyle/>
          <a:p>
            <a:r>
              <a:rPr lang="sr-Latn-RS" sz="1800">
                <a:highlight>
                  <a:srgbClr val="FFFFFF"/>
                </a:highlight>
                <a:latin typeface="Univers"/>
                <a:cs typeface="Times New Roman"/>
              </a:rPr>
              <a:t>Plan izvršenja upita definiše sledeće:</a:t>
            </a:r>
          </a:p>
          <a:p>
            <a:r>
              <a:rPr lang="sr-Latn-RS" sz="1800">
                <a:highlight>
                  <a:srgbClr val="FFFFFF"/>
                </a:highlight>
                <a:latin typeface="Univers"/>
                <a:cs typeface="Times New Roman"/>
              </a:rPr>
              <a:t>Sekvencu u kojoj se pristupa izvornim tabelama.</a:t>
            </a:r>
            <a:br>
              <a:rPr lang="sr-Latn-RS" sz="1800">
                <a:highlight>
                  <a:srgbClr val="FFFFFF"/>
                </a:highlight>
                <a:latin typeface="Univers"/>
                <a:cs typeface="Times New Roman"/>
              </a:rPr>
            </a:br>
            <a:r>
              <a:rPr lang="sr-Latn-RS" sz="1800">
                <a:highlight>
                  <a:srgbClr val="FFFFFF"/>
                </a:highlight>
                <a:latin typeface="Univers"/>
                <a:cs typeface="Times New Roman"/>
              </a:rPr>
              <a:t>Tabela C, Tabela B, Tabela A, ili</a:t>
            </a:r>
            <a:br>
              <a:rPr lang="sr-Latn-RS" sz="1800">
                <a:highlight>
                  <a:srgbClr val="FFFFFF"/>
                </a:highlight>
                <a:latin typeface="Univers"/>
                <a:cs typeface="Times New Roman"/>
              </a:rPr>
            </a:br>
            <a:r>
              <a:rPr lang="sr-Latn-RS" sz="1800">
                <a:highlight>
                  <a:srgbClr val="FFFFFF"/>
                </a:highlight>
                <a:latin typeface="Univers"/>
                <a:cs typeface="Times New Roman"/>
              </a:rPr>
              <a:t>Tabela B, Tabela A, Tabela C, ili</a:t>
            </a:r>
            <a:br>
              <a:rPr lang="sr-Latn-RS" sz="1800">
                <a:highlight>
                  <a:srgbClr val="FFFFFF"/>
                </a:highlight>
                <a:latin typeface="Univers"/>
                <a:cs typeface="Times New Roman"/>
              </a:rPr>
            </a:br>
            <a:r>
              <a:rPr lang="sr-Latn-RS" sz="1800">
                <a:highlight>
                  <a:srgbClr val="FFFFFF"/>
                </a:highlight>
                <a:latin typeface="Univers"/>
                <a:cs typeface="Times New Roman"/>
              </a:rPr>
              <a:t>Tabela B, Tabela C, Tabela A, ili</a:t>
            </a:r>
            <a:br>
              <a:rPr lang="sr-Latn-RS" sz="1800">
                <a:highlight>
                  <a:srgbClr val="FFFFFF"/>
                </a:highlight>
                <a:latin typeface="Univers"/>
                <a:cs typeface="Times New Roman"/>
              </a:rPr>
            </a:br>
            <a:r>
              <a:rPr lang="sr-Latn-RS" sz="1800">
                <a:highlight>
                  <a:srgbClr val="FFFFFF"/>
                </a:highlight>
                <a:latin typeface="Univers"/>
                <a:cs typeface="Times New Roman"/>
              </a:rPr>
              <a:t>Tabela C, Tabela A, Tabela B</a:t>
            </a:r>
          </a:p>
          <a:p>
            <a:r>
              <a:rPr lang="sr-Latn-RS" sz="1800">
                <a:highlight>
                  <a:srgbClr val="FFFFFF"/>
                </a:highlight>
                <a:latin typeface="Univers"/>
                <a:cs typeface="Times New Roman"/>
              </a:rPr>
              <a:t>Metode koje se koriste za izvlačenje podataka iz svake tabele</a:t>
            </a:r>
            <a:br>
              <a:rPr lang="sr-Latn-RS" sz="1800">
                <a:highlight>
                  <a:srgbClr val="FFFFFF"/>
                </a:highlight>
                <a:latin typeface="Univers"/>
                <a:cs typeface="Times New Roman"/>
              </a:rPr>
            </a:br>
            <a:r>
              <a:rPr lang="sr-Latn-RS" sz="1800">
                <a:highlight>
                  <a:srgbClr val="FFFFFF"/>
                </a:highlight>
                <a:latin typeface="Univers"/>
                <a:cs typeface="Times New Roman"/>
              </a:rPr>
              <a:t>Skeniranje tabele, korišćenje indeksa, skeniranje indeksa</a:t>
            </a:r>
          </a:p>
          <a:p>
            <a:r>
              <a:rPr lang="sr-Latn-RS" sz="1800">
                <a:highlight>
                  <a:srgbClr val="FFFFFF"/>
                </a:highlight>
                <a:latin typeface="Univers"/>
                <a:cs typeface="Times New Roman"/>
              </a:rPr>
              <a:t>Metode koje se koriste za izračunavanja, kao i filtriranje, agregaciju i sortiranje podataka iz svake tabele.</a:t>
            </a:r>
            <a:r>
              <a:rPr lang="sr-Latn-RS" sz="1800">
                <a:highlight>
                  <a:srgbClr val="FFFFFF"/>
                </a:highlight>
                <a:latin typeface="Univers"/>
                <a:cs typeface="Calibri"/>
              </a:rPr>
              <a:t> </a:t>
            </a:r>
            <a:r>
              <a:rPr lang="sr-Latn-RS" sz="1800">
                <a:highlight>
                  <a:srgbClr val="FFFFFF"/>
                </a:highlight>
                <a:latin typeface="Univers"/>
                <a:cs typeface="Times New Roman"/>
              </a:rPr>
              <a:t>       </a:t>
            </a:r>
            <a:br>
              <a:rPr lang="sr-Latn-RS" sz="1800">
                <a:highlight>
                  <a:srgbClr val="FFFFFF"/>
                </a:highlight>
                <a:latin typeface="Univers"/>
                <a:cs typeface="Times New Roman"/>
              </a:rPr>
            </a:br>
            <a:r>
              <a:rPr lang="sr-Latn-RS" sz="1800">
                <a:highlight>
                  <a:srgbClr val="FFFFFF"/>
                </a:highlight>
                <a:latin typeface="Univers"/>
                <a:cs typeface="Times New Roman"/>
              </a:rPr>
              <a:t>Postoji više načina da se izvrše računice nad podacima kao što su izračunavanje </a:t>
            </a:r>
            <a:r>
              <a:rPr lang="sr-Latn-RS" sz="1800" err="1">
                <a:highlight>
                  <a:srgbClr val="FFFFFF"/>
                </a:highlight>
                <a:latin typeface="Univers"/>
                <a:cs typeface="Times New Roman"/>
              </a:rPr>
              <a:t>skalarnih</a:t>
            </a:r>
            <a:r>
              <a:rPr lang="sr-Latn-RS" sz="1800">
                <a:highlight>
                  <a:srgbClr val="FFFFFF"/>
                </a:highlight>
                <a:latin typeface="Univers"/>
                <a:cs typeface="Times New Roman"/>
              </a:rPr>
              <a:t> vrednosti, agregacija i sortiranje podataka definisanih u tekstu upita</a:t>
            </a:r>
          </a:p>
          <a:p>
            <a:pPr marL="0" indent="0">
              <a:buNone/>
            </a:pPr>
            <a:endParaRPr lang="sr-Latn-RS" sz="1800"/>
          </a:p>
        </p:txBody>
      </p:sp>
      <p:sp>
        <p:nvSpPr>
          <p:cNvPr id="17"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sp>
        <p:nvSpPr>
          <p:cNvPr id="4" name="Čuvar mesta za broj slajda 3">
            <a:extLst>
              <a:ext uri="{FF2B5EF4-FFF2-40B4-BE49-F238E27FC236}">
                <a16:creationId xmlns:a16="http://schemas.microsoft.com/office/drawing/2014/main" id="{4A0426FC-C842-9190-E8D6-2A74E229B2A9}"/>
              </a:ext>
            </a:extLst>
          </p:cNvPr>
          <p:cNvSpPr>
            <a:spLocks noGrp="1"/>
          </p:cNvSpPr>
          <p:nvPr>
            <p:ph type="sldNum" sz="quarter" idx="12"/>
          </p:nvPr>
        </p:nvSpPr>
        <p:spPr>
          <a:xfrm>
            <a:off x="8610600" y="6356350"/>
            <a:ext cx="2743200" cy="365125"/>
          </a:xfrm>
        </p:spPr>
        <p:txBody>
          <a:bodyPr>
            <a:normAutofit/>
          </a:bodyPr>
          <a:lstStyle/>
          <a:p>
            <a:pPr>
              <a:spcAft>
                <a:spcPts val="600"/>
              </a:spcAft>
            </a:pPr>
            <a:fld id="{D8DA9DAA-006C-4F4B-980E-E3DF019B24E2}" type="slidenum">
              <a:rPr lang="en-US">
                <a:solidFill>
                  <a:schemeClr val="accent2"/>
                </a:solidFill>
              </a:rPr>
              <a:pPr>
                <a:spcAft>
                  <a:spcPts val="600"/>
                </a:spcAft>
              </a:pPr>
              <a:t>11</a:t>
            </a:fld>
            <a:endParaRPr lang="en-US">
              <a:solidFill>
                <a:schemeClr val="accent2"/>
              </a:solidFill>
            </a:endParaRPr>
          </a:p>
        </p:txBody>
      </p:sp>
      <p:cxnSp>
        <p:nvCxnSpPr>
          <p:cNvPr id="19" name="Straight Connector 18">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8075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7846300-6CAC-8917-DEA6-05025B3DC588}"/>
              </a:ext>
            </a:extLst>
          </p:cNvPr>
          <p:cNvSpPr>
            <a:spLocks noGrp="1"/>
          </p:cNvSpPr>
          <p:nvPr>
            <p:ph type="title"/>
          </p:nvPr>
        </p:nvSpPr>
        <p:spPr/>
        <p:txBody>
          <a:bodyPr>
            <a:normAutofit/>
          </a:bodyPr>
          <a:lstStyle/>
          <a:p>
            <a:r>
              <a:rPr lang="sr-Latn-RS" sz="4000"/>
              <a:t>Komponente plana izvršenja</a:t>
            </a:r>
          </a:p>
        </p:txBody>
      </p:sp>
      <p:sp>
        <p:nvSpPr>
          <p:cNvPr id="3" name="Čuvar mesta za sadržaj 2">
            <a:extLst>
              <a:ext uri="{FF2B5EF4-FFF2-40B4-BE49-F238E27FC236}">
                <a16:creationId xmlns:a16="http://schemas.microsoft.com/office/drawing/2014/main" id="{F17F06D5-7061-C254-A02B-14DDAB587435}"/>
              </a:ext>
            </a:extLst>
          </p:cNvPr>
          <p:cNvSpPr>
            <a:spLocks noGrp="1"/>
          </p:cNvSpPr>
          <p:nvPr>
            <p:ph idx="1"/>
          </p:nvPr>
        </p:nvSpPr>
        <p:spPr>
          <a:xfrm>
            <a:off x="800570" y="2004366"/>
            <a:ext cx="7862712" cy="4351338"/>
          </a:xfrm>
        </p:spPr>
        <p:txBody>
          <a:bodyPr vert="horz" lIns="91440" tIns="45720" rIns="91440" bIns="45720" rtlCol="0" anchor="t">
            <a:normAutofit/>
          </a:bodyPr>
          <a:lstStyle/>
          <a:p>
            <a:pPr marL="171450" indent="-171450"/>
            <a:r>
              <a:rPr lang="sr-Latn-RS" sz="1600">
                <a:highlight>
                  <a:srgbClr val="FFFFFF"/>
                </a:highlight>
                <a:latin typeface="Univers"/>
                <a:cs typeface="Times New Roman"/>
              </a:rPr>
              <a:t>Kompajlirani plan (ili plan upita) čuva podatke o:</a:t>
            </a:r>
            <a:endParaRPr lang="sr-Latn-RS"/>
          </a:p>
          <a:p>
            <a:pPr marL="628650" lvl="1" indent="-171450"/>
            <a:r>
              <a:rPr lang="sr-Latn-RS" sz="1600">
                <a:highlight>
                  <a:srgbClr val="FFFFFF"/>
                </a:highlight>
                <a:latin typeface="Univers"/>
                <a:cs typeface="Times New Roman"/>
              </a:rPr>
              <a:t>Fizičkim operatorima koji implementiraju operaciju opisanu logičkim operatorima.</a:t>
            </a:r>
          </a:p>
          <a:p>
            <a:pPr marL="628650" lvl="1" indent="-171450"/>
            <a:r>
              <a:rPr lang="sr-Latn-RS" sz="1600">
                <a:highlight>
                  <a:srgbClr val="FFFFFF"/>
                </a:highlight>
                <a:latin typeface="Univers"/>
                <a:cs typeface="Times New Roman"/>
              </a:rPr>
              <a:t>Redosled operatora koji implementiraju operaciju opisanu logičkim operatorima.</a:t>
            </a:r>
            <a:endParaRPr lang="sr-Latn-RS" sz="1600">
              <a:latin typeface="Univers"/>
              <a:cs typeface="Times New Roman"/>
            </a:endParaRPr>
          </a:p>
          <a:p>
            <a:pPr marL="628650" lvl="1" indent="-171450"/>
            <a:r>
              <a:rPr lang="sr-Latn-RS" sz="1600">
                <a:highlight>
                  <a:srgbClr val="FFFFFF"/>
                </a:highlight>
                <a:latin typeface="Univers"/>
                <a:cs typeface="Times New Roman"/>
              </a:rPr>
              <a:t>Broj procenjenih redova koji prolaze kroz operatore.</a:t>
            </a:r>
          </a:p>
          <a:p>
            <a:pPr marL="628650" lvl="1" indent="-171450"/>
            <a:r>
              <a:rPr lang="sr-Latn-RS" sz="1600">
                <a:highlight>
                  <a:srgbClr val="FFFFFF"/>
                </a:highlight>
                <a:latin typeface="Univers"/>
                <a:cs typeface="Times New Roman"/>
              </a:rPr>
              <a:t>Koje pomoćne objekte treba kreirati u </a:t>
            </a:r>
            <a:r>
              <a:rPr lang="sr-Latn-RS" sz="1600" err="1">
                <a:highlight>
                  <a:srgbClr val="FFFFFF"/>
                </a:highlight>
                <a:latin typeface="Univers"/>
                <a:cs typeface="Times New Roman"/>
              </a:rPr>
              <a:t>tempdb</a:t>
            </a:r>
            <a:r>
              <a:rPr lang="sr-Latn-RS" sz="1600">
                <a:highlight>
                  <a:srgbClr val="FFFFFF"/>
                </a:highlight>
                <a:latin typeface="Univers"/>
                <a:cs typeface="Times New Roman"/>
              </a:rPr>
              <a:t>. Ne čuvaju se kontekst, niti informacije u vreme pokretanja u planu upita. Ne postoji nikada više od jedne ili dve kopije plana izvršenja u memoriji: jedna za sva serijska izvršenja, i druga za sva paralelna. </a:t>
            </a:r>
          </a:p>
          <a:p>
            <a:pPr marL="171450" indent="-171450"/>
            <a:r>
              <a:rPr lang="sr-Latn-RS" sz="1600">
                <a:highlight>
                  <a:srgbClr val="FFFFFF"/>
                </a:highlight>
                <a:latin typeface="Univers"/>
                <a:cs typeface="Times New Roman"/>
              </a:rPr>
              <a:t>Kontekst izvršenja</a:t>
            </a:r>
            <a:br>
              <a:rPr lang="sr-Latn-RS" sz="1600">
                <a:highlight>
                  <a:srgbClr val="FFFFFF"/>
                </a:highlight>
                <a:latin typeface="Univers"/>
                <a:cs typeface="Times New Roman"/>
              </a:rPr>
            </a:br>
            <a:r>
              <a:rPr lang="sr-Latn-RS" sz="1600">
                <a:highlight>
                  <a:srgbClr val="FFFFFF"/>
                </a:highlight>
                <a:latin typeface="Univers"/>
                <a:cs typeface="Times New Roman"/>
              </a:rPr>
              <a:t>Svaki korisnik koji trenutno izvršava upit poseduje strukturu podataka koja čuva kontekst. One se koriste više puta, ali njihov sadržaj, odnosno sami podaci, ne. Ako drugi korisnik izvrši isti upit, strukture podataka se ponovo </a:t>
            </a:r>
            <a:r>
              <a:rPr lang="sr-Latn-RS" sz="1600" err="1">
                <a:highlight>
                  <a:srgbClr val="FFFFFF"/>
                </a:highlight>
                <a:latin typeface="Univers"/>
                <a:cs typeface="Times New Roman"/>
              </a:rPr>
              <a:t>inicijalizuju</a:t>
            </a:r>
            <a:r>
              <a:rPr lang="sr-Latn-RS" sz="1600">
                <a:highlight>
                  <a:srgbClr val="FFFFFF"/>
                </a:highlight>
                <a:latin typeface="Univers"/>
                <a:cs typeface="Times New Roman"/>
              </a:rPr>
              <a:t> sa kontekstom novog korisnika.</a:t>
            </a:r>
          </a:p>
          <a:p>
            <a:pPr algn="just"/>
            <a:endParaRPr lang="sr-Latn-RS" sz="1200">
              <a:highlight>
                <a:srgbClr val="FFFFFF"/>
              </a:highlight>
              <a:latin typeface="Times New Roman"/>
              <a:cs typeface="Times New Roman"/>
            </a:endParaRPr>
          </a:p>
          <a:p>
            <a:pPr marL="0" indent="0" algn="ctr">
              <a:buNone/>
            </a:pPr>
            <a:endParaRPr lang="sr-Latn-RS" sz="1200">
              <a:highlight>
                <a:srgbClr val="FFFFFF"/>
              </a:highlight>
              <a:latin typeface="Times New Roman"/>
              <a:cs typeface="Times New Roman"/>
            </a:endParaRPr>
          </a:p>
          <a:p>
            <a:endParaRPr lang="sr-Latn-RS"/>
          </a:p>
        </p:txBody>
      </p:sp>
      <p:sp>
        <p:nvSpPr>
          <p:cNvPr id="4" name="Čuvar mesta za broj slajda 3">
            <a:extLst>
              <a:ext uri="{FF2B5EF4-FFF2-40B4-BE49-F238E27FC236}">
                <a16:creationId xmlns:a16="http://schemas.microsoft.com/office/drawing/2014/main" id="{3E8987DC-1F4C-FB9D-C417-1C837F43737D}"/>
              </a:ext>
            </a:extLst>
          </p:cNvPr>
          <p:cNvSpPr>
            <a:spLocks noGrp="1"/>
          </p:cNvSpPr>
          <p:nvPr>
            <p:ph type="sldNum" sz="quarter" idx="12"/>
          </p:nvPr>
        </p:nvSpPr>
        <p:spPr/>
        <p:txBody>
          <a:bodyPr/>
          <a:lstStyle/>
          <a:p>
            <a:fld id="{D8DA9DAA-006C-4F4B-980E-E3DF019B24E2}" type="slidenum">
              <a:rPr lang="en-US" smtClean="0"/>
              <a:t>12</a:t>
            </a:fld>
            <a:endParaRPr lang="en-US"/>
          </a:p>
        </p:txBody>
      </p:sp>
      <p:pic>
        <p:nvPicPr>
          <p:cNvPr id="5" name="Slika 5" descr="Slika na kojoj se nalazi dijagram&#10;&#10;Opis je automatski generisan">
            <a:extLst>
              <a:ext uri="{FF2B5EF4-FFF2-40B4-BE49-F238E27FC236}">
                <a16:creationId xmlns:a16="http://schemas.microsoft.com/office/drawing/2014/main" id="{1E9DD4D9-0EC9-F425-4DC0-7B7C21E891C2}"/>
              </a:ext>
            </a:extLst>
          </p:cNvPr>
          <p:cNvPicPr>
            <a:picLocks noChangeAspect="1"/>
          </p:cNvPicPr>
          <p:nvPr/>
        </p:nvPicPr>
        <p:blipFill>
          <a:blip r:embed="rId2"/>
          <a:stretch>
            <a:fillRect/>
          </a:stretch>
        </p:blipFill>
        <p:spPr>
          <a:xfrm>
            <a:off x="8831028" y="2749432"/>
            <a:ext cx="3071871" cy="2168172"/>
          </a:xfrm>
          <a:prstGeom prst="rect">
            <a:avLst/>
          </a:prstGeom>
        </p:spPr>
      </p:pic>
    </p:spTree>
    <p:extLst>
      <p:ext uri="{BB962C8B-B14F-4D97-AF65-F5344CB8AC3E}">
        <p14:creationId xmlns:p14="http://schemas.microsoft.com/office/powerpoint/2010/main" val="1108495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EAD1D07-5A3C-892A-26B0-4219434A6B48}"/>
              </a:ext>
            </a:extLst>
          </p:cNvPr>
          <p:cNvSpPr>
            <a:spLocks noGrp="1"/>
          </p:cNvSpPr>
          <p:nvPr>
            <p:ph type="title"/>
          </p:nvPr>
        </p:nvSpPr>
        <p:spPr/>
        <p:txBody>
          <a:bodyPr>
            <a:normAutofit/>
          </a:bodyPr>
          <a:lstStyle/>
          <a:p>
            <a:r>
              <a:rPr lang="sr-Latn-RS" sz="3200"/>
              <a:t>Primer izgleda plana izvršenja u MSSMS-u</a:t>
            </a:r>
          </a:p>
        </p:txBody>
      </p:sp>
      <p:pic>
        <p:nvPicPr>
          <p:cNvPr id="5" name="Slika 5">
            <a:extLst>
              <a:ext uri="{FF2B5EF4-FFF2-40B4-BE49-F238E27FC236}">
                <a16:creationId xmlns:a16="http://schemas.microsoft.com/office/drawing/2014/main" id="{2A9CDDD7-9199-5D68-9421-FB77E357BAC6}"/>
              </a:ext>
            </a:extLst>
          </p:cNvPr>
          <p:cNvPicPr>
            <a:picLocks noGrp="1" noChangeAspect="1"/>
          </p:cNvPicPr>
          <p:nvPr>
            <p:ph idx="1"/>
          </p:nvPr>
        </p:nvPicPr>
        <p:blipFill>
          <a:blip r:embed="rId2"/>
          <a:stretch>
            <a:fillRect/>
          </a:stretch>
        </p:blipFill>
        <p:spPr>
          <a:xfrm>
            <a:off x="978305" y="1628069"/>
            <a:ext cx="7008648" cy="4727634"/>
          </a:xfrm>
        </p:spPr>
      </p:pic>
      <p:sp>
        <p:nvSpPr>
          <p:cNvPr id="4" name="Čuvar mesta za broj slajda 3">
            <a:extLst>
              <a:ext uri="{FF2B5EF4-FFF2-40B4-BE49-F238E27FC236}">
                <a16:creationId xmlns:a16="http://schemas.microsoft.com/office/drawing/2014/main" id="{E14D2BB4-1E75-E90D-B88F-24C5D5529828}"/>
              </a:ext>
            </a:extLst>
          </p:cNvPr>
          <p:cNvSpPr>
            <a:spLocks noGrp="1"/>
          </p:cNvSpPr>
          <p:nvPr>
            <p:ph type="sldNum" sz="quarter" idx="12"/>
          </p:nvPr>
        </p:nvSpPr>
        <p:spPr/>
        <p:txBody>
          <a:bodyPr/>
          <a:lstStyle/>
          <a:p>
            <a:fld id="{D8DA9DAA-006C-4F4B-980E-E3DF019B24E2}" type="slidenum">
              <a:rPr lang="en-US" smtClean="0"/>
              <a:t>13</a:t>
            </a:fld>
            <a:endParaRPr lang="en-US"/>
          </a:p>
        </p:txBody>
      </p:sp>
      <p:sp>
        <p:nvSpPr>
          <p:cNvPr id="6" name="Okvir za tekst 5">
            <a:extLst>
              <a:ext uri="{FF2B5EF4-FFF2-40B4-BE49-F238E27FC236}">
                <a16:creationId xmlns:a16="http://schemas.microsoft.com/office/drawing/2014/main" id="{D59FE9B7-932F-1062-B923-94D00BD4A27E}"/>
              </a:ext>
            </a:extLst>
          </p:cNvPr>
          <p:cNvSpPr txBox="1"/>
          <p:nvPr/>
        </p:nvSpPr>
        <p:spPr>
          <a:xfrm flipH="1">
            <a:off x="8613421" y="1937925"/>
            <a:ext cx="3503319"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sr-Latn-RS"/>
              <a:t>Plan izvršenja se može prikazati kao </a:t>
            </a:r>
            <a:r>
              <a:rPr lang="sr-Latn-RS" err="1"/>
              <a:t>Estimated</a:t>
            </a:r>
            <a:r>
              <a:rPr lang="sr-Latn-RS"/>
              <a:t>, </a:t>
            </a:r>
          </a:p>
          <a:p>
            <a:r>
              <a:rPr lang="sr-Latn-RS"/>
              <a:t>ili kao </a:t>
            </a:r>
            <a:r>
              <a:rPr lang="sr-Latn-RS" err="1"/>
              <a:t>Actual</a:t>
            </a:r>
            <a:r>
              <a:rPr lang="sr-Latn-RS"/>
              <a:t> </a:t>
            </a:r>
            <a:r>
              <a:rPr lang="sr-Latn-RS" err="1"/>
              <a:t>Exectuion</a:t>
            </a:r>
            <a:r>
              <a:rPr lang="sr-Latn-RS"/>
              <a:t> plan</a:t>
            </a:r>
          </a:p>
          <a:p>
            <a:endParaRPr lang="sr-Latn-RS"/>
          </a:p>
          <a:p>
            <a:r>
              <a:rPr lang="sr-Latn-RS"/>
              <a:t>Ovo je primer </a:t>
            </a:r>
            <a:r>
              <a:rPr lang="sr-Latn-RS" err="1"/>
              <a:t>Actual</a:t>
            </a:r>
            <a:r>
              <a:rPr lang="sr-Latn-RS"/>
              <a:t> </a:t>
            </a:r>
            <a:r>
              <a:rPr lang="sr-Latn-RS" err="1"/>
              <a:t>Exectution</a:t>
            </a:r>
            <a:r>
              <a:rPr lang="sr-Latn-RS"/>
              <a:t> plana</a:t>
            </a:r>
          </a:p>
        </p:txBody>
      </p:sp>
    </p:spTree>
    <p:extLst>
      <p:ext uri="{BB962C8B-B14F-4D97-AF65-F5344CB8AC3E}">
        <p14:creationId xmlns:p14="http://schemas.microsoft.com/office/powerpoint/2010/main" val="3908645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214ACAD-0E22-7DE5-45C1-700630B9F836}"/>
              </a:ext>
            </a:extLst>
          </p:cNvPr>
          <p:cNvSpPr>
            <a:spLocks noGrp="1"/>
          </p:cNvSpPr>
          <p:nvPr>
            <p:ph type="title"/>
          </p:nvPr>
        </p:nvSpPr>
        <p:spPr/>
        <p:txBody>
          <a:bodyPr>
            <a:normAutofit/>
          </a:bodyPr>
          <a:lstStyle/>
          <a:p>
            <a:r>
              <a:rPr lang="sr-Latn-RS" sz="4000"/>
              <a:t>Keš planova izvršenja</a:t>
            </a:r>
          </a:p>
        </p:txBody>
      </p:sp>
      <p:sp>
        <p:nvSpPr>
          <p:cNvPr id="3" name="Čuvar mesta za sadržaj 2">
            <a:extLst>
              <a:ext uri="{FF2B5EF4-FFF2-40B4-BE49-F238E27FC236}">
                <a16:creationId xmlns:a16="http://schemas.microsoft.com/office/drawing/2014/main" id="{C1476E55-FFD6-E54D-78D7-A24BBE603AED}"/>
              </a:ext>
            </a:extLst>
          </p:cNvPr>
          <p:cNvSpPr>
            <a:spLocks noGrp="1"/>
          </p:cNvSpPr>
          <p:nvPr>
            <p:ph idx="1"/>
          </p:nvPr>
        </p:nvSpPr>
        <p:spPr>
          <a:xfrm>
            <a:off x="838200" y="1646884"/>
            <a:ext cx="10515600" cy="4351338"/>
          </a:xfrm>
        </p:spPr>
        <p:txBody>
          <a:bodyPr vert="horz" lIns="91440" tIns="45720" rIns="91440" bIns="45720" rtlCol="0" anchor="t">
            <a:normAutofit/>
          </a:bodyPr>
          <a:lstStyle/>
          <a:p>
            <a:pPr marL="0" indent="0" algn="just">
              <a:buNone/>
            </a:pPr>
            <a:r>
              <a:rPr lang="sr-Latn-RS" sz="2000">
                <a:latin typeface="Univers"/>
                <a:cs typeface="Times New Roman"/>
              </a:rPr>
              <a:t>Keš planova ima dva skladišta za čuvanje svih kompajliranih planova:</a:t>
            </a:r>
            <a:endParaRPr lang="sr-Latn-RS" sz="2000">
              <a:latin typeface="Univers"/>
            </a:endParaRPr>
          </a:p>
          <a:p>
            <a:pPr algn="just"/>
            <a:r>
              <a:rPr lang="sr-Latn-RS" sz="2000">
                <a:latin typeface="Univers"/>
                <a:cs typeface="Times New Roman"/>
              </a:rPr>
              <a:t>Skladište za </a:t>
            </a:r>
            <a:r>
              <a:rPr lang="sr-Latn-RS" sz="2000" err="1">
                <a:latin typeface="Univers"/>
                <a:cs typeface="Times New Roman"/>
              </a:rPr>
              <a:t>objektne</a:t>
            </a:r>
            <a:r>
              <a:rPr lang="sr-Latn-RS" sz="2000">
                <a:latin typeface="Univers"/>
                <a:cs typeface="Times New Roman"/>
              </a:rPr>
              <a:t> planove, koje čuva planove koji su vezani za objekte koji se </a:t>
            </a:r>
            <a:r>
              <a:rPr lang="sr-Latn-RS" sz="2000" err="1">
                <a:latin typeface="Univers"/>
                <a:cs typeface="Times New Roman"/>
              </a:rPr>
              <a:t>perzistiraju</a:t>
            </a:r>
            <a:r>
              <a:rPr lang="sr-Latn-RS" sz="2000">
                <a:latin typeface="Univers"/>
                <a:cs typeface="Times New Roman"/>
              </a:rPr>
              <a:t> (procedure, funkcije, </a:t>
            </a:r>
            <a:r>
              <a:rPr lang="sr-Latn-RS" sz="2000" err="1">
                <a:latin typeface="Univers"/>
                <a:cs typeface="Times New Roman"/>
              </a:rPr>
              <a:t>trigeri</a:t>
            </a:r>
            <a:r>
              <a:rPr lang="sr-Latn-RS" sz="2000">
                <a:latin typeface="Univers"/>
                <a:cs typeface="Times New Roman"/>
              </a:rPr>
              <a:t>).</a:t>
            </a:r>
          </a:p>
          <a:p>
            <a:pPr algn="just"/>
            <a:r>
              <a:rPr lang="sr-Latn-RS" sz="2000">
                <a:latin typeface="Univers"/>
                <a:cs typeface="Times New Roman"/>
              </a:rPr>
              <a:t>Skladište za SQL planove, koje čuva planove vezane za </a:t>
            </a:r>
            <a:r>
              <a:rPr lang="sr-Latn-RS" sz="2000" err="1">
                <a:latin typeface="Univers"/>
                <a:cs typeface="Times New Roman"/>
              </a:rPr>
              <a:t>autoparametrizovane</a:t>
            </a:r>
            <a:r>
              <a:rPr lang="sr-Latn-RS" sz="2000">
                <a:latin typeface="Univers"/>
                <a:cs typeface="Times New Roman"/>
              </a:rPr>
              <a:t>, dinamičke, ili pripremljene upite.</a:t>
            </a:r>
          </a:p>
          <a:p>
            <a:pPr marL="0" indent="0" algn="just">
              <a:buNone/>
            </a:pPr>
            <a:endParaRPr lang="sr-Latn-RS" sz="2000">
              <a:latin typeface="Univers"/>
              <a:cs typeface="Times New Roman"/>
            </a:endParaRPr>
          </a:p>
          <a:p>
            <a:pPr marL="0" indent="0" algn="just">
              <a:buNone/>
            </a:pPr>
            <a:r>
              <a:rPr lang="sr-Latn-RS" sz="2000">
                <a:latin typeface="Univers"/>
                <a:cs typeface="Times New Roman"/>
              </a:rPr>
              <a:t>Sledeći upit daje informacije o iskorišćenoj memoriji za ova dva skladišta keša:</a:t>
            </a:r>
            <a:endParaRPr lang="sr-Latn-RS" sz="2000">
              <a:latin typeface="Univers"/>
            </a:endParaRPr>
          </a:p>
          <a:p>
            <a:pPr marL="0" indent="0" algn="just">
              <a:buNone/>
            </a:pPr>
            <a:r>
              <a:rPr lang="sr-Latn-RS" sz="1600">
                <a:solidFill>
                  <a:srgbClr val="0101FD"/>
                </a:solidFill>
                <a:latin typeface="Times New Roman"/>
                <a:cs typeface="Times New Roman"/>
              </a:rPr>
              <a:t>SELECT</a:t>
            </a:r>
            <a:r>
              <a:rPr lang="sr-Latn-RS" sz="1600">
                <a:solidFill>
                  <a:srgbClr val="161616"/>
                </a:solidFill>
                <a:latin typeface="Times New Roman"/>
                <a:cs typeface="Times New Roman"/>
              </a:rPr>
              <a:t> * </a:t>
            </a:r>
            <a:r>
              <a:rPr lang="sr-Latn-RS" sz="1600">
                <a:solidFill>
                  <a:srgbClr val="0101FD"/>
                </a:solidFill>
                <a:latin typeface="Times New Roman"/>
                <a:cs typeface="Times New Roman"/>
              </a:rPr>
              <a:t>FROM</a:t>
            </a:r>
            <a:r>
              <a:rPr lang="sr-Latn-RS" sz="1600">
                <a:solidFill>
                  <a:srgbClr val="161616"/>
                </a:solidFill>
                <a:latin typeface="Times New Roman"/>
                <a:cs typeface="Times New Roman"/>
              </a:rPr>
              <a:t> </a:t>
            </a:r>
            <a:r>
              <a:rPr lang="sr-Latn-RS" sz="1600" err="1">
                <a:solidFill>
                  <a:srgbClr val="161616"/>
                </a:solidFill>
                <a:latin typeface="Times New Roman"/>
                <a:cs typeface="Times New Roman"/>
              </a:rPr>
              <a:t>sys.dm_os_memory_clerks</a:t>
            </a:r>
            <a:r>
              <a:rPr lang="sr-Latn-RS" sz="1600">
                <a:solidFill>
                  <a:srgbClr val="161616"/>
                </a:solidFill>
                <a:latin typeface="Times New Roman"/>
                <a:cs typeface="Times New Roman"/>
              </a:rPr>
              <a:t> </a:t>
            </a:r>
          </a:p>
          <a:p>
            <a:pPr marL="0" indent="0" algn="just">
              <a:buNone/>
            </a:pPr>
            <a:r>
              <a:rPr lang="sr-Latn-RS" sz="1600">
                <a:solidFill>
                  <a:srgbClr val="0101FD"/>
                </a:solidFill>
                <a:latin typeface="Times New Roman"/>
                <a:cs typeface="Times New Roman"/>
              </a:rPr>
              <a:t>WHERE</a:t>
            </a:r>
            <a:r>
              <a:rPr lang="sr-Latn-RS" sz="1600">
                <a:solidFill>
                  <a:srgbClr val="161616"/>
                </a:solidFill>
                <a:latin typeface="Times New Roman"/>
                <a:cs typeface="Times New Roman"/>
              </a:rPr>
              <a:t> </a:t>
            </a:r>
            <a:r>
              <a:rPr lang="sr-Latn-RS" sz="1600" err="1">
                <a:solidFill>
                  <a:srgbClr val="0101FD"/>
                </a:solidFill>
                <a:latin typeface="Times New Roman"/>
                <a:cs typeface="Times New Roman"/>
              </a:rPr>
              <a:t>name</a:t>
            </a:r>
            <a:r>
              <a:rPr lang="sr-Latn-RS" sz="1600">
                <a:solidFill>
                  <a:srgbClr val="161616"/>
                </a:solidFill>
                <a:latin typeface="Times New Roman"/>
                <a:cs typeface="Times New Roman"/>
              </a:rPr>
              <a:t> </a:t>
            </a:r>
            <a:r>
              <a:rPr lang="sr-Latn-RS" sz="1600">
                <a:solidFill>
                  <a:srgbClr val="0101FD"/>
                </a:solidFill>
                <a:latin typeface="Times New Roman"/>
                <a:cs typeface="Times New Roman"/>
              </a:rPr>
              <a:t>LIKE</a:t>
            </a:r>
            <a:r>
              <a:rPr lang="sr-Latn-RS" sz="1600">
                <a:solidFill>
                  <a:srgbClr val="161616"/>
                </a:solidFill>
                <a:latin typeface="Times New Roman"/>
                <a:cs typeface="Times New Roman"/>
              </a:rPr>
              <a:t> </a:t>
            </a:r>
            <a:r>
              <a:rPr lang="sr-Latn-RS" sz="1600">
                <a:solidFill>
                  <a:srgbClr val="A31515"/>
                </a:solidFill>
                <a:latin typeface="Times New Roman"/>
                <a:cs typeface="Times New Roman"/>
              </a:rPr>
              <a:t>'%</a:t>
            </a:r>
            <a:r>
              <a:rPr lang="sr-Latn-RS" sz="1600" err="1">
                <a:solidFill>
                  <a:srgbClr val="A31515"/>
                </a:solidFill>
                <a:latin typeface="Times New Roman"/>
                <a:cs typeface="Times New Roman"/>
              </a:rPr>
              <a:t>plans</a:t>
            </a:r>
            <a:r>
              <a:rPr lang="sr-Latn-RS" sz="1600">
                <a:solidFill>
                  <a:srgbClr val="A31515"/>
                </a:solidFill>
                <a:latin typeface="Times New Roman"/>
                <a:cs typeface="Times New Roman"/>
              </a:rPr>
              <a:t>%'</a:t>
            </a:r>
            <a:r>
              <a:rPr lang="sr-Latn-RS" sz="1600">
                <a:solidFill>
                  <a:srgbClr val="161616"/>
                </a:solidFill>
                <a:latin typeface="Times New Roman"/>
                <a:cs typeface="Times New Roman"/>
              </a:rPr>
              <a:t>;</a:t>
            </a:r>
          </a:p>
          <a:p>
            <a:endParaRPr lang="sr-Latn-RS"/>
          </a:p>
        </p:txBody>
      </p:sp>
      <p:sp>
        <p:nvSpPr>
          <p:cNvPr id="4" name="Čuvar mesta za broj slajda 3">
            <a:extLst>
              <a:ext uri="{FF2B5EF4-FFF2-40B4-BE49-F238E27FC236}">
                <a16:creationId xmlns:a16="http://schemas.microsoft.com/office/drawing/2014/main" id="{AED0B3BC-8E3E-4EC3-F759-9A8191639F78}"/>
              </a:ext>
            </a:extLst>
          </p:cNvPr>
          <p:cNvSpPr>
            <a:spLocks noGrp="1"/>
          </p:cNvSpPr>
          <p:nvPr>
            <p:ph type="sldNum" sz="quarter" idx="12"/>
          </p:nvPr>
        </p:nvSpPr>
        <p:spPr/>
        <p:txBody>
          <a:bodyPr/>
          <a:lstStyle/>
          <a:p>
            <a:fld id="{D8DA9DAA-006C-4F4B-980E-E3DF019B24E2}" type="slidenum">
              <a:rPr lang="en-US" smtClean="0"/>
              <a:t>14</a:t>
            </a:fld>
            <a:endParaRPr lang="en-US"/>
          </a:p>
        </p:txBody>
      </p:sp>
      <p:pic>
        <p:nvPicPr>
          <p:cNvPr id="5" name="Slika 5">
            <a:extLst>
              <a:ext uri="{FF2B5EF4-FFF2-40B4-BE49-F238E27FC236}">
                <a16:creationId xmlns:a16="http://schemas.microsoft.com/office/drawing/2014/main" id="{2C0513C9-6050-75A5-1C83-E2823237DD6B}"/>
              </a:ext>
            </a:extLst>
          </p:cNvPr>
          <p:cNvPicPr>
            <a:picLocks noChangeAspect="1"/>
          </p:cNvPicPr>
          <p:nvPr/>
        </p:nvPicPr>
        <p:blipFill>
          <a:blip r:embed="rId2"/>
          <a:stretch>
            <a:fillRect/>
          </a:stretch>
        </p:blipFill>
        <p:spPr>
          <a:xfrm>
            <a:off x="4959585" y="4617306"/>
            <a:ext cx="6054607" cy="1809683"/>
          </a:xfrm>
          <a:prstGeom prst="rect">
            <a:avLst/>
          </a:prstGeom>
        </p:spPr>
      </p:pic>
    </p:spTree>
    <p:extLst>
      <p:ext uri="{BB962C8B-B14F-4D97-AF65-F5344CB8AC3E}">
        <p14:creationId xmlns:p14="http://schemas.microsoft.com/office/powerpoint/2010/main" val="2612906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BA8F55E-637A-EF05-57E4-2A2B8B419238}"/>
              </a:ext>
            </a:extLst>
          </p:cNvPr>
          <p:cNvSpPr>
            <a:spLocks noGrp="1"/>
          </p:cNvSpPr>
          <p:nvPr>
            <p:ph type="title"/>
          </p:nvPr>
        </p:nvSpPr>
        <p:spPr/>
        <p:txBody>
          <a:bodyPr>
            <a:normAutofit/>
          </a:bodyPr>
          <a:lstStyle/>
          <a:p>
            <a:r>
              <a:rPr lang="sr-Latn-RS" sz="3200"/>
              <a:t>Referenciranje parcijalnim i punim nazivom</a:t>
            </a:r>
          </a:p>
        </p:txBody>
      </p:sp>
      <p:sp>
        <p:nvSpPr>
          <p:cNvPr id="3" name="Čuvar mesta za sadržaj 2">
            <a:extLst>
              <a:ext uri="{FF2B5EF4-FFF2-40B4-BE49-F238E27FC236}">
                <a16:creationId xmlns:a16="http://schemas.microsoft.com/office/drawing/2014/main" id="{6A1C4AE9-6FD9-39E5-72D8-C768292D696C}"/>
              </a:ext>
            </a:extLst>
          </p:cNvPr>
          <p:cNvSpPr>
            <a:spLocks noGrp="1"/>
          </p:cNvSpPr>
          <p:nvPr>
            <p:ph idx="1"/>
          </p:nvPr>
        </p:nvSpPr>
        <p:spPr>
          <a:xfrm>
            <a:off x="838200" y="1825625"/>
            <a:ext cx="10618638" cy="1299354"/>
          </a:xfrm>
        </p:spPr>
        <p:txBody>
          <a:bodyPr vert="horz" lIns="91440" tIns="45720" rIns="91440" bIns="45720" rtlCol="0" anchor="t">
            <a:normAutofit fontScale="77500" lnSpcReduction="20000"/>
          </a:bodyPr>
          <a:lstStyle/>
          <a:p>
            <a:pPr>
              <a:lnSpc>
                <a:spcPct val="160000"/>
              </a:lnSpc>
            </a:pPr>
            <a:r>
              <a:rPr lang="sr-Latn-RS" sz="1800">
                <a:latin typeface="Univers"/>
                <a:cs typeface="Times New Roman"/>
              </a:rPr>
              <a:t>Algoritmi koji porede novi SQL izraz sa postojećim, neiskorišćenim planovima u kešu, zahtevaju da sve reference na objekte budu u celosti kvalifikovane</a:t>
            </a:r>
            <a:br>
              <a:rPr lang="sr-Latn-RS" sz="1800">
                <a:latin typeface="Univers"/>
                <a:cs typeface="Times New Roman"/>
              </a:rPr>
            </a:br>
            <a:r>
              <a:rPr lang="sr-Latn-RS" sz="1800">
                <a:latin typeface="Univers"/>
                <a:cs typeface="Times New Roman"/>
              </a:rPr>
              <a:t>Pogledati sledeći primer:</a:t>
            </a:r>
            <a:br>
              <a:rPr lang="sr-Latn-RS" sz="1800">
                <a:latin typeface="Univers"/>
                <a:cs typeface="Times New Roman"/>
              </a:rPr>
            </a:br>
            <a:endParaRPr lang="sr-Latn-RS" sz="1800">
              <a:latin typeface="Univers"/>
            </a:endParaRPr>
          </a:p>
        </p:txBody>
      </p:sp>
      <p:sp>
        <p:nvSpPr>
          <p:cNvPr id="4" name="Čuvar mesta za broj slajda 3">
            <a:extLst>
              <a:ext uri="{FF2B5EF4-FFF2-40B4-BE49-F238E27FC236}">
                <a16:creationId xmlns:a16="http://schemas.microsoft.com/office/drawing/2014/main" id="{84C5BBCD-F8F5-3F62-B0C7-B60E1A3FBCBD}"/>
              </a:ext>
            </a:extLst>
          </p:cNvPr>
          <p:cNvSpPr>
            <a:spLocks noGrp="1"/>
          </p:cNvSpPr>
          <p:nvPr>
            <p:ph type="sldNum" sz="quarter" idx="12"/>
          </p:nvPr>
        </p:nvSpPr>
        <p:spPr/>
        <p:txBody>
          <a:bodyPr/>
          <a:lstStyle/>
          <a:p>
            <a:fld id="{D8DA9DAA-006C-4F4B-980E-E3DF019B24E2}" type="slidenum">
              <a:rPr lang="en-US" smtClean="0"/>
              <a:t>15</a:t>
            </a:fld>
            <a:endParaRPr lang="en-US"/>
          </a:p>
        </p:txBody>
      </p:sp>
      <p:pic>
        <p:nvPicPr>
          <p:cNvPr id="6" name="Slika 5" descr="Slika na kojoj se nalazi tekst&#10;&#10;Opis je automatski generisan">
            <a:extLst>
              <a:ext uri="{FF2B5EF4-FFF2-40B4-BE49-F238E27FC236}">
                <a16:creationId xmlns:a16="http://schemas.microsoft.com/office/drawing/2014/main" id="{EDC36A7F-45D1-DFE8-A4B5-3BEE8205EA1C}"/>
              </a:ext>
            </a:extLst>
          </p:cNvPr>
          <p:cNvPicPr>
            <a:picLocks noChangeAspect="1"/>
          </p:cNvPicPr>
          <p:nvPr/>
        </p:nvPicPr>
        <p:blipFill>
          <a:blip r:embed="rId2"/>
          <a:stretch>
            <a:fillRect/>
          </a:stretch>
        </p:blipFill>
        <p:spPr>
          <a:xfrm>
            <a:off x="839658" y="3005179"/>
            <a:ext cx="10515600" cy="2495978"/>
          </a:xfrm>
          <a:prstGeom prst="rect">
            <a:avLst/>
          </a:prstGeom>
        </p:spPr>
      </p:pic>
      <p:sp>
        <p:nvSpPr>
          <p:cNvPr id="8" name="Čuvar mesta za sadržaj 2">
            <a:extLst>
              <a:ext uri="{FF2B5EF4-FFF2-40B4-BE49-F238E27FC236}">
                <a16:creationId xmlns:a16="http://schemas.microsoft.com/office/drawing/2014/main" id="{96FD5B91-C83A-4E93-6B72-288E1F5635DB}"/>
              </a:ext>
            </a:extLst>
          </p:cNvPr>
          <p:cNvSpPr txBox="1">
            <a:spLocks/>
          </p:cNvSpPr>
          <p:nvPr/>
        </p:nvSpPr>
        <p:spPr>
          <a:xfrm>
            <a:off x="783637" y="5562247"/>
            <a:ext cx="10618638" cy="1299354"/>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60000"/>
              </a:lnSpc>
            </a:pPr>
            <a:r>
              <a:rPr lang="sr-Latn-RS" sz="1800">
                <a:latin typeface="Univers"/>
                <a:cs typeface="Times New Roman"/>
              </a:rPr>
              <a:t>Prvi upit prikazuje plan drugog upita u kešu kada je tabela referencirana samo nazivom</a:t>
            </a:r>
            <a:br>
              <a:rPr lang="sr-Latn-RS" sz="1800">
                <a:latin typeface="Univers"/>
                <a:cs typeface="Times New Roman"/>
              </a:rPr>
            </a:br>
            <a:endParaRPr lang="sr-Latn-RS" sz="1800">
              <a:latin typeface="Univers"/>
            </a:endParaRPr>
          </a:p>
        </p:txBody>
      </p:sp>
    </p:spTree>
    <p:extLst>
      <p:ext uri="{BB962C8B-B14F-4D97-AF65-F5344CB8AC3E}">
        <p14:creationId xmlns:p14="http://schemas.microsoft.com/office/powerpoint/2010/main" val="1258552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Čuvar mesta za broj slajda 3">
            <a:extLst>
              <a:ext uri="{FF2B5EF4-FFF2-40B4-BE49-F238E27FC236}">
                <a16:creationId xmlns:a16="http://schemas.microsoft.com/office/drawing/2014/main" id="{9B02C30D-E0E0-25B0-C205-C5174514A6FD}"/>
              </a:ext>
            </a:extLst>
          </p:cNvPr>
          <p:cNvSpPr>
            <a:spLocks noGrp="1"/>
          </p:cNvSpPr>
          <p:nvPr>
            <p:ph type="sldNum" sz="quarter" idx="12"/>
          </p:nvPr>
        </p:nvSpPr>
        <p:spPr/>
        <p:txBody>
          <a:bodyPr/>
          <a:lstStyle/>
          <a:p>
            <a:fld id="{D8DA9DAA-006C-4F4B-980E-E3DF019B24E2}" type="slidenum">
              <a:rPr lang="en-US" smtClean="0"/>
              <a:t>16</a:t>
            </a:fld>
            <a:endParaRPr lang="en-US"/>
          </a:p>
        </p:txBody>
      </p:sp>
      <p:pic>
        <p:nvPicPr>
          <p:cNvPr id="6" name="Slika 6" descr="Slika na kojoj se nalazi tekst&#10;&#10;Opis je automatski generisan">
            <a:extLst>
              <a:ext uri="{FF2B5EF4-FFF2-40B4-BE49-F238E27FC236}">
                <a16:creationId xmlns:a16="http://schemas.microsoft.com/office/drawing/2014/main" id="{C12A3211-F76C-2468-C79D-5AA240ADC127}"/>
              </a:ext>
            </a:extLst>
          </p:cNvPr>
          <p:cNvPicPr>
            <a:picLocks noChangeAspect="1"/>
          </p:cNvPicPr>
          <p:nvPr/>
        </p:nvPicPr>
        <p:blipFill>
          <a:blip r:embed="rId2"/>
          <a:stretch>
            <a:fillRect/>
          </a:stretch>
        </p:blipFill>
        <p:spPr>
          <a:xfrm>
            <a:off x="803102" y="732581"/>
            <a:ext cx="10660659" cy="2615000"/>
          </a:xfrm>
          <a:prstGeom prst="rect">
            <a:avLst/>
          </a:prstGeom>
        </p:spPr>
      </p:pic>
      <p:pic>
        <p:nvPicPr>
          <p:cNvPr id="7" name="Slika 7" descr="Slika na kojoj se nalazi sto&#10;&#10;Opis je automatski generisan">
            <a:extLst>
              <a:ext uri="{FF2B5EF4-FFF2-40B4-BE49-F238E27FC236}">
                <a16:creationId xmlns:a16="http://schemas.microsoft.com/office/drawing/2014/main" id="{CCAA9D70-6498-C2B2-D9EF-EFBE1F63613A}"/>
              </a:ext>
            </a:extLst>
          </p:cNvPr>
          <p:cNvPicPr>
            <a:picLocks noChangeAspect="1"/>
          </p:cNvPicPr>
          <p:nvPr/>
        </p:nvPicPr>
        <p:blipFill>
          <a:blip r:embed="rId3"/>
          <a:stretch>
            <a:fillRect/>
          </a:stretch>
        </p:blipFill>
        <p:spPr>
          <a:xfrm>
            <a:off x="803101" y="4274617"/>
            <a:ext cx="10588315" cy="1560547"/>
          </a:xfrm>
          <a:prstGeom prst="rect">
            <a:avLst/>
          </a:prstGeom>
        </p:spPr>
      </p:pic>
      <mc:AlternateContent xmlns:mc="http://schemas.openxmlformats.org/markup-compatibility/2006" xmlns:p14="http://schemas.microsoft.com/office/powerpoint/2010/main">
        <mc:Choice Requires="p14">
          <p:contentPart p14:bwMode="auto" r:id="rId4">
            <p14:nvContentPartPr>
              <p14:cNvPr id="11" name="Zapis perom 10">
                <a:extLst>
                  <a:ext uri="{FF2B5EF4-FFF2-40B4-BE49-F238E27FC236}">
                    <a16:creationId xmlns:a16="http://schemas.microsoft.com/office/drawing/2014/main" id="{688FC8F6-76A0-B021-69FD-DB3BA451A2BF}"/>
                  </a:ext>
                </a:extLst>
              </p14:cNvPr>
              <p14:cNvContentPartPr/>
              <p14:nvPr/>
            </p14:nvContentPartPr>
            <p14:xfrm>
              <a:off x="762000" y="3833640"/>
              <a:ext cx="10667124" cy="9407"/>
            </p14:xfrm>
          </p:contentPart>
        </mc:Choice>
        <mc:Fallback xmlns="">
          <p:pic>
            <p:nvPicPr>
              <p:cNvPr id="11" name="Zapis perom 10">
                <a:extLst>
                  <a:ext uri="{FF2B5EF4-FFF2-40B4-BE49-F238E27FC236}">
                    <a16:creationId xmlns:a16="http://schemas.microsoft.com/office/drawing/2014/main" id="{688FC8F6-76A0-B021-69FD-DB3BA451A2BF}"/>
                  </a:ext>
                </a:extLst>
              </p:cNvPr>
              <p:cNvPicPr/>
              <p:nvPr/>
            </p:nvPicPr>
            <p:blipFill>
              <a:blip r:embed="rId5"/>
              <a:stretch>
                <a:fillRect/>
              </a:stretch>
            </p:blipFill>
            <p:spPr>
              <a:xfrm>
                <a:off x="744001" y="3363290"/>
                <a:ext cx="10702763" cy="940700"/>
              </a:xfrm>
              <a:prstGeom prst="rect">
                <a:avLst/>
              </a:prstGeom>
            </p:spPr>
          </p:pic>
        </mc:Fallback>
      </mc:AlternateContent>
    </p:spTree>
    <p:extLst>
      <p:ext uri="{BB962C8B-B14F-4D97-AF65-F5344CB8AC3E}">
        <p14:creationId xmlns:p14="http://schemas.microsoft.com/office/powerpoint/2010/main" val="33570042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75152ED-1C7D-441F-EF58-EEBDA95739CE}"/>
              </a:ext>
            </a:extLst>
          </p:cNvPr>
          <p:cNvSpPr>
            <a:spLocks noGrp="1"/>
          </p:cNvSpPr>
          <p:nvPr>
            <p:ph type="title"/>
          </p:nvPr>
        </p:nvSpPr>
        <p:spPr>
          <a:xfrm>
            <a:off x="857014" y="280459"/>
            <a:ext cx="9650119" cy="798749"/>
          </a:xfrm>
        </p:spPr>
        <p:txBody>
          <a:bodyPr>
            <a:normAutofit/>
          </a:bodyPr>
          <a:lstStyle/>
          <a:p>
            <a:r>
              <a:rPr lang="sr-Latn-RS" sz="3600"/>
              <a:t>Ponovno korišćenje planova iz keša</a:t>
            </a:r>
          </a:p>
        </p:txBody>
      </p:sp>
      <p:pic>
        <p:nvPicPr>
          <p:cNvPr id="5" name="Slika 5" descr="Slika na kojoj se nalazi tekst&#10;&#10;Opis je automatski generisan">
            <a:extLst>
              <a:ext uri="{FF2B5EF4-FFF2-40B4-BE49-F238E27FC236}">
                <a16:creationId xmlns:a16="http://schemas.microsoft.com/office/drawing/2014/main" id="{D167EACA-D540-0FA2-0711-F08496EA6C6A}"/>
              </a:ext>
            </a:extLst>
          </p:cNvPr>
          <p:cNvPicPr>
            <a:picLocks noGrp="1" noChangeAspect="1"/>
          </p:cNvPicPr>
          <p:nvPr>
            <p:ph idx="1"/>
          </p:nvPr>
        </p:nvPicPr>
        <p:blipFill>
          <a:blip r:embed="rId2"/>
          <a:stretch>
            <a:fillRect/>
          </a:stretch>
        </p:blipFill>
        <p:spPr>
          <a:xfrm>
            <a:off x="852512" y="1325527"/>
            <a:ext cx="6138495" cy="4351338"/>
          </a:xfrm>
        </p:spPr>
      </p:pic>
      <p:sp>
        <p:nvSpPr>
          <p:cNvPr id="4" name="Čuvar mesta za broj slajda 3">
            <a:extLst>
              <a:ext uri="{FF2B5EF4-FFF2-40B4-BE49-F238E27FC236}">
                <a16:creationId xmlns:a16="http://schemas.microsoft.com/office/drawing/2014/main" id="{CC8E3F96-7183-D204-29A1-597B3E6B7FC7}"/>
              </a:ext>
            </a:extLst>
          </p:cNvPr>
          <p:cNvSpPr>
            <a:spLocks noGrp="1"/>
          </p:cNvSpPr>
          <p:nvPr>
            <p:ph type="sldNum" sz="quarter" idx="12"/>
          </p:nvPr>
        </p:nvSpPr>
        <p:spPr/>
        <p:txBody>
          <a:bodyPr/>
          <a:lstStyle/>
          <a:p>
            <a:fld id="{D8DA9DAA-006C-4F4B-980E-E3DF019B24E2}" type="slidenum">
              <a:rPr lang="en-US" smtClean="0"/>
              <a:t>17</a:t>
            </a:fld>
            <a:endParaRPr lang="en-US"/>
          </a:p>
        </p:txBody>
      </p:sp>
      <p:pic>
        <p:nvPicPr>
          <p:cNvPr id="6" name="Slika 6" descr="Slika na kojoj se nalazi sto&#10;&#10;Opis je automatski generisan">
            <a:extLst>
              <a:ext uri="{FF2B5EF4-FFF2-40B4-BE49-F238E27FC236}">
                <a16:creationId xmlns:a16="http://schemas.microsoft.com/office/drawing/2014/main" id="{61C306C9-1CD4-B008-51BD-19971A2F2E92}"/>
              </a:ext>
            </a:extLst>
          </p:cNvPr>
          <p:cNvPicPr>
            <a:picLocks noChangeAspect="1"/>
          </p:cNvPicPr>
          <p:nvPr/>
        </p:nvPicPr>
        <p:blipFill>
          <a:blip r:embed="rId3"/>
          <a:stretch>
            <a:fillRect/>
          </a:stretch>
        </p:blipFill>
        <p:spPr>
          <a:xfrm>
            <a:off x="7226770" y="1320826"/>
            <a:ext cx="4492580" cy="2620666"/>
          </a:xfrm>
          <a:prstGeom prst="rect">
            <a:avLst/>
          </a:prstGeom>
        </p:spPr>
      </p:pic>
    </p:spTree>
    <p:extLst>
      <p:ext uri="{BB962C8B-B14F-4D97-AF65-F5344CB8AC3E}">
        <p14:creationId xmlns:p14="http://schemas.microsoft.com/office/powerpoint/2010/main" val="16318368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slov 1">
            <a:extLst>
              <a:ext uri="{FF2B5EF4-FFF2-40B4-BE49-F238E27FC236}">
                <a16:creationId xmlns:a16="http://schemas.microsoft.com/office/drawing/2014/main" id="{4ABFACB3-87F8-2E09-AEF0-6B00AB036CF5}"/>
              </a:ext>
            </a:extLst>
          </p:cNvPr>
          <p:cNvSpPr>
            <a:spLocks noGrp="1"/>
          </p:cNvSpPr>
          <p:nvPr>
            <p:ph type="title"/>
          </p:nvPr>
        </p:nvSpPr>
        <p:spPr>
          <a:xfrm>
            <a:off x="6392583" y="501651"/>
            <a:ext cx="4434720" cy="1716255"/>
          </a:xfrm>
        </p:spPr>
        <p:txBody>
          <a:bodyPr anchor="b">
            <a:normAutofit/>
          </a:bodyPr>
          <a:lstStyle/>
          <a:p>
            <a:r>
              <a:rPr lang="sr-Latn-RS" sz="4200"/>
              <a:t>Ista procedura, drugi parametri</a:t>
            </a:r>
          </a:p>
        </p:txBody>
      </p:sp>
      <p:sp>
        <p:nvSpPr>
          <p:cNvPr id="15" name="Rectangle 14">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Slika 6" descr="Slika na kojoj se nalazi tekst&#10;&#10;Opis je automatski generisan">
            <a:extLst>
              <a:ext uri="{FF2B5EF4-FFF2-40B4-BE49-F238E27FC236}">
                <a16:creationId xmlns:a16="http://schemas.microsoft.com/office/drawing/2014/main" id="{5C370801-C94D-2418-8B38-ADE93C01B9BF}"/>
              </a:ext>
            </a:extLst>
          </p:cNvPr>
          <p:cNvPicPr>
            <a:picLocks noChangeAspect="1"/>
          </p:cNvPicPr>
          <p:nvPr/>
        </p:nvPicPr>
        <p:blipFill rotWithShape="1">
          <a:blip r:embed="rId2"/>
          <a:srcRect b="8488"/>
          <a:stretch/>
        </p:blipFill>
        <p:spPr>
          <a:xfrm>
            <a:off x="279143" y="3572888"/>
            <a:ext cx="5221625" cy="3010397"/>
          </a:xfrm>
          <a:prstGeom prst="rect">
            <a:avLst/>
          </a:prstGeom>
        </p:spPr>
      </p:pic>
      <p:pic>
        <p:nvPicPr>
          <p:cNvPr id="5" name="Slika 5" descr="Slika na kojoj se nalazi tekst&#10;&#10;Opis je automatski generisan">
            <a:extLst>
              <a:ext uri="{FF2B5EF4-FFF2-40B4-BE49-F238E27FC236}">
                <a16:creationId xmlns:a16="http://schemas.microsoft.com/office/drawing/2014/main" id="{5CC59A5D-0B3B-3B25-819E-25528AC3E3F2}"/>
              </a:ext>
            </a:extLst>
          </p:cNvPr>
          <p:cNvPicPr>
            <a:picLocks noChangeAspect="1"/>
          </p:cNvPicPr>
          <p:nvPr/>
        </p:nvPicPr>
        <p:blipFill rotWithShape="1">
          <a:blip r:embed="rId3"/>
          <a:srcRect b="3510"/>
          <a:stretch/>
        </p:blipFill>
        <p:spPr>
          <a:xfrm>
            <a:off x="236213" y="424968"/>
            <a:ext cx="5221625" cy="3010397"/>
          </a:xfrm>
          <a:prstGeom prst="rect">
            <a:avLst/>
          </a:prstGeom>
        </p:spPr>
      </p:pic>
      <p:sp>
        <p:nvSpPr>
          <p:cNvPr id="10" name="Content Placeholder 9">
            <a:extLst>
              <a:ext uri="{FF2B5EF4-FFF2-40B4-BE49-F238E27FC236}">
                <a16:creationId xmlns:a16="http://schemas.microsoft.com/office/drawing/2014/main" id="{283DB64D-F3E2-EDF5-3ED5-0C14954553C7}"/>
              </a:ext>
            </a:extLst>
          </p:cNvPr>
          <p:cNvSpPr>
            <a:spLocks noGrp="1"/>
          </p:cNvSpPr>
          <p:nvPr>
            <p:ph idx="1"/>
          </p:nvPr>
        </p:nvSpPr>
        <p:spPr>
          <a:xfrm>
            <a:off x="6392583" y="2401329"/>
            <a:ext cx="4707535" cy="4444204"/>
          </a:xfrm>
        </p:spPr>
        <p:txBody>
          <a:bodyPr anchor="t">
            <a:normAutofit/>
          </a:bodyPr>
          <a:lstStyle/>
          <a:p>
            <a:r>
              <a:rPr lang="en-US" sz="1800" err="1"/>
              <a:t>Može</a:t>
            </a:r>
            <a:r>
              <a:rPr lang="en-US" sz="1800"/>
              <a:t> se </a:t>
            </a:r>
            <a:r>
              <a:rPr lang="en-US" sz="1800" err="1"/>
              <a:t>uočiti</a:t>
            </a:r>
            <a:r>
              <a:rPr lang="en-US" sz="1800"/>
              <a:t> da se </a:t>
            </a:r>
            <a:r>
              <a:rPr lang="en-US" sz="1800" err="1"/>
              <a:t>usercounts</a:t>
            </a:r>
            <a:r>
              <a:rPr lang="en-US" sz="1800"/>
              <a:t> </a:t>
            </a:r>
            <a:r>
              <a:rPr lang="en-US" sz="1800" err="1"/>
              <a:t>povećao</a:t>
            </a:r>
            <a:r>
              <a:rPr lang="en-US" sz="1800"/>
              <a:t> </a:t>
            </a:r>
            <a:r>
              <a:rPr lang="en-US" sz="1800" err="1"/>
              <a:t>na</a:t>
            </a:r>
            <a:r>
              <a:rPr lang="en-US" sz="1800"/>
              <a:t> 2</a:t>
            </a:r>
          </a:p>
          <a:p>
            <a:pPr algn="just"/>
            <a:r>
              <a:rPr lang="sr-Latn-RS" sz="1600">
                <a:latin typeface="Univers"/>
                <a:cs typeface="Times New Roman"/>
              </a:rPr>
              <a:t>Korišćenje parametara, uključujući markere parametara u ADO, OLE DB i ODBC aplikacijama, može povećati višestruku upotrebljivost planova izvršenja.</a:t>
            </a:r>
            <a:endParaRPr lang="en-US" sz="1600">
              <a:latin typeface="Univers"/>
              <a:cs typeface="Times New Roman"/>
            </a:endParaRPr>
          </a:p>
          <a:p>
            <a:pPr algn="just"/>
            <a:r>
              <a:rPr lang="sr-Latn-RS" sz="1600">
                <a:latin typeface="Univers"/>
                <a:cs typeface="Times New Roman"/>
              </a:rPr>
              <a:t>Korišćenje parametara za čuvanje vrednosti koje se tipiziraju od strane krajnjeg korisnika je takođe mnogo bezbednije nego nadovezivanje vrednosti u string, koji bi se potom izvršio upotrebom API metode za pristup podacima, EXECUTE izrazom, ili </a:t>
            </a:r>
            <a:r>
              <a:rPr lang="sr-Latn-RS" sz="1600" err="1">
                <a:latin typeface="Univers"/>
                <a:cs typeface="Times New Roman"/>
              </a:rPr>
              <a:t>sp_executesql</a:t>
            </a:r>
            <a:r>
              <a:rPr lang="sr-Latn-RS" sz="1600">
                <a:latin typeface="Univers"/>
                <a:cs typeface="Times New Roman"/>
              </a:rPr>
              <a:t> procedurom</a:t>
            </a:r>
            <a:endParaRPr lang="en-US" sz="1600">
              <a:latin typeface="Univers"/>
            </a:endParaRPr>
          </a:p>
          <a:p>
            <a:pPr algn="just"/>
            <a:r>
              <a:rPr lang="en-US" sz="1600">
                <a:cs typeface="Times New Roman"/>
              </a:rPr>
              <a:t>SQL Server </a:t>
            </a:r>
            <a:r>
              <a:rPr lang="en-US" sz="1600" err="1">
                <a:cs typeface="Times New Roman"/>
              </a:rPr>
              <a:t>parametrizuje</a:t>
            </a:r>
            <a:r>
              <a:rPr lang="en-US" sz="1600">
                <a:cs typeface="Times New Roman"/>
              </a:rPr>
              <a:t> </a:t>
            </a:r>
            <a:r>
              <a:rPr lang="en-US" sz="1600" err="1">
                <a:cs typeface="Times New Roman"/>
              </a:rPr>
              <a:t>izraz</a:t>
            </a:r>
            <a:r>
              <a:rPr lang="en-US" sz="1600">
                <a:cs typeface="Times New Roman"/>
              </a:rPr>
              <a:t> </a:t>
            </a:r>
            <a:r>
              <a:rPr lang="en-US" sz="1600" err="1">
                <a:cs typeface="Times New Roman"/>
              </a:rPr>
              <a:t>interno</a:t>
            </a:r>
            <a:r>
              <a:rPr lang="en-US" sz="1600">
                <a:cs typeface="Times New Roman"/>
              </a:rPr>
              <a:t>, </a:t>
            </a:r>
            <a:r>
              <a:rPr lang="en-US" sz="1600" err="1">
                <a:cs typeface="Times New Roman"/>
              </a:rPr>
              <a:t>ukoliko</a:t>
            </a:r>
            <a:r>
              <a:rPr lang="en-US" sz="1600">
                <a:cs typeface="Times New Roman"/>
              </a:rPr>
              <a:t> </a:t>
            </a:r>
            <a:r>
              <a:rPr lang="en-US" sz="1600" err="1">
                <a:cs typeface="Times New Roman"/>
              </a:rPr>
              <a:t>već</a:t>
            </a:r>
            <a:r>
              <a:rPr lang="en-US" sz="1600">
                <a:cs typeface="Times New Roman"/>
              </a:rPr>
              <a:t> </a:t>
            </a:r>
            <a:r>
              <a:rPr lang="en-US" sz="1600" err="1">
                <a:cs typeface="Times New Roman"/>
              </a:rPr>
              <a:t>nije</a:t>
            </a:r>
            <a:r>
              <a:rPr lang="en-US" sz="1600">
                <a:cs typeface="Times New Roman"/>
              </a:rPr>
              <a:t> </a:t>
            </a:r>
            <a:r>
              <a:rPr lang="en-US" sz="1600" err="1">
                <a:cs typeface="Times New Roman"/>
              </a:rPr>
              <a:t>parametrizovan</a:t>
            </a:r>
            <a:r>
              <a:rPr lang="en-US" sz="1600">
                <a:cs typeface="Times New Roman"/>
              </a:rPr>
              <a:t>, i </a:t>
            </a:r>
            <a:r>
              <a:rPr lang="en-US" sz="1600" err="1">
                <a:cs typeface="Times New Roman"/>
              </a:rPr>
              <a:t>ukoliko</a:t>
            </a:r>
            <a:r>
              <a:rPr lang="en-US" sz="1600">
                <a:cs typeface="Times New Roman"/>
              </a:rPr>
              <a:t> je to </a:t>
            </a:r>
            <a:r>
              <a:rPr lang="en-US" sz="1600" err="1">
                <a:cs typeface="Times New Roman"/>
              </a:rPr>
              <a:t>moguće</a:t>
            </a:r>
            <a:endParaRPr lang="sr-Latn-RS" sz="1600" err="1">
              <a:cs typeface="Times New Roman"/>
            </a:endParaRPr>
          </a:p>
          <a:p>
            <a:endParaRPr lang="en-US" sz="1800"/>
          </a:p>
        </p:txBody>
      </p:sp>
      <p:sp>
        <p:nvSpPr>
          <p:cNvPr id="4" name="Čuvar mesta za broj slajda 3">
            <a:extLst>
              <a:ext uri="{FF2B5EF4-FFF2-40B4-BE49-F238E27FC236}">
                <a16:creationId xmlns:a16="http://schemas.microsoft.com/office/drawing/2014/main" id="{9BDA83BB-885D-5295-0F7E-9152B4B44700}"/>
              </a:ext>
            </a:extLst>
          </p:cNvPr>
          <p:cNvSpPr>
            <a:spLocks noGrp="1"/>
          </p:cNvSpPr>
          <p:nvPr>
            <p:ph type="sldNum" sz="quarter" idx="12"/>
          </p:nvPr>
        </p:nvSpPr>
        <p:spPr>
          <a:xfrm>
            <a:off x="8610600" y="6356350"/>
            <a:ext cx="2743200" cy="365125"/>
          </a:xfrm>
        </p:spPr>
        <p:txBody>
          <a:bodyPr>
            <a:normAutofit/>
          </a:bodyPr>
          <a:lstStyle/>
          <a:p>
            <a:pPr>
              <a:spcAft>
                <a:spcPts val="600"/>
              </a:spcAft>
            </a:pPr>
            <a:fld id="{D8DA9DAA-006C-4F4B-980E-E3DF019B24E2}" type="slidenum">
              <a:rPr lang="en-US">
                <a:solidFill>
                  <a:schemeClr val="accent2"/>
                </a:solidFill>
              </a:rPr>
              <a:pPr>
                <a:spcAft>
                  <a:spcPts val="600"/>
                </a:spcAft>
              </a:pPr>
              <a:t>18</a:t>
            </a:fld>
            <a:endParaRPr lang="en-US">
              <a:solidFill>
                <a:schemeClr val="accent2"/>
              </a:solidFill>
            </a:endParaRPr>
          </a:p>
        </p:txBody>
      </p:sp>
      <p:cxnSp>
        <p:nvCxnSpPr>
          <p:cNvPr id="17" name="Straight Connector 1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3893"/>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99355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7A8173B-1329-5E1C-4825-54D19F9161E4}"/>
              </a:ext>
            </a:extLst>
          </p:cNvPr>
          <p:cNvSpPr>
            <a:spLocks noGrp="1"/>
          </p:cNvSpPr>
          <p:nvPr>
            <p:ph type="title"/>
          </p:nvPr>
        </p:nvSpPr>
        <p:spPr/>
        <p:txBody>
          <a:bodyPr>
            <a:normAutofit/>
          </a:bodyPr>
          <a:lstStyle/>
          <a:p>
            <a:r>
              <a:rPr lang="sr-Latn-RS" sz="3200" dirty="0"/>
              <a:t>Uklanjanje planova iz keša planova</a:t>
            </a:r>
          </a:p>
        </p:txBody>
      </p:sp>
      <p:sp>
        <p:nvSpPr>
          <p:cNvPr id="3" name="Čuvar mesta za sadržaj 2">
            <a:extLst>
              <a:ext uri="{FF2B5EF4-FFF2-40B4-BE49-F238E27FC236}">
                <a16:creationId xmlns:a16="http://schemas.microsoft.com/office/drawing/2014/main" id="{2D2D68AF-BA12-27AC-DAF8-8BEC04657093}"/>
              </a:ext>
            </a:extLst>
          </p:cNvPr>
          <p:cNvSpPr>
            <a:spLocks noGrp="1"/>
          </p:cNvSpPr>
          <p:nvPr>
            <p:ph idx="1"/>
          </p:nvPr>
        </p:nvSpPr>
        <p:spPr/>
        <p:txBody>
          <a:bodyPr vert="horz" lIns="91440" tIns="45720" rIns="91440" bIns="45720" rtlCol="0" anchor="t">
            <a:normAutofit/>
          </a:bodyPr>
          <a:lstStyle/>
          <a:p>
            <a:r>
              <a:rPr lang="sr-Latn-RS" sz="2000" dirty="0"/>
              <a:t>Planovi ostaju u kešu dokle god ima dovoljno memorije</a:t>
            </a:r>
          </a:p>
          <a:p>
            <a:r>
              <a:rPr lang="sr-Latn-RS" sz="2000" dirty="0"/>
              <a:t>Na osnovu cene se odlučuje koji će plan biti izbačen iz keša pri nedostatku memorije</a:t>
            </a:r>
          </a:p>
          <a:p>
            <a:pPr algn="just"/>
            <a:r>
              <a:rPr lang="sr-Latn-RS" sz="2000" dirty="0">
                <a:latin typeface="Univers"/>
                <a:cs typeface="Times New Roman"/>
              </a:rPr>
              <a:t>Sledeći primer ilustruje kako se uklanjaju planovi iz keša planova:</a:t>
            </a:r>
          </a:p>
          <a:p>
            <a:pPr algn="just"/>
            <a:r>
              <a:rPr lang="sr-Latn-RS" sz="2000" dirty="0">
                <a:latin typeface="Univers"/>
                <a:cs typeface="Times New Roman"/>
              </a:rPr>
              <a:t>Plan izvršenja se često referencira tako da njegova cena nikada ne padne na nulu. Plan ostaje u kešu i ne uklanja se, osim ako ne postoji memorijski pritisak i trenutna cena je nula.</a:t>
            </a:r>
          </a:p>
          <a:p>
            <a:pPr algn="just"/>
            <a:r>
              <a:rPr lang="sr-Latn-RS" sz="2000" dirty="0">
                <a:latin typeface="Univers"/>
                <a:cs typeface="Times New Roman"/>
              </a:rPr>
              <a:t>Ubačen je plan koji se momentalno izvršava i ne referencira se ponovo, pre nego što postoji memorijski pritisak. Pošto se ovakvi planovi </a:t>
            </a:r>
            <a:r>
              <a:rPr lang="sr-Latn-RS" sz="2000" dirty="0" err="1">
                <a:latin typeface="Univers"/>
                <a:cs typeface="Times New Roman"/>
              </a:rPr>
              <a:t>inicijalizuju</a:t>
            </a:r>
            <a:r>
              <a:rPr lang="sr-Latn-RS" sz="2000" dirty="0">
                <a:latin typeface="Univers"/>
                <a:cs typeface="Times New Roman"/>
              </a:rPr>
              <a:t> sa trenutnom cenom nula, </a:t>
            </a:r>
            <a:r>
              <a:rPr lang="sr-Latn-RS" sz="2000" dirty="0" err="1">
                <a:latin typeface="Univers"/>
                <a:cs typeface="Times New Roman"/>
              </a:rPr>
              <a:t>endžin</a:t>
            </a:r>
            <a:r>
              <a:rPr lang="sr-Latn-RS" sz="2000" dirty="0">
                <a:latin typeface="Univers"/>
                <a:cs typeface="Times New Roman"/>
              </a:rPr>
              <a:t> će ukloniti ovaj plan dok postoji memorijski pritisak. Ovaj plan sa cenom nula ostaje u kešu sve dok nema memorijskog pritiska.</a:t>
            </a:r>
          </a:p>
          <a:p>
            <a:endParaRPr lang="sr-Latn-RS" sz="2000" dirty="0"/>
          </a:p>
        </p:txBody>
      </p:sp>
      <p:sp>
        <p:nvSpPr>
          <p:cNvPr id="4" name="Čuvar mesta za broj slajda 3">
            <a:extLst>
              <a:ext uri="{FF2B5EF4-FFF2-40B4-BE49-F238E27FC236}">
                <a16:creationId xmlns:a16="http://schemas.microsoft.com/office/drawing/2014/main" id="{D3247EA0-AA00-F797-527E-25CD8080CCA4}"/>
              </a:ext>
            </a:extLst>
          </p:cNvPr>
          <p:cNvSpPr>
            <a:spLocks noGrp="1"/>
          </p:cNvSpPr>
          <p:nvPr>
            <p:ph type="sldNum" sz="quarter" idx="12"/>
          </p:nvPr>
        </p:nvSpPr>
        <p:spPr/>
        <p:txBody>
          <a:bodyPr/>
          <a:lstStyle/>
          <a:p>
            <a:fld id="{D8DA9DAA-006C-4F4B-980E-E3DF019B24E2}" type="slidenum">
              <a:rPr lang="en-US" smtClean="0"/>
              <a:t>19</a:t>
            </a:fld>
            <a:endParaRPr lang="en-US"/>
          </a:p>
        </p:txBody>
      </p:sp>
    </p:spTree>
    <p:extLst>
      <p:ext uri="{BB962C8B-B14F-4D97-AF65-F5344CB8AC3E}">
        <p14:creationId xmlns:p14="http://schemas.microsoft.com/office/powerpoint/2010/main" val="1600587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851709" y="986950"/>
            <a:ext cx="6190488" cy="1179576"/>
          </a:xfrm>
        </p:spPr>
        <p:txBody>
          <a:bodyPr/>
          <a:lstStyle/>
          <a:p>
            <a:r>
              <a:rPr lang="en-US"/>
              <a:t>SQL Server</a:t>
            </a:r>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err="1"/>
              <a:t>Obrada</a:t>
            </a:r>
            <a:r>
              <a:rPr lang="en-US"/>
              <a:t> </a:t>
            </a:r>
            <a:r>
              <a:rPr lang="en-US" err="1"/>
              <a:t>upita</a:t>
            </a: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737503" y="2524459"/>
            <a:ext cx="6105822" cy="3685370"/>
          </a:xfrm>
        </p:spPr>
        <p:txBody>
          <a:bodyPr vert="horz" lIns="91440" tIns="45720" rIns="91440" bIns="45720" rtlCol="0" anchor="t">
            <a:normAutofit/>
          </a:bodyPr>
          <a:lstStyle/>
          <a:p>
            <a:pPr marL="342900" indent="-342900">
              <a:buChar char="•"/>
            </a:pPr>
            <a:r>
              <a:rPr lang="en-US">
                <a:latin typeface="Univers"/>
                <a:cs typeface="Times New Roman"/>
              </a:rPr>
              <a:t>SQL Server je </a:t>
            </a:r>
            <a:r>
              <a:rPr lang="en-US" err="1">
                <a:latin typeface="Univers"/>
                <a:cs typeface="Times New Roman"/>
              </a:rPr>
              <a:t>sistem</a:t>
            </a:r>
            <a:r>
              <a:rPr lang="en-US">
                <a:latin typeface="Univers"/>
                <a:cs typeface="Times New Roman"/>
              </a:rPr>
              <a:t> za </a:t>
            </a:r>
            <a:r>
              <a:rPr lang="en-US" err="1">
                <a:latin typeface="Univers"/>
                <a:cs typeface="Times New Roman"/>
              </a:rPr>
              <a:t>upravljanje</a:t>
            </a:r>
            <a:r>
              <a:rPr lang="en-US">
                <a:latin typeface="Univers"/>
                <a:cs typeface="Times New Roman"/>
              </a:rPr>
              <a:t> </a:t>
            </a:r>
            <a:r>
              <a:rPr lang="en-US" err="1">
                <a:latin typeface="Univers"/>
                <a:cs typeface="Times New Roman"/>
              </a:rPr>
              <a:t>relacionom</a:t>
            </a:r>
            <a:r>
              <a:rPr lang="en-US">
                <a:latin typeface="Univers"/>
                <a:cs typeface="Times New Roman"/>
              </a:rPr>
              <a:t> </a:t>
            </a:r>
            <a:r>
              <a:rPr lang="en-US" err="1">
                <a:latin typeface="Univers"/>
                <a:cs typeface="Times New Roman"/>
              </a:rPr>
              <a:t>bazom</a:t>
            </a:r>
            <a:r>
              <a:rPr lang="en-US">
                <a:latin typeface="Univers"/>
                <a:cs typeface="Times New Roman"/>
              </a:rPr>
              <a:t> </a:t>
            </a:r>
            <a:r>
              <a:rPr lang="en-US" err="1">
                <a:latin typeface="Univers"/>
                <a:cs typeface="Times New Roman"/>
              </a:rPr>
              <a:t>podataka</a:t>
            </a:r>
            <a:r>
              <a:rPr lang="en-US">
                <a:latin typeface="Univers"/>
                <a:cs typeface="Times New Roman"/>
              </a:rPr>
              <a:t> </a:t>
            </a:r>
            <a:r>
              <a:rPr lang="en-US" err="1">
                <a:latin typeface="Univers"/>
                <a:cs typeface="Times New Roman"/>
              </a:rPr>
              <a:t>razvijen</a:t>
            </a:r>
            <a:r>
              <a:rPr lang="en-US">
                <a:latin typeface="Univers"/>
                <a:cs typeface="Times New Roman"/>
              </a:rPr>
              <a:t> od </a:t>
            </a:r>
            <a:r>
              <a:rPr lang="en-US" err="1">
                <a:latin typeface="Univers"/>
                <a:cs typeface="Times New Roman"/>
              </a:rPr>
              <a:t>strane</a:t>
            </a:r>
            <a:r>
              <a:rPr lang="en-US">
                <a:latin typeface="Univers"/>
                <a:cs typeface="Times New Roman"/>
              </a:rPr>
              <a:t> Microsoft-a</a:t>
            </a:r>
            <a:endParaRPr lang="en-US">
              <a:cs typeface="Times New Roman"/>
            </a:endParaRPr>
          </a:p>
          <a:p>
            <a:pPr marL="342900" indent="-342900">
              <a:buChar char="•"/>
            </a:pPr>
            <a:r>
              <a:rPr lang="en-US" err="1">
                <a:cs typeface="Times New Roman"/>
              </a:rPr>
              <a:t>Moćan</a:t>
            </a:r>
            <a:r>
              <a:rPr lang="en-US">
                <a:cs typeface="Times New Roman"/>
              </a:rPr>
              <a:t>, </a:t>
            </a:r>
            <a:r>
              <a:rPr lang="en-US" err="1">
                <a:cs typeface="Times New Roman"/>
              </a:rPr>
              <a:t>fleksibilan</a:t>
            </a:r>
            <a:r>
              <a:rPr lang="en-US">
                <a:cs typeface="Times New Roman"/>
              </a:rPr>
              <a:t> </a:t>
            </a:r>
            <a:r>
              <a:rPr lang="en-US" err="1">
                <a:cs typeface="Times New Roman"/>
              </a:rPr>
              <a:t>i</a:t>
            </a:r>
            <a:r>
              <a:rPr lang="en-US">
                <a:cs typeface="Times New Roman"/>
              </a:rPr>
              <a:t> </a:t>
            </a:r>
            <a:r>
              <a:rPr lang="en-US" err="1">
                <a:cs typeface="Times New Roman"/>
              </a:rPr>
              <a:t>široko</a:t>
            </a:r>
            <a:r>
              <a:rPr lang="en-US">
                <a:cs typeface="Times New Roman"/>
              </a:rPr>
              <a:t> </a:t>
            </a:r>
            <a:r>
              <a:rPr lang="en-US" err="1">
                <a:cs typeface="Times New Roman"/>
              </a:rPr>
              <a:t>rasprostranjen</a:t>
            </a:r>
            <a:endParaRPr lang="en-US">
              <a:cs typeface="Times New Roman"/>
            </a:endParaRPr>
          </a:p>
          <a:p>
            <a:pPr marL="342900" indent="-342900">
              <a:buChar char="•"/>
            </a:pPr>
            <a:r>
              <a:rPr lang="en-US" err="1">
                <a:cs typeface="Times New Roman"/>
              </a:rPr>
              <a:t>Glavne</a:t>
            </a:r>
            <a:r>
              <a:rPr lang="en-US">
                <a:cs typeface="Times New Roman"/>
              </a:rPr>
              <a:t> </a:t>
            </a:r>
            <a:r>
              <a:rPr lang="en-US" err="1">
                <a:cs typeface="Times New Roman"/>
              </a:rPr>
              <a:t>odlike</a:t>
            </a:r>
            <a:r>
              <a:rPr lang="en-US">
                <a:cs typeface="Times New Roman"/>
              </a:rPr>
              <a:t> </a:t>
            </a:r>
            <a:r>
              <a:rPr lang="en-US" err="1">
                <a:cs typeface="Times New Roman"/>
              </a:rPr>
              <a:t>su</a:t>
            </a:r>
            <a:r>
              <a:rPr lang="en-US">
                <a:cs typeface="Times New Roman"/>
              </a:rPr>
              <a:t> </a:t>
            </a:r>
            <a:r>
              <a:rPr lang="en-US" err="1">
                <a:cs typeface="Times New Roman"/>
              </a:rPr>
              <a:t>čuvanje</a:t>
            </a:r>
            <a:r>
              <a:rPr lang="en-US">
                <a:cs typeface="Times New Roman"/>
              </a:rPr>
              <a:t> </a:t>
            </a:r>
            <a:r>
              <a:rPr lang="en-US" err="1">
                <a:cs typeface="Times New Roman"/>
              </a:rPr>
              <a:t>i</a:t>
            </a:r>
            <a:r>
              <a:rPr lang="en-US">
                <a:cs typeface="Times New Roman"/>
              </a:rPr>
              <a:t> </a:t>
            </a:r>
            <a:r>
              <a:rPr lang="en-US" err="1">
                <a:cs typeface="Times New Roman"/>
              </a:rPr>
              <a:t>upravljanje</a:t>
            </a:r>
            <a:r>
              <a:rPr lang="en-US">
                <a:cs typeface="Times New Roman"/>
              </a:rPr>
              <a:t> </a:t>
            </a:r>
            <a:r>
              <a:rPr lang="en-US" err="1">
                <a:cs typeface="Times New Roman"/>
              </a:rPr>
              <a:t>podacima</a:t>
            </a:r>
            <a:r>
              <a:rPr lang="en-US">
                <a:cs typeface="Times New Roman"/>
              </a:rPr>
              <a:t>, </a:t>
            </a:r>
            <a:r>
              <a:rPr lang="en-US" err="1">
                <a:cs typeface="Times New Roman"/>
              </a:rPr>
              <a:t>skalabilnost</a:t>
            </a:r>
            <a:r>
              <a:rPr lang="en-US">
                <a:cs typeface="Times New Roman"/>
              </a:rPr>
              <a:t>, </a:t>
            </a:r>
            <a:r>
              <a:rPr lang="en-US" err="1">
                <a:cs typeface="Times New Roman"/>
              </a:rPr>
              <a:t>optimizacija</a:t>
            </a:r>
            <a:r>
              <a:rPr lang="en-US">
                <a:cs typeface="Times New Roman"/>
              </a:rPr>
              <a:t>, </a:t>
            </a:r>
            <a:r>
              <a:rPr lang="en-US" err="1">
                <a:cs typeface="Times New Roman"/>
              </a:rPr>
              <a:t>performanse</a:t>
            </a:r>
            <a:r>
              <a:rPr lang="en-US">
                <a:cs typeface="Times New Roman"/>
              </a:rPr>
              <a:t>, </a:t>
            </a:r>
            <a:r>
              <a:rPr lang="en-US" err="1">
                <a:cs typeface="Times New Roman"/>
              </a:rPr>
              <a:t>sigurnost</a:t>
            </a:r>
          </a:p>
          <a:p>
            <a:pPr marL="342900" indent="-342900">
              <a:buChar char="•"/>
            </a:pPr>
            <a:r>
              <a:rPr lang="en-US" err="1">
                <a:cs typeface="Times New Roman"/>
              </a:rPr>
              <a:t>Dostupan</a:t>
            </a:r>
            <a:r>
              <a:rPr lang="en-US">
                <a:cs typeface="Times New Roman"/>
              </a:rPr>
              <a:t> u </a:t>
            </a:r>
            <a:r>
              <a:rPr lang="en-US" err="1">
                <a:cs typeface="Times New Roman"/>
              </a:rPr>
              <a:t>više</a:t>
            </a:r>
            <a:r>
              <a:rPr lang="en-US">
                <a:cs typeface="Times New Roman"/>
              </a:rPr>
              <a:t> </a:t>
            </a:r>
            <a:r>
              <a:rPr lang="en-US" err="1">
                <a:cs typeface="Times New Roman"/>
              </a:rPr>
              <a:t>edicija</a:t>
            </a:r>
            <a:r>
              <a:rPr lang="en-US">
                <a:cs typeface="Times New Roman"/>
              </a:rPr>
              <a:t>, </a:t>
            </a:r>
            <a:r>
              <a:rPr lang="en-US" err="1">
                <a:cs typeface="Times New Roman"/>
              </a:rPr>
              <a:t>kao</a:t>
            </a:r>
            <a:r>
              <a:rPr lang="en-US">
                <a:cs typeface="Times New Roman"/>
              </a:rPr>
              <a:t> </a:t>
            </a:r>
            <a:r>
              <a:rPr lang="en-US" err="1">
                <a:cs typeface="Times New Roman"/>
              </a:rPr>
              <a:t>što</a:t>
            </a:r>
            <a:r>
              <a:rPr lang="en-US">
                <a:cs typeface="Times New Roman"/>
              </a:rPr>
              <a:t> </a:t>
            </a:r>
            <a:r>
              <a:rPr lang="en-US" err="1">
                <a:cs typeface="Times New Roman"/>
              </a:rPr>
              <a:t>su</a:t>
            </a:r>
            <a:r>
              <a:rPr lang="en-US">
                <a:cs typeface="Times New Roman"/>
              </a:rPr>
              <a:t> Standard, Enterprise </a:t>
            </a:r>
            <a:r>
              <a:rPr lang="en-US" err="1">
                <a:cs typeface="Times New Roman"/>
              </a:rPr>
              <a:t>i</a:t>
            </a:r>
            <a:r>
              <a:rPr lang="en-US">
                <a:cs typeface="Times New Roman"/>
              </a:rPr>
              <a:t> Express</a:t>
            </a:r>
          </a:p>
          <a:p>
            <a:endParaRPr lang="en-US"/>
          </a:p>
        </p:txBody>
      </p:sp>
      <p:pic>
        <p:nvPicPr>
          <p:cNvPr id="8" name="Picture Placeholder 7" descr="Slika na kojoj se nalazi logotip&#10;&#10;Opis je automatski generisa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extLst>
              <a:ext uri="{837473B0-CC2E-450A-ABE3-18F120FF3D39}">
                <a1611:picAttrSrcUrl xmlns:a1611="http://schemas.microsoft.com/office/drawing/2016/11/main" r:id="rId3"/>
              </a:ext>
            </a:extLst>
          </a:blip>
          <a:srcRect/>
          <a:stretch/>
        </p:blipFill>
        <p:spPr>
          <a:xfrm>
            <a:off x="7451965" y="1665520"/>
            <a:ext cx="4266960" cy="4266968"/>
          </a:xfrm>
        </p:spPr>
      </p:pic>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r>
              <a:rPr lang="en-US"/>
              <a:t>2</a:t>
            </a:r>
          </a:p>
        </p:txBody>
      </p:sp>
    </p:spTree>
    <p:extLst>
      <p:ext uri="{BB962C8B-B14F-4D97-AF65-F5344CB8AC3E}">
        <p14:creationId xmlns:p14="http://schemas.microsoft.com/office/powerpoint/2010/main" val="3653349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Slika 7">
            <a:extLst>
              <a:ext uri="{FF2B5EF4-FFF2-40B4-BE49-F238E27FC236}">
                <a16:creationId xmlns:a16="http://schemas.microsoft.com/office/drawing/2014/main" id="{12334462-2C05-9835-A218-13C4F73CCB2C}"/>
              </a:ext>
            </a:extLst>
          </p:cNvPr>
          <p:cNvPicPr>
            <a:picLocks noGrp="1" noChangeAspect="1"/>
          </p:cNvPicPr>
          <p:nvPr>
            <p:ph type="pic" sz="quarter" idx="14"/>
          </p:nvPr>
        </p:nvPicPr>
        <p:blipFill>
          <a:blip r:embed="rId2"/>
          <a:srcRect/>
          <a:stretch/>
        </p:blipFill>
        <p:spPr>
          <a:xfrm>
            <a:off x="1366432" y="2530058"/>
            <a:ext cx="3707971" cy="3707971"/>
          </a:xfrm>
        </p:spPr>
      </p:pic>
      <p:sp>
        <p:nvSpPr>
          <p:cNvPr id="3" name="Naslov 2">
            <a:extLst>
              <a:ext uri="{FF2B5EF4-FFF2-40B4-BE49-F238E27FC236}">
                <a16:creationId xmlns:a16="http://schemas.microsoft.com/office/drawing/2014/main" id="{D3DA0FD2-5B14-336B-DC4C-8EE90199F3A5}"/>
              </a:ext>
            </a:extLst>
          </p:cNvPr>
          <p:cNvSpPr>
            <a:spLocks noGrp="1"/>
          </p:cNvSpPr>
          <p:nvPr>
            <p:ph type="title"/>
          </p:nvPr>
        </p:nvSpPr>
        <p:spPr/>
        <p:txBody>
          <a:bodyPr>
            <a:normAutofit/>
          </a:bodyPr>
          <a:lstStyle/>
          <a:p>
            <a:r>
              <a:rPr lang="sr-Latn-RS" sz="4000" dirty="0"/>
              <a:t>Obrada paralelnih upita</a:t>
            </a:r>
          </a:p>
        </p:txBody>
      </p:sp>
      <p:sp>
        <p:nvSpPr>
          <p:cNvPr id="4" name="Čuvar mesta za podnožje 3">
            <a:extLst>
              <a:ext uri="{FF2B5EF4-FFF2-40B4-BE49-F238E27FC236}">
                <a16:creationId xmlns:a16="http://schemas.microsoft.com/office/drawing/2014/main" id="{8B1F9B76-1B72-BCB6-376E-984597E88867}"/>
              </a:ext>
            </a:extLst>
          </p:cNvPr>
          <p:cNvSpPr>
            <a:spLocks noGrp="1"/>
          </p:cNvSpPr>
          <p:nvPr>
            <p:ph type="ftr" sz="quarter" idx="11"/>
          </p:nvPr>
        </p:nvSpPr>
        <p:spPr/>
        <p:txBody>
          <a:bodyPr/>
          <a:lstStyle/>
          <a:p>
            <a:r>
              <a:rPr lang="en-US" dirty="0" err="1"/>
              <a:t>Obrada</a:t>
            </a:r>
            <a:r>
              <a:rPr lang="en-US" dirty="0"/>
              <a:t> </a:t>
            </a:r>
            <a:r>
              <a:rPr lang="en-US" dirty="0" err="1"/>
              <a:t>upita</a:t>
            </a:r>
            <a:r>
              <a:rPr lang="en-US" dirty="0"/>
              <a:t> </a:t>
            </a:r>
            <a:r>
              <a:rPr lang="en-US" dirty="0" err="1"/>
              <a:t>sql</a:t>
            </a:r>
            <a:r>
              <a:rPr lang="en-US" dirty="0"/>
              <a:t> server</a:t>
            </a:r>
            <a:endParaRPr lang="sr-Latn-RS" dirty="0"/>
          </a:p>
        </p:txBody>
      </p:sp>
      <p:sp>
        <p:nvSpPr>
          <p:cNvPr id="5" name="Čuvar mesta za broj slajda 4">
            <a:extLst>
              <a:ext uri="{FF2B5EF4-FFF2-40B4-BE49-F238E27FC236}">
                <a16:creationId xmlns:a16="http://schemas.microsoft.com/office/drawing/2014/main" id="{5DEA7B42-271B-BEE3-F203-1395F2124013}"/>
              </a:ext>
            </a:extLst>
          </p:cNvPr>
          <p:cNvSpPr>
            <a:spLocks noGrp="1"/>
          </p:cNvSpPr>
          <p:nvPr>
            <p:ph type="sldNum" sz="quarter" idx="12"/>
          </p:nvPr>
        </p:nvSpPr>
        <p:spPr/>
        <p:txBody>
          <a:bodyPr/>
          <a:lstStyle/>
          <a:p>
            <a:fld id="{D8DA9DAA-006C-4F4B-980E-E3DF019B24E2}" type="slidenum">
              <a:rPr lang="en-US" smtClean="0"/>
              <a:pPr/>
              <a:t>20</a:t>
            </a:fld>
            <a:endParaRPr lang="en-US"/>
          </a:p>
        </p:txBody>
      </p:sp>
    </p:spTree>
    <p:extLst>
      <p:ext uri="{BB962C8B-B14F-4D97-AF65-F5344CB8AC3E}">
        <p14:creationId xmlns:p14="http://schemas.microsoft.com/office/powerpoint/2010/main" val="24083912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BB9104E-03C8-2752-BFBF-DC508CB025C5}"/>
              </a:ext>
            </a:extLst>
          </p:cNvPr>
          <p:cNvSpPr>
            <a:spLocks noGrp="1"/>
          </p:cNvSpPr>
          <p:nvPr>
            <p:ph type="title"/>
          </p:nvPr>
        </p:nvSpPr>
        <p:spPr/>
        <p:txBody>
          <a:bodyPr>
            <a:normAutofit/>
          </a:bodyPr>
          <a:lstStyle/>
          <a:p>
            <a:r>
              <a:rPr lang="sr-Latn-RS" sz="4000" dirty="0"/>
              <a:t>Paralelizam kod SQL Servera</a:t>
            </a:r>
          </a:p>
        </p:txBody>
      </p:sp>
      <p:sp>
        <p:nvSpPr>
          <p:cNvPr id="3" name="Čuvar mesta za sadržaj 2">
            <a:extLst>
              <a:ext uri="{FF2B5EF4-FFF2-40B4-BE49-F238E27FC236}">
                <a16:creationId xmlns:a16="http://schemas.microsoft.com/office/drawing/2014/main" id="{9C1DCF2D-F47F-B4BC-BAF8-59897C8E57FB}"/>
              </a:ext>
            </a:extLst>
          </p:cNvPr>
          <p:cNvSpPr>
            <a:spLocks noGrp="1"/>
          </p:cNvSpPr>
          <p:nvPr>
            <p:ph idx="1"/>
          </p:nvPr>
        </p:nvSpPr>
        <p:spPr/>
        <p:txBody>
          <a:bodyPr vert="horz" lIns="91440" tIns="45720" rIns="91440" bIns="45720" rtlCol="0" anchor="t">
            <a:noAutofit/>
          </a:bodyPr>
          <a:lstStyle/>
          <a:p>
            <a:r>
              <a:rPr lang="sr-Latn-RS" sz="1600" dirty="0">
                <a:latin typeface="Univers"/>
                <a:cs typeface="Times New Roman"/>
              </a:rPr>
              <a:t>Za vreme optimizacije upita, SQL Server pretražuje upite koji mogu imati koristi od paralelnog izvršenja</a:t>
            </a:r>
          </a:p>
          <a:p>
            <a:r>
              <a:rPr lang="sr-Latn-RS" sz="1600" dirty="0">
                <a:latin typeface="Univers"/>
                <a:cs typeface="Times New Roman"/>
              </a:rPr>
              <a:t>Ubacuje operatore razmene u plan izvršenja upita da bi ga pripremio za paralelno izvršenje</a:t>
            </a:r>
          </a:p>
          <a:p>
            <a:r>
              <a:rPr lang="sr-Latn-RS" sz="1600" dirty="0">
                <a:latin typeface="Univers"/>
                <a:cs typeface="Times New Roman"/>
              </a:rPr>
              <a:t>Operator razmene je operator u planu koji obezbeđuje upravljanje procesima, raspodelu podataka i upravljanje i kontrolu toka</a:t>
            </a:r>
          </a:p>
          <a:p>
            <a:r>
              <a:rPr lang="sr-Latn-RS" sz="1600" dirty="0">
                <a:latin typeface="Univers"/>
                <a:cs typeface="Times New Roman"/>
              </a:rPr>
              <a:t>Plan izvršenja može sadržati atribut </a:t>
            </a:r>
            <a:r>
              <a:rPr lang="sr-Latn-RS" sz="1600" dirty="0" err="1">
                <a:latin typeface="Univers"/>
                <a:cs typeface="Times New Roman"/>
              </a:rPr>
              <a:t>NonParallerPlanReason</a:t>
            </a:r>
            <a:r>
              <a:rPr lang="sr-Latn-RS" sz="1600" dirty="0">
                <a:latin typeface="Univers"/>
                <a:cs typeface="Times New Roman"/>
              </a:rPr>
              <a:t> u </a:t>
            </a:r>
            <a:r>
              <a:rPr lang="sr-Latn-RS" sz="1600" dirty="0" err="1">
                <a:latin typeface="Univers"/>
                <a:cs typeface="Times New Roman"/>
              </a:rPr>
              <a:t>QueryPlan</a:t>
            </a:r>
            <a:r>
              <a:rPr lang="sr-Latn-RS" sz="1600" dirty="0">
                <a:latin typeface="Univers"/>
                <a:cs typeface="Times New Roman"/>
              </a:rPr>
              <a:t> elementu, koji opisuje zašto se paralelizam nije koristio</a:t>
            </a:r>
          </a:p>
          <a:p>
            <a:pPr algn="just"/>
            <a:r>
              <a:rPr lang="sr-Latn-RS" sz="1600" dirty="0">
                <a:latin typeface="Univers"/>
                <a:cs typeface="Times New Roman"/>
              </a:rPr>
              <a:t>SQL Server </a:t>
            </a:r>
            <a:r>
              <a:rPr lang="sr-Latn-RS" sz="1600" dirty="0" err="1">
                <a:latin typeface="Univers"/>
                <a:cs typeface="Times New Roman"/>
              </a:rPr>
              <a:t>optimizator</a:t>
            </a:r>
            <a:r>
              <a:rPr lang="sr-Latn-RS" sz="1600" dirty="0">
                <a:latin typeface="Univers"/>
                <a:cs typeface="Times New Roman"/>
              </a:rPr>
              <a:t>  ne koristi paralelni plan za upit ako je jedan od sledećih uslova tačan:</a:t>
            </a:r>
          </a:p>
          <a:p>
            <a:pPr lvl="1" algn="just"/>
            <a:r>
              <a:rPr lang="sr-Latn-RS" sz="1600" dirty="0">
                <a:latin typeface="Univers"/>
                <a:cs typeface="Times New Roman"/>
              </a:rPr>
              <a:t>Serijski plan je trivijalan, ili ne prelazi granicu cene za uključivanje paralelizma.</a:t>
            </a:r>
          </a:p>
          <a:p>
            <a:pPr lvl="1" algn="just"/>
            <a:r>
              <a:rPr lang="sr-Latn-RS" sz="1600" dirty="0">
                <a:latin typeface="Univers"/>
                <a:cs typeface="Times New Roman"/>
              </a:rPr>
              <a:t>Serijski plan ima manju ukupnu procenjenu cenu od paralelnog plana koji je otkrio </a:t>
            </a:r>
            <a:r>
              <a:rPr lang="sr-Latn-RS" sz="1600" dirty="0" err="1">
                <a:latin typeface="Univers"/>
                <a:cs typeface="Times New Roman"/>
              </a:rPr>
              <a:t>optimizator</a:t>
            </a:r>
            <a:r>
              <a:rPr lang="sr-Latn-RS" sz="1600" dirty="0">
                <a:latin typeface="Univers"/>
                <a:cs typeface="Times New Roman"/>
              </a:rPr>
              <a:t>.</a:t>
            </a:r>
          </a:p>
          <a:p>
            <a:pPr lvl="1" algn="just"/>
            <a:r>
              <a:rPr lang="sr-Latn-RS" sz="1600" dirty="0">
                <a:latin typeface="Univers"/>
                <a:cs typeface="Times New Roman"/>
              </a:rPr>
              <a:t>Upit sadrži </a:t>
            </a:r>
            <a:r>
              <a:rPr lang="sr-Latn-RS" sz="1600" dirty="0" err="1">
                <a:latin typeface="Univers"/>
                <a:cs typeface="Times New Roman"/>
              </a:rPr>
              <a:t>skalarne</a:t>
            </a:r>
            <a:r>
              <a:rPr lang="sr-Latn-RS" sz="1600" dirty="0">
                <a:latin typeface="Univers"/>
                <a:cs typeface="Times New Roman"/>
              </a:rPr>
              <a:t> ili relacione operatore koji se ne mogu pokrenuti u paraleli. Određeni operatori mogu izazvati da se deo plana izvrši serijski, ili da se ceo plan izvrši u serijskom modu.</a:t>
            </a:r>
          </a:p>
          <a:p>
            <a:r>
              <a:rPr lang="sr-Latn-RS" sz="1600" dirty="0">
                <a:latin typeface="Univers"/>
                <a:cs typeface="Times New Roman"/>
              </a:rPr>
              <a:t>Paralelni plan može koristiti više od jedne niti. Serijski plan izvršenja koristi samo jednu nit prilikom izvršenja. Konkretan broj niti koje koriste paralelni upit se utvrđuje u vreme inicijalizacije plana i ustanovljava na osnovu kompleksnosti plana i stepena paralelizma (</a:t>
            </a:r>
            <a:r>
              <a:rPr lang="sr-Latn-RS" sz="1600" i="1" dirty="0" err="1">
                <a:latin typeface="Univers"/>
                <a:cs typeface="Times New Roman"/>
              </a:rPr>
              <a:t>Degree</a:t>
            </a:r>
            <a:r>
              <a:rPr lang="sr-Latn-RS" sz="1600" i="1" dirty="0">
                <a:latin typeface="Univers"/>
                <a:cs typeface="Times New Roman"/>
              </a:rPr>
              <a:t> </a:t>
            </a:r>
            <a:r>
              <a:rPr lang="sr-Latn-RS" sz="1600" i="1" dirty="0" err="1">
                <a:latin typeface="Univers"/>
                <a:cs typeface="Times New Roman"/>
              </a:rPr>
              <a:t>of</a:t>
            </a:r>
            <a:r>
              <a:rPr lang="sr-Latn-RS" sz="1600" i="1" dirty="0">
                <a:latin typeface="Univers"/>
                <a:cs typeface="Times New Roman"/>
              </a:rPr>
              <a:t> </a:t>
            </a:r>
            <a:r>
              <a:rPr lang="sr-Latn-RS" sz="1600" i="1" dirty="0" err="1">
                <a:latin typeface="Univers"/>
                <a:cs typeface="Times New Roman"/>
              </a:rPr>
              <a:t>Parallelism</a:t>
            </a:r>
            <a:r>
              <a:rPr lang="sr-Latn-RS" sz="1600" dirty="0">
                <a:latin typeface="Univers"/>
                <a:cs typeface="Times New Roman"/>
              </a:rPr>
              <a:t> – DOP).</a:t>
            </a:r>
          </a:p>
        </p:txBody>
      </p:sp>
      <p:sp>
        <p:nvSpPr>
          <p:cNvPr id="4" name="Čuvar mesta za broj slajda 3">
            <a:extLst>
              <a:ext uri="{FF2B5EF4-FFF2-40B4-BE49-F238E27FC236}">
                <a16:creationId xmlns:a16="http://schemas.microsoft.com/office/drawing/2014/main" id="{2095BD59-8296-AA4E-F0EC-FEAAE9F96814}"/>
              </a:ext>
            </a:extLst>
          </p:cNvPr>
          <p:cNvSpPr>
            <a:spLocks noGrp="1"/>
          </p:cNvSpPr>
          <p:nvPr>
            <p:ph type="sldNum" sz="quarter" idx="12"/>
          </p:nvPr>
        </p:nvSpPr>
        <p:spPr/>
        <p:txBody>
          <a:bodyPr/>
          <a:lstStyle/>
          <a:p>
            <a:fld id="{D8DA9DAA-006C-4F4B-980E-E3DF019B24E2}" type="slidenum">
              <a:rPr lang="en-US" smtClean="0"/>
              <a:t>21</a:t>
            </a:fld>
            <a:endParaRPr lang="en-US"/>
          </a:p>
        </p:txBody>
      </p:sp>
    </p:spTree>
    <p:extLst>
      <p:ext uri="{BB962C8B-B14F-4D97-AF65-F5344CB8AC3E}">
        <p14:creationId xmlns:p14="http://schemas.microsoft.com/office/powerpoint/2010/main" val="17895680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30C0765-5A38-4A34-880C-9CC4C2E14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slov 1">
            <a:extLst>
              <a:ext uri="{FF2B5EF4-FFF2-40B4-BE49-F238E27FC236}">
                <a16:creationId xmlns:a16="http://schemas.microsoft.com/office/drawing/2014/main" id="{4D3663F6-A61E-8F3E-26C8-1E5F3FD0A386}"/>
              </a:ext>
            </a:extLst>
          </p:cNvPr>
          <p:cNvSpPr>
            <a:spLocks noGrp="1"/>
          </p:cNvSpPr>
          <p:nvPr>
            <p:ph type="title"/>
          </p:nvPr>
        </p:nvSpPr>
        <p:spPr>
          <a:xfrm>
            <a:off x="646103" y="381935"/>
            <a:ext cx="7751857" cy="698544"/>
          </a:xfrm>
        </p:spPr>
        <p:txBody>
          <a:bodyPr anchor="b">
            <a:normAutofit/>
          </a:bodyPr>
          <a:lstStyle/>
          <a:p>
            <a:r>
              <a:rPr lang="sr-Latn-RS" sz="3600" dirty="0"/>
              <a:t>Stepen paralelizma</a:t>
            </a:r>
          </a:p>
        </p:txBody>
      </p:sp>
      <p:sp>
        <p:nvSpPr>
          <p:cNvPr id="23" name="Graphic 15">
            <a:extLst>
              <a:ext uri="{FF2B5EF4-FFF2-40B4-BE49-F238E27FC236}">
                <a16:creationId xmlns:a16="http://schemas.microsoft.com/office/drawing/2014/main" id="{B7DA268A-F88C-4936-8401-97C8C9861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71450" y="122968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25" name="Graphic 14">
            <a:extLst>
              <a:ext uri="{FF2B5EF4-FFF2-40B4-BE49-F238E27FC236}">
                <a16:creationId xmlns:a16="http://schemas.microsoft.com/office/drawing/2014/main" id="{2E48EAB8-CD1C-4BF5-A92C-BA11919E6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30230" y="145898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27" name="Graphic 16">
            <a:extLst>
              <a:ext uri="{FF2B5EF4-FFF2-40B4-BE49-F238E27FC236}">
                <a16:creationId xmlns:a16="http://schemas.microsoft.com/office/drawing/2014/main" id="{F66F957D-AE64-4187-90D7-B24F1CC27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5910" y="1974124"/>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
        <p:nvSpPr>
          <p:cNvPr id="3" name="Čuvar mesta za sadržaj 2">
            <a:extLst>
              <a:ext uri="{FF2B5EF4-FFF2-40B4-BE49-F238E27FC236}">
                <a16:creationId xmlns:a16="http://schemas.microsoft.com/office/drawing/2014/main" id="{78F7F106-9E3B-86A9-D09E-8993C7FA731F}"/>
              </a:ext>
            </a:extLst>
          </p:cNvPr>
          <p:cNvSpPr>
            <a:spLocks noGrp="1"/>
          </p:cNvSpPr>
          <p:nvPr>
            <p:ph idx="1"/>
          </p:nvPr>
        </p:nvSpPr>
        <p:spPr>
          <a:xfrm>
            <a:off x="457955" y="1233373"/>
            <a:ext cx="6209043" cy="5306330"/>
          </a:xfrm>
        </p:spPr>
        <p:txBody>
          <a:bodyPr vert="horz" lIns="91440" tIns="45720" rIns="91440" bIns="45720" rtlCol="0" anchor="t">
            <a:noAutofit/>
          </a:bodyPr>
          <a:lstStyle/>
          <a:p>
            <a:r>
              <a:rPr lang="sr-Latn-RS" sz="1400" dirty="0">
                <a:latin typeface="Univers"/>
                <a:cs typeface="Times New Roman"/>
              </a:rPr>
              <a:t>Stepen paralelizma (DOP) određuje maksimalni broj CPU-ova koji se koriste</a:t>
            </a:r>
          </a:p>
          <a:p>
            <a:r>
              <a:rPr lang="sr-Latn-RS" sz="1400" dirty="0">
                <a:latin typeface="Univers"/>
                <a:cs typeface="Times New Roman"/>
              </a:rPr>
              <a:t>To nije jednako broju niti koje se koriste</a:t>
            </a:r>
          </a:p>
          <a:p>
            <a:r>
              <a:rPr lang="sr-Latn-RS" sz="1400" dirty="0">
                <a:latin typeface="Univers"/>
                <a:cs typeface="Times New Roman"/>
              </a:rPr>
              <a:t>SQL Server automatski detektuje najbolji stepen paralelizma na osnovu sledećih kriterijuma:</a:t>
            </a:r>
          </a:p>
          <a:p>
            <a:r>
              <a:rPr lang="sr-Latn-RS" sz="1400" dirty="0">
                <a:latin typeface="Univers"/>
                <a:cs typeface="Times New Roman"/>
              </a:rPr>
              <a:t>Da li je SQL Server pokrenut na računaru koji ima više od jednog mikroprocesora ili CPU</a:t>
            </a:r>
          </a:p>
          <a:p>
            <a:r>
              <a:rPr lang="sr-Latn-RS" sz="1400" dirty="0">
                <a:latin typeface="Univers"/>
                <a:cs typeface="Times New Roman"/>
              </a:rPr>
              <a:t>Da li je dostupan dovoljan broj </a:t>
            </a:r>
            <a:r>
              <a:rPr lang="sr-Latn-RS" sz="1400" dirty="0" err="1">
                <a:latin typeface="Univers"/>
                <a:cs typeface="Times New Roman"/>
              </a:rPr>
              <a:t>niti.Kada</a:t>
            </a:r>
            <a:r>
              <a:rPr lang="sr-Latn-RS" sz="1400" dirty="0">
                <a:latin typeface="Univers"/>
                <a:cs typeface="Times New Roman"/>
              </a:rPr>
              <a:t> zahtev za određenim brojem niti za plan izvršenja ne može biti zadovoljen, SQL Server smanjuje stepen paralelizma automatski ili u potpunosti napušta paralelni plan u specificiranom kontekstu</a:t>
            </a:r>
            <a:endParaRPr lang="sr-Latn-RS" sz="1400">
              <a:latin typeface="Univers"/>
            </a:endParaRPr>
          </a:p>
          <a:p>
            <a:r>
              <a:rPr lang="sr-Latn-RS" sz="1400" dirty="0">
                <a:latin typeface="Univers"/>
                <a:cs typeface="Times New Roman"/>
              </a:rPr>
              <a:t>Tipa upita ili indeksne operacije koju treba izvršiti. Indekse operacije koje kreiraju ili rekreiraju indekse, ili brišu </a:t>
            </a:r>
            <a:r>
              <a:rPr lang="sr-Latn-RS" sz="1400" dirty="0" err="1">
                <a:latin typeface="Univers"/>
                <a:cs typeface="Times New Roman"/>
              </a:rPr>
              <a:t>klasterovani</a:t>
            </a:r>
            <a:r>
              <a:rPr lang="sr-Latn-RS" sz="1400" dirty="0">
                <a:latin typeface="Univers"/>
                <a:cs typeface="Times New Roman"/>
              </a:rPr>
              <a:t> indeks, i upiti koji mnogo koriste CPU cikluse su najbolji kandidati za paralelni plan. </a:t>
            </a:r>
          </a:p>
          <a:p>
            <a:r>
              <a:rPr lang="sr-Latn-RS" sz="1400" dirty="0">
                <a:latin typeface="Univers"/>
                <a:cs typeface="Times New Roman"/>
              </a:rPr>
              <a:t>Da li ima dovoljno redova za obradu.  Izvršenje operatora u serijskom planu izbegava scenarije gde pokretanje, distribucija i koordinacija koštaju više od dobiti koje se ostvaruju paralelnim izvršenjem.</a:t>
            </a:r>
            <a:endParaRPr lang="sr-Latn-RS" sz="1400">
              <a:latin typeface="Univers"/>
            </a:endParaRPr>
          </a:p>
          <a:p>
            <a:r>
              <a:rPr lang="sr-Latn-RS" sz="1400" dirty="0">
                <a:latin typeface="Univers"/>
                <a:cs typeface="Times New Roman"/>
              </a:rPr>
              <a:t>Ako je najviši stepen paralelizma nemoguće dostići, niži stepeni se razmatraju pre nego što se paralelni plan odbaci. </a:t>
            </a:r>
          </a:p>
        </p:txBody>
      </p:sp>
      <p:pic>
        <p:nvPicPr>
          <p:cNvPr id="5" name="Slika 5" descr="Slika na kojoj se nalazi dijagram&#10;&#10;Opis je automatski generisan">
            <a:extLst>
              <a:ext uri="{FF2B5EF4-FFF2-40B4-BE49-F238E27FC236}">
                <a16:creationId xmlns:a16="http://schemas.microsoft.com/office/drawing/2014/main" id="{EC22DBDE-21D5-B7B5-8057-7462D86A5637}"/>
              </a:ext>
            </a:extLst>
          </p:cNvPr>
          <p:cNvPicPr>
            <a:picLocks noChangeAspect="1"/>
          </p:cNvPicPr>
          <p:nvPr/>
        </p:nvPicPr>
        <p:blipFill rotWithShape="1">
          <a:blip r:embed="rId2"/>
          <a:srcRect l="24249" r="3" b="3"/>
          <a:stretch/>
        </p:blipFill>
        <p:spPr>
          <a:xfrm>
            <a:off x="7200212" y="1974978"/>
            <a:ext cx="4009703" cy="4009687"/>
          </a:xfrm>
          <a:prstGeom prst="rect">
            <a:avLst/>
          </a:prstGeom>
        </p:spPr>
      </p:pic>
      <p:sp>
        <p:nvSpPr>
          <p:cNvPr id="4" name="Čuvar mesta za broj slajda 3">
            <a:extLst>
              <a:ext uri="{FF2B5EF4-FFF2-40B4-BE49-F238E27FC236}">
                <a16:creationId xmlns:a16="http://schemas.microsoft.com/office/drawing/2014/main" id="{FE1458F5-F797-1D41-260B-D4CA69DA45B4}"/>
              </a:ext>
            </a:extLst>
          </p:cNvPr>
          <p:cNvSpPr>
            <a:spLocks noGrp="1"/>
          </p:cNvSpPr>
          <p:nvPr>
            <p:ph type="sldNum" sz="quarter" idx="12"/>
          </p:nvPr>
        </p:nvSpPr>
        <p:spPr>
          <a:xfrm>
            <a:off x="8610600" y="6356350"/>
            <a:ext cx="2743200" cy="365125"/>
          </a:xfrm>
        </p:spPr>
        <p:txBody>
          <a:bodyPr>
            <a:normAutofit/>
          </a:bodyPr>
          <a:lstStyle/>
          <a:p>
            <a:pPr>
              <a:spcAft>
                <a:spcPts val="600"/>
              </a:spcAft>
            </a:pPr>
            <a:fld id="{D8DA9DAA-006C-4F4B-980E-E3DF019B24E2}" type="slidenum">
              <a:rPr lang="en-US">
                <a:solidFill>
                  <a:schemeClr val="accent2"/>
                </a:solidFill>
              </a:rPr>
              <a:pPr>
                <a:spcAft>
                  <a:spcPts val="600"/>
                </a:spcAft>
              </a:pPr>
              <a:t>22</a:t>
            </a:fld>
            <a:endParaRPr lang="en-US">
              <a:solidFill>
                <a:schemeClr val="accent2"/>
              </a:solidFill>
            </a:endParaRPr>
          </a:p>
        </p:txBody>
      </p:sp>
      <p:cxnSp>
        <p:nvCxnSpPr>
          <p:cNvPr id="29" name="Straight Connector 28">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0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60320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F777B66-94CB-491C-AC6B-BDAC98E21D57}"/>
              </a:ext>
            </a:extLst>
          </p:cNvPr>
          <p:cNvSpPr>
            <a:spLocks noGrp="1"/>
          </p:cNvSpPr>
          <p:nvPr>
            <p:ph type="title"/>
          </p:nvPr>
        </p:nvSpPr>
        <p:spPr/>
        <p:txBody>
          <a:bodyPr/>
          <a:lstStyle/>
          <a:p>
            <a:r>
              <a:rPr lang="en-US" sz="4000" dirty="0"/>
              <a:t>Hvala </a:t>
            </a:r>
            <a:r>
              <a:rPr lang="en-US" sz="4000" dirty="0" err="1"/>
              <a:t>na</a:t>
            </a:r>
            <a:r>
              <a:rPr lang="en-US" sz="4000" dirty="0"/>
              <a:t> </a:t>
            </a:r>
            <a:r>
              <a:rPr lang="en-US" sz="4000" dirty="0" err="1"/>
              <a:t>pažnji</a:t>
            </a:r>
            <a:r>
              <a:rPr lang="en-US" sz="4000" dirty="0"/>
              <a:t>!</a:t>
            </a:r>
            <a:endParaRPr lang="sr-Latn-RS" sz="4000" dirty="0" err="1"/>
          </a:p>
        </p:txBody>
      </p:sp>
      <p:sp>
        <p:nvSpPr>
          <p:cNvPr id="23" name="Footer Placeholder 22">
            <a:extLst>
              <a:ext uri="{FF2B5EF4-FFF2-40B4-BE49-F238E27FC236}">
                <a16:creationId xmlns:a16="http://schemas.microsoft.com/office/drawing/2014/main" id="{DE8D546E-0F46-4CC0-B2B1-8B2430D00C0C}"/>
              </a:ext>
            </a:extLst>
          </p:cNvPr>
          <p:cNvSpPr>
            <a:spLocks noGrp="1"/>
          </p:cNvSpPr>
          <p:nvPr>
            <p:ph type="ftr" sz="quarter" idx="11"/>
          </p:nvPr>
        </p:nvSpPr>
        <p:spPr/>
        <p:txBody>
          <a:bodyPr/>
          <a:lstStyle/>
          <a:p>
            <a:r>
              <a:rPr lang="en-US" dirty="0" err="1"/>
              <a:t>Obrada</a:t>
            </a:r>
            <a:r>
              <a:rPr lang="en-US" dirty="0"/>
              <a:t> </a:t>
            </a:r>
            <a:r>
              <a:rPr lang="en-US" dirty="0" err="1"/>
              <a:t>upita</a:t>
            </a:r>
            <a:endParaRPr lang="sr-Latn-RS" dirty="0" err="1"/>
          </a:p>
        </p:txBody>
      </p:sp>
      <p:pic>
        <p:nvPicPr>
          <p:cNvPr id="9" name="Picture Placeholder 8" descr="Slika na kojoj se nalazi dijagram&#10;&#10;Opis je automatski generisan">
            <a:extLst>
              <a:ext uri="{FF2B5EF4-FFF2-40B4-BE49-F238E27FC236}">
                <a16:creationId xmlns:a16="http://schemas.microsoft.com/office/drawing/2014/main" id="{C82DA925-978C-48A9-98AD-0653B7A3D2D9}"/>
              </a:ext>
            </a:extLst>
          </p:cNvPr>
          <p:cNvPicPr>
            <a:picLocks noGrp="1" noChangeAspect="1"/>
          </p:cNvPicPr>
          <p:nvPr>
            <p:ph type="pic" sz="quarter" idx="14"/>
          </p:nvPr>
        </p:nvPicPr>
        <p:blipFill rotWithShape="1">
          <a:blip r:embed="rId2">
            <a:extLst>
              <a:ext uri="{837473B0-CC2E-450A-ABE3-18F120FF3D39}">
                <a1611:picAttrSrcUrl xmlns:a1611="http://schemas.microsoft.com/office/drawing/2016/11/main" r:id="rId3"/>
              </a:ext>
            </a:extLst>
          </a:blip>
          <a:srcRect l="23242" r="23242"/>
          <a:stretch/>
        </p:blipFill>
        <p:spPr>
          <a:xfrm>
            <a:off x="1777111" y="407499"/>
            <a:ext cx="1952279" cy="1952279"/>
          </a:xfrm>
        </p:spPr>
      </p:pic>
      <p:pic>
        <p:nvPicPr>
          <p:cNvPr id="11" name="Picture Placeholder 10" descr="Methods Images | Free Vectors, PNGs, Mockups &amp; Backgrounds - rawpixel">
            <a:extLst>
              <a:ext uri="{FF2B5EF4-FFF2-40B4-BE49-F238E27FC236}">
                <a16:creationId xmlns:a16="http://schemas.microsoft.com/office/drawing/2014/main" id="{E63B7C3F-04A4-43F6-881D-FA11061CBAFA}"/>
              </a:ext>
            </a:extLst>
          </p:cNvPr>
          <p:cNvPicPr>
            <a:picLocks noGrp="1" noChangeAspect="1"/>
          </p:cNvPicPr>
          <p:nvPr>
            <p:ph type="pic" sz="quarter" idx="15"/>
          </p:nvPr>
        </p:nvPicPr>
        <p:blipFill rotWithShape="1">
          <a:blip r:embed="rId4"/>
          <a:srcRect t="362" b="362"/>
          <a:stretch/>
        </p:blipFill>
        <p:spPr>
          <a:xfrm>
            <a:off x="3528345" y="1972581"/>
            <a:ext cx="2290065" cy="2273502"/>
          </a:xfrm>
        </p:spPr>
      </p:pic>
      <p:pic>
        <p:nvPicPr>
          <p:cNvPr id="15" name="Picture Placeholder 14">
            <a:extLst>
              <a:ext uri="{FF2B5EF4-FFF2-40B4-BE49-F238E27FC236}">
                <a16:creationId xmlns:a16="http://schemas.microsoft.com/office/drawing/2014/main" id="{3D15FDC1-74B5-4FD8-BD17-0E2502C411A6}"/>
              </a:ext>
            </a:extLst>
          </p:cNvPr>
          <p:cNvPicPr>
            <a:picLocks noGrp="1" noChangeAspect="1"/>
          </p:cNvPicPr>
          <p:nvPr>
            <p:ph type="pic" sz="quarter" idx="17"/>
          </p:nvPr>
        </p:nvPicPr>
        <p:blipFill rotWithShape="1">
          <a:blip r:embed="rId5">
            <a:extLst>
              <a:ext uri="{837473B0-CC2E-450A-ABE3-18F120FF3D39}">
                <a1611:picAttrSrcUrl xmlns:a1611="http://schemas.microsoft.com/office/drawing/2016/11/main" r:id="rId6"/>
              </a:ext>
            </a:extLst>
          </a:blip>
          <a:srcRect t="14895" b="14895"/>
          <a:stretch/>
        </p:blipFill>
        <p:spPr>
          <a:xfrm>
            <a:off x="1092905" y="4018982"/>
            <a:ext cx="3854161" cy="2839018"/>
          </a:xfrm>
        </p:spPr>
      </p:pic>
      <p:pic>
        <p:nvPicPr>
          <p:cNvPr id="13" name="Picture Placeholder 12" descr="mountains under the night sky just before dawn">
            <a:extLst>
              <a:ext uri="{FF2B5EF4-FFF2-40B4-BE49-F238E27FC236}">
                <a16:creationId xmlns:a16="http://schemas.microsoft.com/office/drawing/2014/main" id="{E02C4914-F076-4415-9C5D-A9BDB6CC6110}"/>
              </a:ext>
            </a:extLst>
          </p:cNvPr>
          <p:cNvPicPr>
            <a:picLocks noGrp="1" noChangeAspect="1"/>
          </p:cNvPicPr>
          <p:nvPr>
            <p:ph type="pic" sz="quarter" idx="16"/>
          </p:nvPr>
        </p:nvPicPr>
        <p:blipFill rotWithShape="1">
          <a:blip r:embed="rId7"/>
          <a:srcRect t="108" b="108"/>
          <a:stretch/>
        </p:blipFill>
        <p:spPr/>
      </p:pic>
      <p:sp>
        <p:nvSpPr>
          <p:cNvPr id="24" name="Slide Number Placeholder 23">
            <a:extLst>
              <a:ext uri="{FF2B5EF4-FFF2-40B4-BE49-F238E27FC236}">
                <a16:creationId xmlns:a16="http://schemas.microsoft.com/office/drawing/2014/main" id="{5D838446-B95D-4AB7-B8CA-D5804BB79A11}"/>
              </a:ext>
            </a:extLst>
          </p:cNvPr>
          <p:cNvSpPr>
            <a:spLocks noGrp="1"/>
          </p:cNvSpPr>
          <p:nvPr>
            <p:ph type="sldNum" sz="quarter" idx="12"/>
          </p:nvPr>
        </p:nvSpPr>
        <p:spPr/>
        <p:txBody>
          <a:bodyPr/>
          <a:lstStyle/>
          <a:p>
            <a:fld id="{D8DA9DAA-006C-4F4B-980E-E3DF019B24E2}" type="slidenum">
              <a:rPr lang="en-US" smtClean="0"/>
              <a:pPr/>
              <a:t>23</a:t>
            </a:fld>
            <a:endParaRPr lang="en-US"/>
          </a:p>
        </p:txBody>
      </p:sp>
      <p:pic>
        <p:nvPicPr>
          <p:cNvPr id="4" name="Slika 4" descr="Slika na kojoj se nalazi dijagram&#10;&#10;Opis je automatski generisan">
            <a:extLst>
              <a:ext uri="{FF2B5EF4-FFF2-40B4-BE49-F238E27FC236}">
                <a16:creationId xmlns:a16="http://schemas.microsoft.com/office/drawing/2014/main" id="{E740F012-13FA-8027-53BF-4F4A56C835A0}"/>
              </a:ext>
            </a:extLst>
          </p:cNvPr>
          <p:cNvPicPr>
            <a:picLocks noChangeAspect="1"/>
          </p:cNvPicPr>
          <p:nvPr/>
        </p:nvPicPr>
        <p:blipFill>
          <a:blip r:embed="rId8"/>
          <a:stretch>
            <a:fillRect/>
          </a:stretch>
        </p:blipFill>
        <p:spPr>
          <a:xfrm>
            <a:off x="5477435" y="4863914"/>
            <a:ext cx="3325905" cy="2114549"/>
          </a:xfrm>
          <a:prstGeom prst="rect">
            <a:avLst/>
          </a:prstGeom>
        </p:spPr>
      </p:pic>
    </p:spTree>
    <p:extLst>
      <p:ext uri="{BB962C8B-B14F-4D97-AF65-F5344CB8AC3E}">
        <p14:creationId xmlns:p14="http://schemas.microsoft.com/office/powerpoint/2010/main" val="927313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7">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a:xfrm>
            <a:off x="457200" y="1598246"/>
            <a:ext cx="4412419" cy="3626217"/>
          </a:xfrm>
        </p:spPr>
        <p:txBody>
          <a:bodyPr anchor="t">
            <a:normAutofit/>
          </a:bodyPr>
          <a:lstStyle/>
          <a:p>
            <a:pPr algn="r"/>
            <a:r>
              <a:rPr lang="en-US" sz="6800" spc="400">
                <a:latin typeface="+mn-lt"/>
              </a:rPr>
              <a:t>Obrada upita</a:t>
            </a:r>
            <a:endParaRPr lang="en-US" sz="6800"/>
          </a:p>
        </p:txBody>
      </p:sp>
      <p:sp>
        <p:nvSpPr>
          <p:cNvPr id="19"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chemeClr val="bg1"/>
          </a:solidFill>
          <a:ln w="603" cap="flat">
            <a:noFill/>
            <a:prstDash val="solid"/>
            <a:miter/>
          </a:ln>
        </p:spPr>
        <p:txBody>
          <a:bodyPr rtlCol="0" anchor="ctr"/>
          <a:lstStyle/>
          <a:p>
            <a:endParaRPr lang="en-US"/>
          </a:p>
        </p:txBody>
      </p:sp>
      <p:cxnSp>
        <p:nvCxnSpPr>
          <p:cNvPr id="20" name="Straight Connector 11">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3" name="Slika 3">
            <a:extLst>
              <a:ext uri="{FF2B5EF4-FFF2-40B4-BE49-F238E27FC236}">
                <a16:creationId xmlns:a16="http://schemas.microsoft.com/office/drawing/2014/main" id="{8F5C9E4C-DA7B-4ED0-A174-3DAE90FC260D}"/>
              </a:ext>
            </a:extLst>
          </p:cNvPr>
          <p:cNvPicPr>
            <a:picLocks noChangeAspect="1"/>
          </p:cNvPicPr>
          <p:nvPr/>
        </p:nvPicPr>
        <p:blipFill>
          <a:blip r:embed="rId2"/>
          <a:stretch>
            <a:fillRect/>
          </a:stretch>
        </p:blipFill>
        <p:spPr>
          <a:xfrm>
            <a:off x="5986926" y="2040546"/>
            <a:ext cx="5569864" cy="3898904"/>
          </a:xfrm>
          <a:prstGeom prst="rect">
            <a:avLst/>
          </a:prstGeom>
        </p:spPr>
      </p:pic>
      <p:sp>
        <p:nvSpPr>
          <p:cNvPr id="21"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2227882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slov 1">
            <a:extLst>
              <a:ext uri="{FF2B5EF4-FFF2-40B4-BE49-F238E27FC236}">
                <a16:creationId xmlns:a16="http://schemas.microsoft.com/office/drawing/2014/main" id="{891F8DF1-145F-9B90-1A8F-3C4A0FD736D3}"/>
              </a:ext>
            </a:extLst>
          </p:cNvPr>
          <p:cNvSpPr>
            <a:spLocks noGrp="1"/>
          </p:cNvSpPr>
          <p:nvPr>
            <p:ph type="title"/>
          </p:nvPr>
        </p:nvSpPr>
        <p:spPr>
          <a:xfrm>
            <a:off x="1188069" y="381935"/>
            <a:ext cx="4008583" cy="5974414"/>
          </a:xfrm>
        </p:spPr>
        <p:txBody>
          <a:bodyPr anchor="ctr">
            <a:normAutofit/>
          </a:bodyPr>
          <a:lstStyle/>
          <a:p>
            <a:r>
              <a:rPr lang="sr-Latn-RS" sz="6000" dirty="0">
                <a:solidFill>
                  <a:schemeClr val="bg1"/>
                </a:solidFill>
              </a:rPr>
              <a:t>Šta je obrada upita?</a:t>
            </a:r>
          </a:p>
        </p:txBody>
      </p:sp>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15"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17"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3" name="Čuvar mesta za sadržaj 2">
            <a:extLst>
              <a:ext uri="{FF2B5EF4-FFF2-40B4-BE49-F238E27FC236}">
                <a16:creationId xmlns:a16="http://schemas.microsoft.com/office/drawing/2014/main" id="{0E0DBBCA-7A74-AAC5-D6C2-AEC80BF1A285}"/>
              </a:ext>
            </a:extLst>
          </p:cNvPr>
          <p:cNvSpPr>
            <a:spLocks noGrp="1"/>
          </p:cNvSpPr>
          <p:nvPr>
            <p:ph idx="1"/>
          </p:nvPr>
        </p:nvSpPr>
        <p:spPr>
          <a:xfrm>
            <a:off x="6096000" y="381935"/>
            <a:ext cx="4986955" cy="5974415"/>
          </a:xfrm>
        </p:spPr>
        <p:txBody>
          <a:bodyPr vert="horz" lIns="91440" tIns="45720" rIns="91440" bIns="45720" rtlCol="0" anchor="ctr">
            <a:normAutofit/>
          </a:bodyPr>
          <a:lstStyle/>
          <a:p>
            <a:r>
              <a:rPr lang="sr-Latn-RS" sz="1500">
                <a:latin typeface="Univers"/>
                <a:cs typeface="Times New Roman"/>
              </a:rPr>
              <a:t>Obuhvata prevođenje i izvršavanje korisničkih upita nad bazom</a:t>
            </a:r>
            <a:endParaRPr lang="sr-Latn-RS" sz="1500">
              <a:latin typeface="Univers"/>
            </a:endParaRPr>
          </a:p>
          <a:p>
            <a:r>
              <a:rPr lang="sr-Latn-RS" sz="1500">
                <a:latin typeface="Univers"/>
                <a:cs typeface="Times New Roman"/>
              </a:rPr>
              <a:t>Cilj obrade upita je transformacija upita visokog nivoa pisanih na deklarativnom jeziku (na primer SQL) u plan izvršenja niskog nivoa</a:t>
            </a:r>
          </a:p>
          <a:p>
            <a:r>
              <a:rPr lang="sr-Latn-RS" sz="1500">
                <a:latin typeface="Univers"/>
                <a:cs typeface="Times New Roman"/>
              </a:rPr>
              <a:t>Obrada upita uglavnom uključuje sledeće korake: </a:t>
            </a:r>
          </a:p>
          <a:p>
            <a:pPr marL="342900" indent="-342900">
              <a:buAutoNum type="arabicPeriod"/>
            </a:pPr>
            <a:r>
              <a:rPr lang="sr-Latn-RS" sz="1500">
                <a:latin typeface="Arial"/>
                <a:cs typeface="Arial"/>
              </a:rPr>
              <a:t>Parser skenira SELECT izraz i deli ga na logičke jedinice kao što su ključne reči, izrazi, operatori i identifikatori.</a:t>
            </a:r>
          </a:p>
          <a:p>
            <a:pPr marL="342900" indent="-342900">
              <a:buAutoNum type="arabicPeriod"/>
            </a:pPr>
            <a:r>
              <a:rPr lang="sr-Latn-RS" sz="1500">
                <a:latin typeface="Arial"/>
                <a:cs typeface="Arial"/>
              </a:rPr>
              <a:t>Kreira se stablo upita, opisujući logičke korake koje je potrebno izvršiti da bi se podaci transformisali u format zahtevan od strane skupa rezultata.</a:t>
            </a:r>
            <a:endParaRPr lang="en-US" sz="1500">
              <a:latin typeface="Arial"/>
              <a:cs typeface="Arial"/>
            </a:endParaRPr>
          </a:p>
          <a:p>
            <a:pPr marL="342900" indent="-342900">
              <a:buAutoNum type="arabicPeriod"/>
            </a:pPr>
            <a:r>
              <a:rPr lang="sr-Latn-RS" sz="1500">
                <a:latin typeface="Arial"/>
                <a:cs typeface="Arial"/>
              </a:rPr>
              <a:t>Optimizator upita analizira načine na koje se može pristupiti izvornom stablu. Onda bira seriju koraka koji će najbrže vratiti rezultate uz korišćenje što manje resursa.  Krajnji plan se naziva plan izvršenja upita.</a:t>
            </a:r>
            <a:endParaRPr lang="en-US" sz="1500">
              <a:latin typeface="Arial"/>
              <a:cs typeface="Arial"/>
            </a:endParaRPr>
          </a:p>
          <a:p>
            <a:pPr marL="342900" indent="-342900">
              <a:buAutoNum type="arabicPeriod"/>
            </a:pPr>
            <a:r>
              <a:rPr lang="sr-Latn-RS" sz="1500">
                <a:latin typeface="Arial"/>
                <a:cs typeface="Arial"/>
              </a:rPr>
              <a:t>Relacioni endžin počinje sa izvršenjem plana. </a:t>
            </a:r>
            <a:endParaRPr lang="en-US" sz="1500">
              <a:latin typeface="Arial"/>
              <a:cs typeface="Arial"/>
            </a:endParaRPr>
          </a:p>
          <a:p>
            <a:pPr marL="342900" indent="-342900">
              <a:buAutoNum type="arabicPeriod"/>
            </a:pPr>
            <a:r>
              <a:rPr lang="sr-Latn-RS" sz="1500">
                <a:latin typeface="Arial"/>
                <a:cs typeface="Arial"/>
              </a:rPr>
              <a:t>Relacioni endžin obrađuje podatke vraćene od endžina za čuvanje podataka u formatu definisanom u skupu rezultata i vraća krajnji rezultat korisniku.</a:t>
            </a:r>
          </a:p>
        </p:txBody>
      </p:sp>
      <p:sp>
        <p:nvSpPr>
          <p:cNvPr id="4" name="Čuvar mesta za broj slajda 3">
            <a:extLst>
              <a:ext uri="{FF2B5EF4-FFF2-40B4-BE49-F238E27FC236}">
                <a16:creationId xmlns:a16="http://schemas.microsoft.com/office/drawing/2014/main" id="{153D09C9-8BD2-D9BF-4FC6-AF497FD23389}"/>
              </a:ext>
            </a:extLst>
          </p:cNvPr>
          <p:cNvSpPr>
            <a:spLocks noGrp="1"/>
          </p:cNvSpPr>
          <p:nvPr>
            <p:ph type="sldNum" sz="quarter" idx="12"/>
          </p:nvPr>
        </p:nvSpPr>
        <p:spPr>
          <a:xfrm>
            <a:off x="8610600" y="6356350"/>
            <a:ext cx="2743200" cy="365125"/>
          </a:xfrm>
        </p:spPr>
        <p:txBody>
          <a:bodyPr>
            <a:normAutofit/>
          </a:bodyPr>
          <a:lstStyle/>
          <a:p>
            <a:pPr>
              <a:spcAft>
                <a:spcPts val="600"/>
              </a:spcAft>
            </a:pPr>
            <a:r>
              <a:rPr lang="en-US">
                <a:solidFill>
                  <a:schemeClr val="accent2"/>
                </a:solidFill>
              </a:rPr>
              <a:t>4</a:t>
            </a:r>
          </a:p>
        </p:txBody>
      </p:sp>
      <p:cxnSp>
        <p:nvCxnSpPr>
          <p:cNvPr id="19" name="Straight Connector 18">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0359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E3C5560-7A9C-489F-9148-18C5E1D0F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slov 1">
            <a:extLst>
              <a:ext uri="{FF2B5EF4-FFF2-40B4-BE49-F238E27FC236}">
                <a16:creationId xmlns:a16="http://schemas.microsoft.com/office/drawing/2014/main" id="{15DB4EFA-EF3D-74B1-EC0B-42A339DCBDF6}"/>
              </a:ext>
            </a:extLst>
          </p:cNvPr>
          <p:cNvSpPr>
            <a:spLocks noGrp="1"/>
          </p:cNvSpPr>
          <p:nvPr>
            <p:ph type="ctrTitle"/>
          </p:nvPr>
        </p:nvSpPr>
        <p:spPr>
          <a:xfrm>
            <a:off x="1578043" y="590062"/>
            <a:ext cx="5309140" cy="2838938"/>
          </a:xfrm>
        </p:spPr>
        <p:txBody>
          <a:bodyPr>
            <a:normAutofit/>
          </a:bodyPr>
          <a:lstStyle/>
          <a:p>
            <a:pPr algn="l"/>
            <a:r>
              <a:rPr lang="sr-Latn-RS" sz="5000"/>
              <a:t>Arhitektura obrade upita kod sql servera</a:t>
            </a:r>
          </a:p>
        </p:txBody>
      </p:sp>
      <p:sp>
        <p:nvSpPr>
          <p:cNvPr id="10" name="!!plus graphic">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236" y="1606411"/>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a:p>
        </p:txBody>
      </p:sp>
      <p:sp>
        <p:nvSpPr>
          <p:cNvPr id="12" name="!!dot graphic">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014" y="183570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14" name="!!circle graphic">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696" y="2060130"/>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cxnSp>
        <p:nvCxnSpPr>
          <p:cNvPr id="16" name="!!Straight Connector">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1262" y="3505200"/>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18" name="Graphic 17">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836425" y="5436655"/>
            <a:ext cx="151536" cy="151536"/>
          </a:xfrm>
          <a:prstGeom prst="rect">
            <a:avLst/>
          </a:prstGeom>
        </p:spPr>
      </p:pic>
      <p:pic>
        <p:nvPicPr>
          <p:cNvPr id="20" name="Graphic 19">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11245175" y="5896734"/>
            <a:ext cx="108625" cy="108625"/>
          </a:xfrm>
          <a:prstGeom prst="rect">
            <a:avLst/>
          </a:prstGeom>
        </p:spPr>
      </p:pic>
      <p:pic>
        <p:nvPicPr>
          <p:cNvPr id="22"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flipH="1">
            <a:off x="10554288" y="6038004"/>
            <a:ext cx="95759" cy="95759"/>
          </a:xfrm>
          <a:prstGeom prst="rect">
            <a:avLst/>
          </a:prstGeom>
        </p:spPr>
      </p:pic>
      <p:pic>
        <p:nvPicPr>
          <p:cNvPr id="3" name="Slika 3">
            <a:extLst>
              <a:ext uri="{FF2B5EF4-FFF2-40B4-BE49-F238E27FC236}">
                <a16:creationId xmlns:a16="http://schemas.microsoft.com/office/drawing/2014/main" id="{509DB43D-1BB4-D425-C25A-EA4D518FE542}"/>
              </a:ext>
            </a:extLst>
          </p:cNvPr>
          <p:cNvPicPr>
            <a:picLocks noChangeAspect="1"/>
          </p:cNvPicPr>
          <p:nvPr/>
        </p:nvPicPr>
        <p:blipFill rotWithShape="1">
          <a:blip r:embed="rId8"/>
          <a:srcRect l="6598" r="24370" b="1"/>
          <a:stretch/>
        </p:blipFill>
        <p:spPr>
          <a:xfrm>
            <a:off x="6740358" y="1606411"/>
            <a:ext cx="5451642" cy="5251590"/>
          </a:xfrm>
          <a:custGeom>
            <a:avLst/>
            <a:gdLst/>
            <a:ahLst/>
            <a:cxnLst/>
            <a:rect l="l" t="t" r="r" b="b"/>
            <a:pathLst>
              <a:path w="5923214" h="5705857">
                <a:moveTo>
                  <a:pt x="3612238" y="0"/>
                </a:moveTo>
                <a:cubicBezTo>
                  <a:pt x="4485043" y="0"/>
                  <a:pt x="5285549" y="309553"/>
                  <a:pt x="5909957" y="824860"/>
                </a:cubicBezTo>
                <a:lnTo>
                  <a:pt x="5923214" y="836909"/>
                </a:lnTo>
                <a:lnTo>
                  <a:pt x="5923214" y="5705857"/>
                </a:lnTo>
                <a:lnTo>
                  <a:pt x="672237" y="5705857"/>
                </a:lnTo>
                <a:lnTo>
                  <a:pt x="616914" y="5631875"/>
                </a:lnTo>
                <a:cubicBezTo>
                  <a:pt x="227427" y="5055358"/>
                  <a:pt x="0" y="4360357"/>
                  <a:pt x="0" y="3612238"/>
                </a:cubicBezTo>
                <a:cubicBezTo>
                  <a:pt x="0" y="1617255"/>
                  <a:pt x="1617255" y="0"/>
                  <a:pt x="3612238" y="0"/>
                </a:cubicBezTo>
                <a:close/>
              </a:path>
            </a:pathLst>
          </a:custGeom>
        </p:spPr>
      </p:pic>
    </p:spTree>
    <p:extLst>
      <p:ext uri="{BB962C8B-B14F-4D97-AF65-F5344CB8AC3E}">
        <p14:creationId xmlns:p14="http://schemas.microsoft.com/office/powerpoint/2010/main" val="2937918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AC7989E-025F-CF4E-80D7-EDC8837B8FF8}"/>
              </a:ext>
            </a:extLst>
          </p:cNvPr>
          <p:cNvSpPr>
            <a:spLocks noGrp="1"/>
          </p:cNvSpPr>
          <p:nvPr>
            <p:ph type="title"/>
          </p:nvPr>
        </p:nvSpPr>
        <p:spPr/>
        <p:txBody>
          <a:bodyPr>
            <a:normAutofit/>
          </a:bodyPr>
          <a:lstStyle/>
          <a:p>
            <a:r>
              <a:rPr lang="sr-Latn-RS" sz="4000"/>
              <a:t>Skraćivanje konstanti </a:t>
            </a:r>
          </a:p>
        </p:txBody>
      </p:sp>
      <p:sp>
        <p:nvSpPr>
          <p:cNvPr id="3" name="Čuvar mesta za sadržaj 2">
            <a:extLst>
              <a:ext uri="{FF2B5EF4-FFF2-40B4-BE49-F238E27FC236}">
                <a16:creationId xmlns:a16="http://schemas.microsoft.com/office/drawing/2014/main" id="{FAC099B9-9113-128D-EA9A-EDD69314C831}"/>
              </a:ext>
            </a:extLst>
          </p:cNvPr>
          <p:cNvSpPr>
            <a:spLocks noGrp="1"/>
          </p:cNvSpPr>
          <p:nvPr>
            <p:ph idx="1"/>
          </p:nvPr>
        </p:nvSpPr>
        <p:spPr>
          <a:xfrm>
            <a:off x="838200" y="1825625"/>
            <a:ext cx="4805304" cy="4351338"/>
          </a:xfrm>
        </p:spPr>
        <p:txBody>
          <a:bodyPr vert="horz" lIns="91440" tIns="45720" rIns="91440" bIns="45720" rtlCol="0" anchor="t">
            <a:normAutofit/>
          </a:bodyPr>
          <a:lstStyle/>
          <a:p>
            <a:r>
              <a:rPr lang="sr-Latn-RS" sz="2000">
                <a:highlight>
                  <a:srgbClr val="FFFFFF"/>
                </a:highlight>
                <a:latin typeface="Univers"/>
                <a:cs typeface="Times New Roman"/>
              </a:rPr>
              <a:t>SQL Server vrši procenu nekih izraza sa konstantama ranije, da bi poboljšao performanse upita.</a:t>
            </a:r>
            <a:br>
              <a:rPr lang="sr-Latn-RS" sz="2000">
                <a:highlight>
                  <a:srgbClr val="FFFFFF"/>
                </a:highlight>
                <a:latin typeface="Univers"/>
                <a:cs typeface="Times New Roman"/>
              </a:rPr>
            </a:br>
            <a:endParaRPr lang="sr-Latn-RS" sz="2000">
              <a:highlight>
                <a:srgbClr val="FFFFFF"/>
              </a:highlight>
              <a:latin typeface="Univers"/>
              <a:cs typeface="Times New Roman"/>
            </a:endParaRPr>
          </a:p>
          <a:p>
            <a:pPr marL="0" indent="0" algn="just">
              <a:buNone/>
            </a:pPr>
            <a:r>
              <a:rPr lang="sr-Latn-RS" sz="2000">
                <a:solidFill>
                  <a:srgbClr val="0101FD"/>
                </a:solidFill>
                <a:highlight>
                  <a:srgbClr val="FFFFFF"/>
                </a:highlight>
                <a:latin typeface="Times New Roman"/>
                <a:cs typeface="Times New Roman"/>
              </a:rPr>
              <a:t>SELECT</a:t>
            </a:r>
            <a:r>
              <a:rPr lang="sr-Latn-RS" sz="2000">
                <a:solidFill>
                  <a:srgbClr val="161616"/>
                </a:solidFill>
                <a:highlight>
                  <a:srgbClr val="FFFFFF"/>
                </a:highlight>
                <a:latin typeface="Times New Roman"/>
                <a:cs typeface="Times New Roman"/>
              </a:rPr>
              <a:t> * </a:t>
            </a:r>
          </a:p>
          <a:p>
            <a:pPr marL="0" indent="0" algn="just">
              <a:buNone/>
            </a:pPr>
            <a:r>
              <a:rPr lang="sr-Latn-RS" sz="2000">
                <a:solidFill>
                  <a:srgbClr val="0101FD"/>
                </a:solidFill>
                <a:highlight>
                  <a:srgbClr val="FFFFFF"/>
                </a:highlight>
                <a:latin typeface="Times New Roman"/>
                <a:cs typeface="Times New Roman"/>
              </a:rPr>
              <a:t>FROM</a:t>
            </a:r>
            <a:r>
              <a:rPr lang="sr-Latn-RS" sz="2000">
                <a:solidFill>
                  <a:srgbClr val="161616"/>
                </a:solidFill>
                <a:highlight>
                  <a:srgbClr val="FFFFFF"/>
                </a:highlight>
                <a:latin typeface="Times New Roman"/>
                <a:cs typeface="Times New Roman"/>
              </a:rPr>
              <a:t> </a:t>
            </a:r>
            <a:r>
              <a:rPr lang="sr-Latn-RS" sz="2000" err="1">
                <a:solidFill>
                  <a:srgbClr val="161616"/>
                </a:solidFill>
                <a:highlight>
                  <a:srgbClr val="FFFFFF"/>
                </a:highlight>
                <a:latin typeface="Times New Roman"/>
                <a:cs typeface="Times New Roman"/>
              </a:rPr>
              <a:t>Sales.SalesOrderHeader</a:t>
            </a:r>
            <a:r>
              <a:rPr lang="sr-Latn-RS" sz="2000">
                <a:solidFill>
                  <a:srgbClr val="161616"/>
                </a:solidFill>
                <a:highlight>
                  <a:srgbClr val="FFFFFF"/>
                </a:highlight>
                <a:latin typeface="Times New Roman"/>
                <a:cs typeface="Times New Roman"/>
              </a:rPr>
              <a:t> </a:t>
            </a:r>
            <a:r>
              <a:rPr lang="sr-Latn-RS" sz="2000">
                <a:solidFill>
                  <a:srgbClr val="0101FD"/>
                </a:solidFill>
                <a:highlight>
                  <a:srgbClr val="FFFFFF"/>
                </a:highlight>
                <a:latin typeface="Times New Roman"/>
                <a:cs typeface="Times New Roman"/>
              </a:rPr>
              <a:t>AS</a:t>
            </a:r>
            <a:r>
              <a:rPr lang="sr-Latn-RS" sz="2000">
                <a:solidFill>
                  <a:srgbClr val="161616"/>
                </a:solidFill>
                <a:highlight>
                  <a:srgbClr val="FFFFFF"/>
                </a:highlight>
                <a:latin typeface="Times New Roman"/>
                <a:cs typeface="Times New Roman"/>
              </a:rPr>
              <a:t> s </a:t>
            </a:r>
          </a:p>
          <a:p>
            <a:pPr marL="0" indent="0" algn="just">
              <a:buNone/>
            </a:pPr>
            <a:r>
              <a:rPr lang="sr-Latn-RS" sz="2000">
                <a:solidFill>
                  <a:srgbClr val="0101FD"/>
                </a:solidFill>
                <a:highlight>
                  <a:srgbClr val="FFFFFF"/>
                </a:highlight>
                <a:latin typeface="Times New Roman"/>
                <a:cs typeface="Times New Roman"/>
              </a:rPr>
              <a:t>INNER</a:t>
            </a:r>
            <a:r>
              <a:rPr lang="sr-Latn-RS" sz="2000">
                <a:solidFill>
                  <a:srgbClr val="161616"/>
                </a:solidFill>
                <a:highlight>
                  <a:srgbClr val="FFFFFF"/>
                </a:highlight>
                <a:latin typeface="Times New Roman"/>
                <a:cs typeface="Times New Roman"/>
              </a:rPr>
              <a:t> </a:t>
            </a:r>
            <a:r>
              <a:rPr lang="sr-Latn-RS" sz="2000">
                <a:solidFill>
                  <a:srgbClr val="0101FD"/>
                </a:solidFill>
                <a:highlight>
                  <a:srgbClr val="FFFFFF"/>
                </a:highlight>
                <a:latin typeface="Times New Roman"/>
                <a:cs typeface="Times New Roman"/>
              </a:rPr>
              <a:t>JOIN</a:t>
            </a:r>
            <a:r>
              <a:rPr lang="sr-Latn-RS" sz="2000">
                <a:solidFill>
                  <a:srgbClr val="161616"/>
                </a:solidFill>
                <a:highlight>
                  <a:srgbClr val="FFFFFF"/>
                </a:highlight>
                <a:latin typeface="Times New Roman"/>
                <a:cs typeface="Times New Roman"/>
              </a:rPr>
              <a:t> </a:t>
            </a:r>
            <a:r>
              <a:rPr lang="sr-Latn-RS" sz="2000" err="1">
                <a:solidFill>
                  <a:srgbClr val="161616"/>
                </a:solidFill>
                <a:highlight>
                  <a:srgbClr val="FFFFFF"/>
                </a:highlight>
                <a:latin typeface="Times New Roman"/>
                <a:cs typeface="Times New Roman"/>
              </a:rPr>
              <a:t>Sales.SalesOrderDetail</a:t>
            </a:r>
            <a:r>
              <a:rPr lang="sr-Latn-RS" sz="2000">
                <a:solidFill>
                  <a:srgbClr val="161616"/>
                </a:solidFill>
                <a:highlight>
                  <a:srgbClr val="FFFFFF"/>
                </a:highlight>
                <a:latin typeface="Times New Roman"/>
                <a:cs typeface="Times New Roman"/>
              </a:rPr>
              <a:t> </a:t>
            </a:r>
            <a:r>
              <a:rPr lang="sr-Latn-RS" sz="2000">
                <a:solidFill>
                  <a:srgbClr val="0101FD"/>
                </a:solidFill>
                <a:highlight>
                  <a:srgbClr val="FFFFFF"/>
                </a:highlight>
                <a:latin typeface="Times New Roman"/>
                <a:cs typeface="Times New Roman"/>
              </a:rPr>
              <a:t>AS</a:t>
            </a:r>
            <a:r>
              <a:rPr lang="sr-Latn-RS" sz="2000">
                <a:solidFill>
                  <a:srgbClr val="161616"/>
                </a:solidFill>
                <a:highlight>
                  <a:srgbClr val="FFFFFF"/>
                </a:highlight>
                <a:latin typeface="Times New Roman"/>
                <a:cs typeface="Times New Roman"/>
              </a:rPr>
              <a:t> d </a:t>
            </a:r>
          </a:p>
          <a:p>
            <a:pPr marL="0" indent="0" algn="just">
              <a:buNone/>
            </a:pPr>
            <a:r>
              <a:rPr lang="sr-Latn-RS" sz="2000">
                <a:solidFill>
                  <a:srgbClr val="0101FD"/>
                </a:solidFill>
                <a:highlight>
                  <a:srgbClr val="FFFFFF"/>
                </a:highlight>
                <a:latin typeface="Times New Roman"/>
                <a:cs typeface="Times New Roman"/>
              </a:rPr>
              <a:t>ON</a:t>
            </a:r>
            <a:r>
              <a:rPr lang="sr-Latn-RS" sz="2000">
                <a:solidFill>
                  <a:srgbClr val="161616"/>
                </a:solidFill>
                <a:highlight>
                  <a:srgbClr val="FFFFFF"/>
                </a:highlight>
                <a:latin typeface="Times New Roman"/>
                <a:cs typeface="Times New Roman"/>
              </a:rPr>
              <a:t> </a:t>
            </a:r>
            <a:r>
              <a:rPr lang="sr-Latn-RS" sz="2000" err="1">
                <a:solidFill>
                  <a:srgbClr val="161616"/>
                </a:solidFill>
                <a:highlight>
                  <a:srgbClr val="FFFFFF"/>
                </a:highlight>
                <a:latin typeface="Times New Roman"/>
                <a:cs typeface="Times New Roman"/>
              </a:rPr>
              <a:t>s.SalesOrderID</a:t>
            </a:r>
            <a:r>
              <a:rPr lang="sr-Latn-RS" sz="2000">
                <a:solidFill>
                  <a:srgbClr val="161616"/>
                </a:solidFill>
                <a:highlight>
                  <a:srgbClr val="FFFFFF"/>
                </a:highlight>
                <a:latin typeface="Times New Roman"/>
                <a:cs typeface="Times New Roman"/>
              </a:rPr>
              <a:t> = </a:t>
            </a:r>
            <a:r>
              <a:rPr lang="sr-Latn-RS" sz="2000" err="1">
                <a:solidFill>
                  <a:srgbClr val="161616"/>
                </a:solidFill>
                <a:highlight>
                  <a:srgbClr val="FFFFFF"/>
                </a:highlight>
                <a:latin typeface="Times New Roman"/>
                <a:cs typeface="Times New Roman"/>
              </a:rPr>
              <a:t>d.SalesOrderID</a:t>
            </a:r>
            <a:r>
              <a:rPr lang="sr-Latn-RS" sz="2000">
                <a:solidFill>
                  <a:srgbClr val="161616"/>
                </a:solidFill>
                <a:highlight>
                  <a:srgbClr val="FFFFFF"/>
                </a:highlight>
                <a:latin typeface="Times New Roman"/>
                <a:cs typeface="Times New Roman"/>
              </a:rPr>
              <a:t> </a:t>
            </a:r>
          </a:p>
          <a:p>
            <a:pPr marL="0" indent="0" algn="just">
              <a:buNone/>
            </a:pPr>
            <a:r>
              <a:rPr lang="sr-Latn-RS" sz="2000">
                <a:solidFill>
                  <a:srgbClr val="0101FD"/>
                </a:solidFill>
                <a:highlight>
                  <a:srgbClr val="FFFFFF"/>
                </a:highlight>
                <a:latin typeface="Times New Roman"/>
                <a:cs typeface="Times New Roman"/>
              </a:rPr>
              <a:t>WHERE</a:t>
            </a:r>
            <a:r>
              <a:rPr lang="sr-Latn-RS" sz="2000">
                <a:solidFill>
                  <a:srgbClr val="161616"/>
                </a:solidFill>
                <a:highlight>
                  <a:srgbClr val="FFFFFF"/>
                </a:highlight>
                <a:latin typeface="Times New Roman"/>
                <a:cs typeface="Times New Roman"/>
              </a:rPr>
              <a:t> </a:t>
            </a:r>
            <a:r>
              <a:rPr lang="sr-Latn-RS" sz="2000" err="1">
                <a:solidFill>
                  <a:srgbClr val="161616"/>
                </a:solidFill>
                <a:highlight>
                  <a:srgbClr val="FFFFFF"/>
                </a:highlight>
                <a:latin typeface="Times New Roman"/>
                <a:cs typeface="Times New Roman"/>
              </a:rPr>
              <a:t>TotalDue</a:t>
            </a:r>
            <a:r>
              <a:rPr lang="sr-Latn-RS" sz="2000">
                <a:solidFill>
                  <a:srgbClr val="161616"/>
                </a:solidFill>
                <a:highlight>
                  <a:srgbClr val="FFFFFF"/>
                </a:highlight>
                <a:latin typeface="Times New Roman"/>
                <a:cs typeface="Times New Roman"/>
              </a:rPr>
              <a:t> &gt; 117.00 + 1000.00;</a:t>
            </a:r>
          </a:p>
          <a:p>
            <a:endParaRPr lang="sr-Latn-RS" sz="2000">
              <a:highlight>
                <a:srgbClr val="FFFFFF"/>
              </a:highlight>
              <a:latin typeface="Univers"/>
              <a:cs typeface="Times New Roman"/>
            </a:endParaRPr>
          </a:p>
        </p:txBody>
      </p:sp>
      <p:sp>
        <p:nvSpPr>
          <p:cNvPr id="4" name="Čuvar mesta za broj slajda 3">
            <a:extLst>
              <a:ext uri="{FF2B5EF4-FFF2-40B4-BE49-F238E27FC236}">
                <a16:creationId xmlns:a16="http://schemas.microsoft.com/office/drawing/2014/main" id="{FA41BE15-E81A-C484-B7ED-896CE2D4865D}"/>
              </a:ext>
            </a:extLst>
          </p:cNvPr>
          <p:cNvSpPr>
            <a:spLocks noGrp="1"/>
          </p:cNvSpPr>
          <p:nvPr>
            <p:ph type="sldNum" sz="quarter" idx="12"/>
          </p:nvPr>
        </p:nvSpPr>
        <p:spPr/>
        <p:txBody>
          <a:bodyPr/>
          <a:lstStyle/>
          <a:p>
            <a:fld id="{D8DA9DAA-006C-4F4B-980E-E3DF019B24E2}" type="slidenum">
              <a:rPr lang="en-US" smtClean="0"/>
              <a:t>6</a:t>
            </a:fld>
            <a:endParaRPr lang="en-US"/>
          </a:p>
        </p:txBody>
      </p:sp>
      <p:sp>
        <p:nvSpPr>
          <p:cNvPr id="7" name="Čuvar mesta za sadržaj 2">
            <a:extLst>
              <a:ext uri="{FF2B5EF4-FFF2-40B4-BE49-F238E27FC236}">
                <a16:creationId xmlns:a16="http://schemas.microsoft.com/office/drawing/2014/main" id="{20105716-C2C1-3A0B-5783-8AAC12D0C481}"/>
              </a:ext>
            </a:extLst>
          </p:cNvPr>
          <p:cNvSpPr txBox="1">
            <a:spLocks/>
          </p:cNvSpPr>
          <p:nvPr/>
        </p:nvSpPr>
        <p:spPr>
          <a:xfrm>
            <a:off x="6418675" y="1695802"/>
            <a:ext cx="5454415" cy="4784078"/>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r>
              <a:rPr lang="sr-Latn-RS" sz="2000">
                <a:solidFill>
                  <a:srgbClr val="161616"/>
                </a:solidFill>
                <a:highlight>
                  <a:srgbClr val="FFFFFF"/>
                </a:highlight>
                <a:latin typeface="Univers"/>
                <a:cs typeface="Times New Roman"/>
              </a:rPr>
              <a:t>Ako PARAMETERIZATION opcija nije postavljena na FORCED za ovaj upit, onda će izraz 117.00 + 1000.00 biti procenjen i zamenjen rezultatom , 1117.00, pre nego što se upit kompajlira. </a:t>
            </a:r>
            <a:br>
              <a:rPr lang="sr-Latn-RS" sz="2000">
                <a:solidFill>
                  <a:srgbClr val="161616"/>
                </a:solidFill>
                <a:highlight>
                  <a:srgbClr val="FFFFFF"/>
                </a:highlight>
                <a:latin typeface="Univers"/>
                <a:cs typeface="Times New Roman"/>
              </a:rPr>
            </a:br>
            <a:r>
              <a:rPr lang="sr-Latn-RS" sz="2000">
                <a:solidFill>
                  <a:srgbClr val="161616"/>
                </a:solidFill>
                <a:highlight>
                  <a:srgbClr val="FFFFFF"/>
                </a:highlight>
                <a:latin typeface="Univers"/>
                <a:cs typeface="Times New Roman"/>
              </a:rPr>
              <a:t>Koristi ovog skraćivanja uključuju sledeće: </a:t>
            </a:r>
            <a:endParaRPr lang="en-US" sz="2000">
              <a:solidFill>
                <a:srgbClr val="161616"/>
              </a:solidFill>
              <a:highlight>
                <a:srgbClr val="FFFFFF"/>
              </a:highlight>
              <a:latin typeface="Univers"/>
              <a:cs typeface="Times New Roman"/>
            </a:endParaRPr>
          </a:p>
          <a:p>
            <a:pPr>
              <a:lnSpc>
                <a:spcPct val="100000"/>
              </a:lnSpc>
              <a:spcBef>
                <a:spcPts val="0"/>
              </a:spcBef>
            </a:pPr>
            <a:r>
              <a:rPr lang="sr-Latn-RS" sz="2000">
                <a:solidFill>
                  <a:srgbClr val="161616"/>
                </a:solidFill>
                <a:highlight>
                  <a:srgbClr val="FFFFFF"/>
                </a:highlight>
                <a:latin typeface="Univers"/>
                <a:cs typeface="Times New Roman"/>
              </a:rPr>
              <a:t>Izraz se ne mora stalno ponovo procenjivati za vreme izvršenja. </a:t>
            </a:r>
            <a:endParaRPr lang="en-US" sz="2000">
              <a:solidFill>
                <a:srgbClr val="161616"/>
              </a:solidFill>
              <a:highlight>
                <a:srgbClr val="FFFFFF"/>
              </a:highlight>
              <a:latin typeface="Univers"/>
              <a:cs typeface="Times New Roman"/>
            </a:endParaRPr>
          </a:p>
          <a:p>
            <a:pPr>
              <a:lnSpc>
                <a:spcPct val="100000"/>
              </a:lnSpc>
              <a:spcBef>
                <a:spcPts val="0"/>
              </a:spcBef>
            </a:pPr>
            <a:r>
              <a:rPr lang="sr-Latn-RS" sz="2000">
                <a:solidFill>
                  <a:srgbClr val="161616"/>
                </a:solidFill>
                <a:highlight>
                  <a:srgbClr val="FFFFFF"/>
                </a:highlight>
                <a:latin typeface="Univers"/>
                <a:cs typeface="Times New Roman"/>
              </a:rPr>
              <a:t>Vrednosti izraza nakon što je izračunat se koristi od strane </a:t>
            </a:r>
            <a:r>
              <a:rPr lang="sr-Latn-RS" sz="2000" err="1">
                <a:solidFill>
                  <a:srgbClr val="161616"/>
                </a:solidFill>
                <a:highlight>
                  <a:srgbClr val="FFFFFF"/>
                </a:highlight>
                <a:latin typeface="Univers"/>
                <a:cs typeface="Times New Roman"/>
              </a:rPr>
              <a:t>optimizatora</a:t>
            </a:r>
            <a:r>
              <a:rPr lang="sr-Latn-RS" sz="2000">
                <a:solidFill>
                  <a:srgbClr val="161616"/>
                </a:solidFill>
                <a:highlight>
                  <a:srgbClr val="FFFFFF"/>
                </a:highlight>
                <a:latin typeface="Univers"/>
                <a:cs typeface="Times New Roman"/>
              </a:rPr>
              <a:t> upita za procenu veličine skupa rezultata za deo upita </a:t>
            </a:r>
            <a:r>
              <a:rPr lang="sr-Latn-RS" sz="2000" err="1">
                <a:solidFill>
                  <a:srgbClr val="161616"/>
                </a:solidFill>
                <a:highlight>
                  <a:srgbClr val="FFFFFF"/>
                </a:highlight>
                <a:latin typeface="Univers"/>
                <a:cs typeface="Times New Roman"/>
              </a:rPr>
              <a:t>TotalDue</a:t>
            </a:r>
            <a:r>
              <a:rPr lang="sr-Latn-RS" sz="2000">
                <a:solidFill>
                  <a:srgbClr val="161616"/>
                </a:solidFill>
                <a:highlight>
                  <a:srgbClr val="FFFFFF"/>
                </a:highlight>
                <a:latin typeface="Univers"/>
                <a:cs typeface="Times New Roman"/>
              </a:rPr>
              <a:t> &gt; 117.00 + 1000.00. </a:t>
            </a:r>
            <a:endParaRPr lang="en-US" sz="2000">
              <a:solidFill>
                <a:srgbClr val="161616"/>
              </a:solidFill>
              <a:highlight>
                <a:srgbClr val="FFFFFF"/>
              </a:highlight>
              <a:latin typeface="Univers"/>
              <a:cs typeface="Times New Roman"/>
            </a:endParaRPr>
          </a:p>
          <a:p>
            <a:endParaRPr lang="sr-Latn-RS" sz="2000">
              <a:highlight>
                <a:srgbClr val="FFFFFF"/>
              </a:highlight>
              <a:latin typeface="Univers"/>
              <a:cs typeface="Times New Roman"/>
            </a:endParaRPr>
          </a:p>
        </p:txBody>
      </p:sp>
    </p:spTree>
    <p:extLst>
      <p:ext uri="{BB962C8B-B14F-4D97-AF65-F5344CB8AC3E}">
        <p14:creationId xmlns:p14="http://schemas.microsoft.com/office/powerpoint/2010/main" val="2740351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AC7989E-025F-CF4E-80D7-EDC8837B8FF8}"/>
              </a:ext>
            </a:extLst>
          </p:cNvPr>
          <p:cNvSpPr>
            <a:spLocks noGrp="1"/>
          </p:cNvSpPr>
          <p:nvPr>
            <p:ph type="title"/>
          </p:nvPr>
        </p:nvSpPr>
        <p:spPr/>
        <p:txBody>
          <a:bodyPr>
            <a:normAutofit/>
          </a:bodyPr>
          <a:lstStyle/>
          <a:p>
            <a:r>
              <a:rPr lang="sr-Latn-RS" sz="4000"/>
              <a:t>Procena izraza</a:t>
            </a:r>
          </a:p>
        </p:txBody>
      </p:sp>
      <p:sp>
        <p:nvSpPr>
          <p:cNvPr id="3" name="Čuvar mesta za sadržaj 2">
            <a:extLst>
              <a:ext uri="{FF2B5EF4-FFF2-40B4-BE49-F238E27FC236}">
                <a16:creationId xmlns:a16="http://schemas.microsoft.com/office/drawing/2014/main" id="{FAC099B9-9113-128D-EA9A-EDD69314C831}"/>
              </a:ext>
            </a:extLst>
          </p:cNvPr>
          <p:cNvSpPr>
            <a:spLocks noGrp="1"/>
          </p:cNvSpPr>
          <p:nvPr>
            <p:ph idx="1"/>
          </p:nvPr>
        </p:nvSpPr>
        <p:spPr>
          <a:xfrm>
            <a:off x="838200" y="1618663"/>
            <a:ext cx="5021674" cy="4784077"/>
          </a:xfrm>
        </p:spPr>
        <p:txBody>
          <a:bodyPr vert="horz" lIns="91440" tIns="45720" rIns="91440" bIns="45720" rtlCol="0" anchor="t">
            <a:normAutofit/>
          </a:bodyPr>
          <a:lstStyle/>
          <a:p>
            <a:pPr marL="0" indent="0">
              <a:buNone/>
            </a:pPr>
            <a:r>
              <a:rPr lang="sr-Latn-RS" sz="1600">
                <a:highlight>
                  <a:srgbClr val="FFFFFF"/>
                </a:highlight>
                <a:latin typeface="Univers"/>
                <a:cs typeface="Times New Roman"/>
              </a:rPr>
              <a:t>Dodatno, neki izrazi koji se ne skraćuju kao konstante ali čiji argumenti su poznati u vreme kompajliranja, bilo da su argumenti parametri ili konstante, se procenjuju od strane </a:t>
            </a:r>
            <a:r>
              <a:rPr lang="sr-Latn-RS" sz="1600" err="1">
                <a:highlight>
                  <a:srgbClr val="FFFFFF"/>
                </a:highlight>
                <a:latin typeface="Univers"/>
                <a:cs typeface="Times New Roman"/>
              </a:rPr>
              <a:t>estimatora</a:t>
            </a:r>
            <a:r>
              <a:rPr lang="sr-Latn-RS" sz="1600">
                <a:highlight>
                  <a:srgbClr val="FFFFFF"/>
                </a:highlight>
                <a:latin typeface="Univers"/>
                <a:cs typeface="Times New Roman"/>
              </a:rPr>
              <a:t> </a:t>
            </a:r>
            <a:r>
              <a:rPr lang="sr-Latn-RS" sz="1600" err="1">
                <a:highlight>
                  <a:srgbClr val="FFFFFF"/>
                </a:highlight>
                <a:latin typeface="Univers"/>
                <a:cs typeface="Times New Roman"/>
              </a:rPr>
              <a:t>kardinalnosti</a:t>
            </a:r>
            <a:r>
              <a:rPr lang="sr-Latn-RS" sz="1600">
                <a:highlight>
                  <a:srgbClr val="FFFFFF"/>
                </a:highlight>
                <a:latin typeface="Univers"/>
                <a:cs typeface="Times New Roman"/>
              </a:rPr>
              <a:t> koji je deo </a:t>
            </a:r>
            <a:r>
              <a:rPr lang="sr-Latn-RS" sz="1600" err="1">
                <a:highlight>
                  <a:srgbClr val="FFFFFF"/>
                </a:highlight>
                <a:latin typeface="Univers"/>
                <a:cs typeface="Times New Roman"/>
              </a:rPr>
              <a:t>optimizatora</a:t>
            </a:r>
            <a:r>
              <a:rPr lang="sr-Latn-RS" sz="1600">
                <a:highlight>
                  <a:srgbClr val="FFFFFF"/>
                </a:highlight>
                <a:latin typeface="Univers"/>
                <a:cs typeface="Times New Roman"/>
              </a:rPr>
              <a:t>, za vreme optimizacije.</a:t>
            </a:r>
            <a:br>
              <a:rPr lang="en-US" sz="1600"/>
            </a:br>
            <a:br>
              <a:rPr lang="sr-Latn-RS" sz="1600">
                <a:highlight>
                  <a:srgbClr val="FFFFFF"/>
                </a:highlight>
                <a:latin typeface="Univers"/>
                <a:cs typeface="Times New Roman"/>
              </a:rPr>
            </a:br>
            <a:r>
              <a:rPr lang="sr-Latn-RS" sz="1600">
                <a:solidFill>
                  <a:srgbClr val="0101FD"/>
                </a:solidFill>
                <a:highlight>
                  <a:srgbClr val="FFFFFF"/>
                </a:highlight>
                <a:latin typeface="Univers"/>
                <a:cs typeface="Times New Roman"/>
              </a:rPr>
              <a:t>CREATE</a:t>
            </a:r>
            <a:r>
              <a:rPr lang="sr-Latn-RS" sz="1600">
                <a:solidFill>
                  <a:srgbClr val="161616"/>
                </a:solidFill>
                <a:highlight>
                  <a:srgbClr val="FFFFFF"/>
                </a:highlight>
                <a:latin typeface="Univers"/>
                <a:cs typeface="Times New Roman"/>
              </a:rPr>
              <a:t> </a:t>
            </a:r>
            <a:r>
              <a:rPr lang="sr-Latn-RS" sz="1600">
                <a:solidFill>
                  <a:srgbClr val="0101FD"/>
                </a:solidFill>
                <a:highlight>
                  <a:srgbClr val="FFFFFF"/>
                </a:highlight>
                <a:latin typeface="Univers"/>
                <a:cs typeface="Times New Roman"/>
              </a:rPr>
              <a:t>PROCEDURE</a:t>
            </a:r>
            <a:r>
              <a:rPr lang="sr-Latn-RS" sz="1600">
                <a:solidFill>
                  <a:srgbClr val="161616"/>
                </a:solidFill>
                <a:highlight>
                  <a:srgbClr val="FFFFFF"/>
                </a:highlight>
                <a:latin typeface="Univers"/>
                <a:cs typeface="Times New Roman"/>
              </a:rPr>
              <a:t> </a:t>
            </a:r>
            <a:r>
              <a:rPr lang="sr-Latn-RS" sz="1600" err="1">
                <a:solidFill>
                  <a:srgbClr val="161616"/>
                </a:solidFill>
                <a:highlight>
                  <a:srgbClr val="FFFFFF"/>
                </a:highlight>
                <a:latin typeface="Univers"/>
                <a:cs typeface="Times New Roman"/>
              </a:rPr>
              <a:t>MyProc</a:t>
            </a:r>
            <a:r>
              <a:rPr lang="sr-Latn-RS" sz="1600">
                <a:solidFill>
                  <a:srgbClr val="161616"/>
                </a:solidFill>
                <a:highlight>
                  <a:srgbClr val="FFFFFF"/>
                </a:highlight>
                <a:latin typeface="Univers"/>
                <a:cs typeface="Times New Roman"/>
              </a:rPr>
              <a:t>( @d </a:t>
            </a:r>
            <a:r>
              <a:rPr lang="sr-Latn-RS" sz="1600" err="1">
                <a:solidFill>
                  <a:srgbClr val="161616"/>
                </a:solidFill>
                <a:highlight>
                  <a:srgbClr val="FFFFFF"/>
                </a:highlight>
                <a:latin typeface="Univers"/>
                <a:cs typeface="Times New Roman"/>
              </a:rPr>
              <a:t>datetime</a:t>
            </a:r>
            <a:r>
              <a:rPr lang="sr-Latn-RS" sz="1600">
                <a:solidFill>
                  <a:srgbClr val="161616"/>
                </a:solidFill>
                <a:highlight>
                  <a:srgbClr val="FFFFFF"/>
                </a:highlight>
                <a:latin typeface="Univers"/>
                <a:cs typeface="Times New Roman"/>
              </a:rPr>
              <a:t> ) </a:t>
            </a:r>
            <a:endParaRPr lang="sr-Latn-RS" sz="1600">
              <a:latin typeface="Univers"/>
            </a:endParaRPr>
          </a:p>
          <a:p>
            <a:pPr marL="0" indent="0">
              <a:buNone/>
            </a:pPr>
            <a:r>
              <a:rPr lang="sr-Latn-RS" sz="1600">
                <a:solidFill>
                  <a:srgbClr val="0101FD"/>
                </a:solidFill>
                <a:highlight>
                  <a:srgbClr val="FFFFFF"/>
                </a:highlight>
                <a:latin typeface="Univers"/>
                <a:cs typeface="Times New Roman"/>
              </a:rPr>
              <a:t>AS</a:t>
            </a:r>
            <a:r>
              <a:rPr lang="sr-Latn-RS" sz="1600">
                <a:solidFill>
                  <a:srgbClr val="161616"/>
                </a:solidFill>
                <a:highlight>
                  <a:srgbClr val="FFFFFF"/>
                </a:highlight>
                <a:latin typeface="Univers"/>
                <a:cs typeface="Times New Roman"/>
              </a:rPr>
              <a:t> </a:t>
            </a:r>
            <a:r>
              <a:rPr lang="sr-Latn-RS" sz="1600">
                <a:solidFill>
                  <a:srgbClr val="0101FD"/>
                </a:solidFill>
                <a:highlight>
                  <a:srgbClr val="FFFFFF"/>
                </a:highlight>
                <a:latin typeface="Univers"/>
                <a:cs typeface="Times New Roman"/>
              </a:rPr>
              <a:t>SELECT</a:t>
            </a:r>
            <a:r>
              <a:rPr lang="sr-Latn-RS" sz="1600">
                <a:solidFill>
                  <a:srgbClr val="161616"/>
                </a:solidFill>
                <a:highlight>
                  <a:srgbClr val="FFFFFF"/>
                </a:highlight>
                <a:latin typeface="Univers"/>
                <a:cs typeface="Times New Roman"/>
              </a:rPr>
              <a:t> </a:t>
            </a:r>
            <a:r>
              <a:rPr lang="sr-Latn-RS" sz="1600">
                <a:solidFill>
                  <a:srgbClr val="0101FD"/>
                </a:solidFill>
                <a:highlight>
                  <a:srgbClr val="FFFFFF"/>
                </a:highlight>
                <a:latin typeface="Univers"/>
                <a:cs typeface="Times New Roman"/>
              </a:rPr>
              <a:t>COUNT</a:t>
            </a:r>
            <a:r>
              <a:rPr lang="sr-Latn-RS" sz="1600">
                <a:solidFill>
                  <a:srgbClr val="161616"/>
                </a:solidFill>
                <a:highlight>
                  <a:srgbClr val="FFFFFF"/>
                </a:highlight>
                <a:latin typeface="Univers"/>
                <a:cs typeface="Times New Roman"/>
              </a:rPr>
              <a:t>(*) </a:t>
            </a:r>
          </a:p>
          <a:p>
            <a:pPr marL="0" indent="0">
              <a:buNone/>
            </a:pPr>
            <a:r>
              <a:rPr lang="sr-Latn-RS" sz="1600">
                <a:solidFill>
                  <a:srgbClr val="0101FD"/>
                </a:solidFill>
                <a:highlight>
                  <a:srgbClr val="FFFFFF"/>
                </a:highlight>
                <a:latin typeface="Univers"/>
                <a:cs typeface="Times New Roman"/>
              </a:rPr>
              <a:t>FROM</a:t>
            </a:r>
            <a:r>
              <a:rPr lang="sr-Latn-RS" sz="1600">
                <a:solidFill>
                  <a:srgbClr val="161616"/>
                </a:solidFill>
                <a:highlight>
                  <a:srgbClr val="FFFFFF"/>
                </a:highlight>
                <a:latin typeface="Univers"/>
                <a:cs typeface="Times New Roman"/>
              </a:rPr>
              <a:t> </a:t>
            </a:r>
            <a:r>
              <a:rPr lang="sr-Latn-RS" sz="1600" err="1">
                <a:solidFill>
                  <a:srgbClr val="161616"/>
                </a:solidFill>
                <a:highlight>
                  <a:srgbClr val="FFFFFF"/>
                </a:highlight>
                <a:latin typeface="Univers"/>
                <a:cs typeface="Times New Roman"/>
              </a:rPr>
              <a:t>Sales.SalesOrderHeader</a:t>
            </a:r>
            <a:r>
              <a:rPr lang="sr-Latn-RS" sz="1600">
                <a:solidFill>
                  <a:srgbClr val="161616"/>
                </a:solidFill>
                <a:highlight>
                  <a:srgbClr val="FFFFFF"/>
                </a:highlight>
                <a:latin typeface="Univers"/>
                <a:cs typeface="Times New Roman"/>
              </a:rPr>
              <a:t> </a:t>
            </a:r>
          </a:p>
          <a:p>
            <a:pPr marL="0" indent="0">
              <a:buNone/>
            </a:pPr>
            <a:r>
              <a:rPr lang="sr-Latn-RS" sz="1600">
                <a:solidFill>
                  <a:srgbClr val="0101FD"/>
                </a:solidFill>
                <a:highlight>
                  <a:srgbClr val="FFFFFF"/>
                </a:highlight>
                <a:latin typeface="Univers"/>
                <a:cs typeface="Times New Roman"/>
              </a:rPr>
              <a:t>WHERE</a:t>
            </a:r>
            <a:r>
              <a:rPr lang="sr-Latn-RS" sz="1600">
                <a:solidFill>
                  <a:srgbClr val="161616"/>
                </a:solidFill>
                <a:highlight>
                  <a:srgbClr val="FFFFFF"/>
                </a:highlight>
                <a:latin typeface="Univers"/>
                <a:cs typeface="Times New Roman"/>
              </a:rPr>
              <a:t> </a:t>
            </a:r>
            <a:r>
              <a:rPr lang="sr-Latn-RS" sz="1600" err="1">
                <a:solidFill>
                  <a:srgbClr val="161616"/>
                </a:solidFill>
                <a:highlight>
                  <a:srgbClr val="FFFFFF"/>
                </a:highlight>
                <a:latin typeface="Univers"/>
                <a:cs typeface="Times New Roman"/>
              </a:rPr>
              <a:t>OrderDate</a:t>
            </a:r>
            <a:r>
              <a:rPr lang="sr-Latn-RS" sz="1600">
                <a:solidFill>
                  <a:srgbClr val="161616"/>
                </a:solidFill>
                <a:highlight>
                  <a:srgbClr val="FFFFFF"/>
                </a:highlight>
                <a:latin typeface="Univers"/>
                <a:cs typeface="Times New Roman"/>
              </a:rPr>
              <a:t> &gt; @d+1;</a:t>
            </a:r>
            <a:br>
              <a:rPr lang="sr-Latn-RS" sz="1600">
                <a:solidFill>
                  <a:srgbClr val="161616"/>
                </a:solidFill>
                <a:highlight>
                  <a:srgbClr val="FFFFFF"/>
                </a:highlight>
                <a:latin typeface="Univers"/>
                <a:cs typeface="Times New Roman"/>
              </a:rPr>
            </a:br>
            <a:endParaRPr lang="sr-Latn-RS" sz="1600">
              <a:solidFill>
                <a:srgbClr val="161616"/>
              </a:solidFill>
              <a:highlight>
                <a:srgbClr val="FFFFFF"/>
              </a:highlight>
              <a:latin typeface="Univers"/>
              <a:cs typeface="Times New Roman"/>
            </a:endParaRPr>
          </a:p>
          <a:p>
            <a:r>
              <a:rPr lang="sr-Latn-RS" sz="1600">
                <a:solidFill>
                  <a:srgbClr val="161616"/>
                </a:solidFill>
                <a:highlight>
                  <a:srgbClr val="FFFFFF"/>
                </a:highlight>
                <a:latin typeface="Univers"/>
                <a:cs typeface="Times New Roman"/>
              </a:rPr>
              <a:t>@d+1 izraz nije skraćen, jer je @d parametar. Ipak, u vreme optimizacije, vrednost parametra je poznata. Ovo omogućava </a:t>
            </a:r>
            <a:r>
              <a:rPr lang="sr-Latn-RS" sz="1600" err="1">
                <a:solidFill>
                  <a:srgbClr val="161616"/>
                </a:solidFill>
                <a:highlight>
                  <a:srgbClr val="FFFFFF"/>
                </a:highlight>
                <a:latin typeface="Univers"/>
                <a:cs typeface="Times New Roman"/>
              </a:rPr>
              <a:t>optimizatoru</a:t>
            </a:r>
            <a:r>
              <a:rPr lang="sr-Latn-RS" sz="1600">
                <a:solidFill>
                  <a:srgbClr val="161616"/>
                </a:solidFill>
                <a:highlight>
                  <a:srgbClr val="FFFFFF"/>
                </a:highlight>
                <a:latin typeface="Univers"/>
                <a:cs typeface="Times New Roman"/>
              </a:rPr>
              <a:t> da precizno proceni veličinu skupa rezultata, što pomaže u kreiranju dobrog plana.</a:t>
            </a:r>
          </a:p>
          <a:p>
            <a:endParaRPr lang="sr-Latn-RS" sz="2000">
              <a:highlight>
                <a:srgbClr val="FFFFFF"/>
              </a:highlight>
              <a:latin typeface="Univers"/>
              <a:cs typeface="Times New Roman"/>
            </a:endParaRPr>
          </a:p>
        </p:txBody>
      </p:sp>
      <p:sp>
        <p:nvSpPr>
          <p:cNvPr id="4" name="Čuvar mesta za broj slajda 3">
            <a:extLst>
              <a:ext uri="{FF2B5EF4-FFF2-40B4-BE49-F238E27FC236}">
                <a16:creationId xmlns:a16="http://schemas.microsoft.com/office/drawing/2014/main" id="{FA41BE15-E81A-C484-B7ED-896CE2D4865D}"/>
              </a:ext>
            </a:extLst>
          </p:cNvPr>
          <p:cNvSpPr>
            <a:spLocks noGrp="1"/>
          </p:cNvSpPr>
          <p:nvPr>
            <p:ph type="sldNum" sz="quarter" idx="12"/>
          </p:nvPr>
        </p:nvSpPr>
        <p:spPr/>
        <p:txBody>
          <a:bodyPr/>
          <a:lstStyle/>
          <a:p>
            <a:fld id="{D8DA9DAA-006C-4F4B-980E-E3DF019B24E2}" type="slidenum">
              <a:rPr lang="en-US" smtClean="0"/>
              <a:t>7</a:t>
            </a:fld>
            <a:endParaRPr lang="en-US"/>
          </a:p>
        </p:txBody>
      </p:sp>
      <p:sp>
        <p:nvSpPr>
          <p:cNvPr id="7" name="Čuvar mesta za sadržaj 2">
            <a:extLst>
              <a:ext uri="{FF2B5EF4-FFF2-40B4-BE49-F238E27FC236}">
                <a16:creationId xmlns:a16="http://schemas.microsoft.com/office/drawing/2014/main" id="{20105716-C2C1-3A0B-5783-8AAC12D0C481}"/>
              </a:ext>
            </a:extLst>
          </p:cNvPr>
          <p:cNvSpPr txBox="1">
            <a:spLocks/>
          </p:cNvSpPr>
          <p:nvPr/>
        </p:nvSpPr>
        <p:spPr>
          <a:xfrm>
            <a:off x="6475119" y="2025061"/>
            <a:ext cx="5482637" cy="3777486"/>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sr-Latn-RS" sz="2000">
                <a:solidFill>
                  <a:srgbClr val="0101FD"/>
                </a:solidFill>
                <a:highlight>
                  <a:srgbClr val="FFFFFF"/>
                </a:highlight>
                <a:latin typeface="Times New Roman"/>
                <a:cs typeface="Times New Roman"/>
              </a:rPr>
              <a:t>CREATE</a:t>
            </a:r>
            <a:r>
              <a:rPr lang="sr-Latn-RS" sz="2000">
                <a:solidFill>
                  <a:srgbClr val="161616"/>
                </a:solidFill>
                <a:highlight>
                  <a:srgbClr val="FFFFFF"/>
                </a:highlight>
                <a:latin typeface="Times New Roman"/>
                <a:cs typeface="Times New Roman"/>
              </a:rPr>
              <a:t> </a:t>
            </a:r>
            <a:r>
              <a:rPr lang="sr-Latn-RS" sz="2000">
                <a:solidFill>
                  <a:srgbClr val="0101FD"/>
                </a:solidFill>
                <a:highlight>
                  <a:srgbClr val="FFFFFF"/>
                </a:highlight>
                <a:latin typeface="Times New Roman"/>
                <a:cs typeface="Times New Roman"/>
              </a:rPr>
              <a:t>PROCEDURE</a:t>
            </a:r>
            <a:r>
              <a:rPr lang="sr-Latn-RS" sz="2000">
                <a:solidFill>
                  <a:srgbClr val="161616"/>
                </a:solidFill>
                <a:highlight>
                  <a:srgbClr val="FFFFFF"/>
                </a:highlight>
                <a:latin typeface="Times New Roman"/>
                <a:cs typeface="Times New Roman"/>
              </a:rPr>
              <a:t> MyProc2( @d </a:t>
            </a:r>
            <a:r>
              <a:rPr lang="sr-Latn-RS" sz="2000" err="1">
                <a:solidFill>
                  <a:srgbClr val="161616"/>
                </a:solidFill>
                <a:highlight>
                  <a:srgbClr val="FFFFFF"/>
                </a:highlight>
                <a:latin typeface="Times New Roman"/>
                <a:cs typeface="Times New Roman"/>
              </a:rPr>
              <a:t>datetime</a:t>
            </a:r>
            <a:r>
              <a:rPr lang="sr-Latn-RS" sz="2000">
                <a:solidFill>
                  <a:srgbClr val="161616"/>
                </a:solidFill>
                <a:highlight>
                  <a:srgbClr val="FFFFFF"/>
                </a:highlight>
                <a:latin typeface="Times New Roman"/>
                <a:cs typeface="Times New Roman"/>
              </a:rPr>
              <a:t> ) </a:t>
            </a:r>
            <a:endParaRPr lang="sr-Latn-RS" sz="2000"/>
          </a:p>
          <a:p>
            <a:pPr marL="0" indent="0" algn="just">
              <a:buNone/>
            </a:pPr>
            <a:r>
              <a:rPr lang="sr-Latn-RS" sz="2000">
                <a:solidFill>
                  <a:srgbClr val="0101FD"/>
                </a:solidFill>
                <a:highlight>
                  <a:srgbClr val="FFFFFF"/>
                </a:highlight>
                <a:latin typeface="Times New Roman"/>
                <a:cs typeface="Times New Roman"/>
              </a:rPr>
              <a:t>AS</a:t>
            </a:r>
            <a:r>
              <a:rPr lang="sr-Latn-RS" sz="2000">
                <a:solidFill>
                  <a:srgbClr val="161616"/>
                </a:solidFill>
                <a:highlight>
                  <a:srgbClr val="FFFFFF"/>
                </a:highlight>
                <a:latin typeface="Times New Roman"/>
                <a:cs typeface="Times New Roman"/>
              </a:rPr>
              <a:t> </a:t>
            </a:r>
            <a:r>
              <a:rPr lang="sr-Latn-RS" sz="2000">
                <a:solidFill>
                  <a:srgbClr val="0101FD"/>
                </a:solidFill>
                <a:highlight>
                  <a:srgbClr val="FFFFFF"/>
                </a:highlight>
                <a:latin typeface="Times New Roman"/>
                <a:cs typeface="Times New Roman"/>
              </a:rPr>
              <a:t>BEGIN</a:t>
            </a:r>
            <a:r>
              <a:rPr lang="sr-Latn-RS" sz="2000">
                <a:solidFill>
                  <a:srgbClr val="161616"/>
                </a:solidFill>
                <a:highlight>
                  <a:srgbClr val="FFFFFF"/>
                </a:highlight>
                <a:latin typeface="Times New Roman"/>
                <a:cs typeface="Times New Roman"/>
              </a:rPr>
              <a:t> </a:t>
            </a:r>
          </a:p>
          <a:p>
            <a:pPr marL="0" indent="0" algn="just">
              <a:buNone/>
            </a:pPr>
            <a:r>
              <a:rPr lang="sr-Latn-RS" sz="2000">
                <a:solidFill>
                  <a:srgbClr val="0101FD"/>
                </a:solidFill>
                <a:highlight>
                  <a:srgbClr val="FFFFFF"/>
                </a:highlight>
                <a:latin typeface="Times New Roman"/>
                <a:cs typeface="Times New Roman"/>
              </a:rPr>
              <a:t>      DECLARE</a:t>
            </a:r>
            <a:r>
              <a:rPr lang="sr-Latn-RS" sz="2000">
                <a:solidFill>
                  <a:srgbClr val="161616"/>
                </a:solidFill>
                <a:highlight>
                  <a:srgbClr val="FFFFFF"/>
                </a:highlight>
                <a:latin typeface="Times New Roman"/>
                <a:cs typeface="Times New Roman"/>
              </a:rPr>
              <a:t> @d2 </a:t>
            </a:r>
            <a:r>
              <a:rPr lang="sr-Latn-RS" sz="2000" err="1">
                <a:solidFill>
                  <a:srgbClr val="161616"/>
                </a:solidFill>
                <a:highlight>
                  <a:srgbClr val="FFFFFF"/>
                </a:highlight>
                <a:latin typeface="Times New Roman"/>
                <a:cs typeface="Times New Roman"/>
              </a:rPr>
              <a:t>datetime</a:t>
            </a:r>
            <a:r>
              <a:rPr lang="sr-Latn-RS" sz="2000">
                <a:solidFill>
                  <a:srgbClr val="161616"/>
                </a:solidFill>
                <a:highlight>
                  <a:srgbClr val="FFFFFF"/>
                </a:highlight>
                <a:latin typeface="Times New Roman"/>
                <a:cs typeface="Times New Roman"/>
              </a:rPr>
              <a:t> </a:t>
            </a:r>
          </a:p>
          <a:p>
            <a:pPr marL="0" indent="0" algn="just">
              <a:buNone/>
            </a:pPr>
            <a:r>
              <a:rPr lang="sr-Latn-RS" sz="2000">
                <a:solidFill>
                  <a:srgbClr val="0101FD"/>
                </a:solidFill>
                <a:highlight>
                  <a:srgbClr val="FFFFFF"/>
                </a:highlight>
                <a:latin typeface="Times New Roman"/>
                <a:cs typeface="Times New Roman"/>
              </a:rPr>
              <a:t>      SET</a:t>
            </a:r>
            <a:r>
              <a:rPr lang="sr-Latn-RS" sz="2000">
                <a:solidFill>
                  <a:srgbClr val="161616"/>
                </a:solidFill>
                <a:highlight>
                  <a:srgbClr val="FFFFFF"/>
                </a:highlight>
                <a:latin typeface="Times New Roman"/>
                <a:cs typeface="Times New Roman"/>
              </a:rPr>
              <a:t> @d2 = @d+1  </a:t>
            </a:r>
          </a:p>
          <a:p>
            <a:pPr marL="0" indent="0" algn="just">
              <a:buNone/>
            </a:pPr>
            <a:r>
              <a:rPr lang="sr-Latn-RS" sz="2000">
                <a:solidFill>
                  <a:srgbClr val="0101FD"/>
                </a:solidFill>
                <a:highlight>
                  <a:srgbClr val="FFFFFF"/>
                </a:highlight>
                <a:latin typeface="Times New Roman"/>
                <a:cs typeface="Times New Roman"/>
              </a:rPr>
              <a:t>      SELECT</a:t>
            </a:r>
            <a:r>
              <a:rPr lang="sr-Latn-RS" sz="2000">
                <a:solidFill>
                  <a:srgbClr val="161616"/>
                </a:solidFill>
                <a:highlight>
                  <a:srgbClr val="FFFFFF"/>
                </a:highlight>
                <a:latin typeface="Times New Roman"/>
                <a:cs typeface="Times New Roman"/>
              </a:rPr>
              <a:t> </a:t>
            </a:r>
            <a:r>
              <a:rPr lang="sr-Latn-RS" sz="2000">
                <a:solidFill>
                  <a:srgbClr val="0101FD"/>
                </a:solidFill>
                <a:highlight>
                  <a:srgbClr val="FFFFFF"/>
                </a:highlight>
                <a:latin typeface="Times New Roman"/>
                <a:cs typeface="Times New Roman"/>
              </a:rPr>
              <a:t>COUNT</a:t>
            </a:r>
            <a:r>
              <a:rPr lang="sr-Latn-RS" sz="2000">
                <a:solidFill>
                  <a:srgbClr val="161616"/>
                </a:solidFill>
                <a:highlight>
                  <a:srgbClr val="FFFFFF"/>
                </a:highlight>
                <a:latin typeface="Times New Roman"/>
                <a:cs typeface="Times New Roman"/>
              </a:rPr>
              <a:t>(*) </a:t>
            </a:r>
          </a:p>
          <a:p>
            <a:pPr marL="0" indent="0" algn="just">
              <a:buNone/>
            </a:pPr>
            <a:r>
              <a:rPr lang="sr-Latn-RS" sz="2000">
                <a:solidFill>
                  <a:srgbClr val="0101FD"/>
                </a:solidFill>
                <a:highlight>
                  <a:srgbClr val="FFFFFF"/>
                </a:highlight>
                <a:latin typeface="Times New Roman"/>
                <a:cs typeface="Times New Roman"/>
              </a:rPr>
              <a:t>      FROM</a:t>
            </a:r>
            <a:r>
              <a:rPr lang="sr-Latn-RS" sz="2000">
                <a:solidFill>
                  <a:srgbClr val="161616"/>
                </a:solidFill>
                <a:highlight>
                  <a:srgbClr val="FFFFFF"/>
                </a:highlight>
                <a:latin typeface="Times New Roman"/>
                <a:cs typeface="Times New Roman"/>
              </a:rPr>
              <a:t> </a:t>
            </a:r>
            <a:r>
              <a:rPr lang="sr-Latn-RS" sz="2000" err="1">
                <a:solidFill>
                  <a:srgbClr val="161616"/>
                </a:solidFill>
                <a:highlight>
                  <a:srgbClr val="FFFFFF"/>
                </a:highlight>
                <a:latin typeface="Times New Roman"/>
                <a:cs typeface="Times New Roman"/>
              </a:rPr>
              <a:t>Sales.SalesOrderHeader</a:t>
            </a:r>
            <a:r>
              <a:rPr lang="sr-Latn-RS" sz="2000">
                <a:solidFill>
                  <a:srgbClr val="161616"/>
                </a:solidFill>
                <a:highlight>
                  <a:srgbClr val="FFFFFF"/>
                </a:highlight>
                <a:latin typeface="Times New Roman"/>
                <a:cs typeface="Times New Roman"/>
              </a:rPr>
              <a:t> </a:t>
            </a:r>
          </a:p>
          <a:p>
            <a:pPr marL="0" indent="0" algn="just">
              <a:buNone/>
            </a:pPr>
            <a:r>
              <a:rPr lang="sr-Latn-RS" sz="2000">
                <a:solidFill>
                  <a:srgbClr val="0101FD"/>
                </a:solidFill>
                <a:highlight>
                  <a:srgbClr val="FFFFFF"/>
                </a:highlight>
                <a:latin typeface="Times New Roman"/>
                <a:cs typeface="Times New Roman"/>
              </a:rPr>
              <a:t>      WHERE</a:t>
            </a:r>
            <a:r>
              <a:rPr lang="sr-Latn-RS" sz="2000">
                <a:solidFill>
                  <a:srgbClr val="161616"/>
                </a:solidFill>
                <a:highlight>
                  <a:srgbClr val="FFFFFF"/>
                </a:highlight>
                <a:latin typeface="Times New Roman"/>
                <a:cs typeface="Times New Roman"/>
              </a:rPr>
              <a:t> </a:t>
            </a:r>
            <a:r>
              <a:rPr lang="sr-Latn-RS" sz="2000" err="1">
                <a:solidFill>
                  <a:srgbClr val="161616"/>
                </a:solidFill>
                <a:highlight>
                  <a:srgbClr val="FFFFFF"/>
                </a:highlight>
                <a:latin typeface="Times New Roman"/>
                <a:cs typeface="Times New Roman"/>
              </a:rPr>
              <a:t>OrderDate</a:t>
            </a:r>
            <a:r>
              <a:rPr lang="sr-Latn-RS" sz="2000">
                <a:solidFill>
                  <a:srgbClr val="161616"/>
                </a:solidFill>
                <a:highlight>
                  <a:srgbClr val="FFFFFF"/>
                </a:highlight>
                <a:latin typeface="Times New Roman"/>
                <a:cs typeface="Times New Roman"/>
              </a:rPr>
              <a:t> &gt; @d2 </a:t>
            </a:r>
          </a:p>
          <a:p>
            <a:pPr marL="0" indent="0" algn="just">
              <a:buNone/>
            </a:pPr>
            <a:r>
              <a:rPr lang="sr-Latn-RS" sz="2000">
                <a:solidFill>
                  <a:srgbClr val="0101FD"/>
                </a:solidFill>
                <a:highlight>
                  <a:srgbClr val="FFFFFF"/>
                </a:highlight>
                <a:latin typeface="Times New Roman"/>
                <a:cs typeface="Times New Roman"/>
              </a:rPr>
              <a:t>END</a:t>
            </a:r>
            <a:r>
              <a:rPr lang="sr-Latn-RS" sz="2000">
                <a:solidFill>
                  <a:srgbClr val="161616"/>
                </a:solidFill>
                <a:highlight>
                  <a:srgbClr val="FFFFFF"/>
                </a:highlight>
                <a:latin typeface="Times New Roman"/>
                <a:cs typeface="Times New Roman"/>
              </a:rPr>
              <a:t>;</a:t>
            </a:r>
          </a:p>
          <a:p>
            <a:pPr>
              <a:lnSpc>
                <a:spcPct val="100000"/>
              </a:lnSpc>
              <a:spcBef>
                <a:spcPts val="0"/>
              </a:spcBef>
            </a:pPr>
            <a:endParaRPr lang="sr-Latn-RS" sz="2000">
              <a:solidFill>
                <a:srgbClr val="161616"/>
              </a:solidFill>
              <a:highlight>
                <a:srgbClr val="FFFFFF"/>
              </a:highlight>
              <a:latin typeface="Univers"/>
              <a:cs typeface="Times New Roman"/>
            </a:endParaRPr>
          </a:p>
        </p:txBody>
      </p:sp>
    </p:spTree>
    <p:extLst>
      <p:ext uri="{BB962C8B-B14F-4D97-AF65-F5344CB8AC3E}">
        <p14:creationId xmlns:p14="http://schemas.microsoft.com/office/powerpoint/2010/main" val="1313490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AC7989E-025F-CF4E-80D7-EDC8837B8FF8}"/>
              </a:ext>
            </a:extLst>
          </p:cNvPr>
          <p:cNvSpPr>
            <a:spLocks noGrp="1"/>
          </p:cNvSpPr>
          <p:nvPr>
            <p:ph type="title"/>
          </p:nvPr>
        </p:nvSpPr>
        <p:spPr>
          <a:xfrm>
            <a:off x="809978" y="82903"/>
            <a:ext cx="4871156" cy="1297341"/>
          </a:xfrm>
        </p:spPr>
        <p:txBody>
          <a:bodyPr>
            <a:normAutofit/>
          </a:bodyPr>
          <a:lstStyle/>
          <a:p>
            <a:r>
              <a:rPr lang="sr-Latn-RS" sz="4000"/>
              <a:t>Obrada pogleda</a:t>
            </a:r>
            <a:endParaRPr lang="sr-Latn-RS"/>
          </a:p>
        </p:txBody>
      </p:sp>
      <p:sp>
        <p:nvSpPr>
          <p:cNvPr id="3" name="Čuvar mesta za sadržaj 2">
            <a:extLst>
              <a:ext uri="{FF2B5EF4-FFF2-40B4-BE49-F238E27FC236}">
                <a16:creationId xmlns:a16="http://schemas.microsoft.com/office/drawing/2014/main" id="{FAC099B9-9113-128D-EA9A-EDD69314C831}"/>
              </a:ext>
            </a:extLst>
          </p:cNvPr>
          <p:cNvSpPr>
            <a:spLocks noGrp="1"/>
          </p:cNvSpPr>
          <p:nvPr>
            <p:ph idx="1"/>
          </p:nvPr>
        </p:nvSpPr>
        <p:spPr>
          <a:xfrm>
            <a:off x="838200" y="1618663"/>
            <a:ext cx="4974637" cy="4915780"/>
          </a:xfrm>
        </p:spPr>
        <p:txBody>
          <a:bodyPr vert="horz" lIns="91440" tIns="45720" rIns="91440" bIns="45720" rtlCol="0" anchor="t">
            <a:normAutofit/>
          </a:bodyPr>
          <a:lstStyle/>
          <a:p>
            <a:pPr>
              <a:buNone/>
            </a:pPr>
            <a:r>
              <a:rPr lang="sr-Latn-RS" sz="1600">
                <a:highlight>
                  <a:srgbClr val="FFFFFF"/>
                </a:highlight>
                <a:latin typeface="Univers"/>
                <a:cs typeface="Times New Roman"/>
              </a:rPr>
              <a:t>SQL Server procesor upita tretira indeksirane i neindeksirane poglede drugačije:</a:t>
            </a:r>
            <a:endParaRPr lang="sr-Latn-RS"/>
          </a:p>
          <a:p>
            <a:pPr>
              <a:buFont typeface="Arial"/>
              <a:buChar char="•"/>
            </a:pPr>
            <a:r>
              <a:rPr lang="sr-Latn-RS" sz="1600">
                <a:highlight>
                  <a:srgbClr val="FFFFFF"/>
                </a:highlight>
                <a:latin typeface="Univers"/>
                <a:cs typeface="Times New Roman"/>
              </a:rPr>
              <a:t>Redovi indeksiranih pogleda se čuvaju u bazi u istom formatu kao i tabela. Ako </a:t>
            </a:r>
            <a:r>
              <a:rPr lang="sr-Latn-RS" sz="1600" err="1">
                <a:highlight>
                  <a:srgbClr val="FFFFFF"/>
                </a:highlight>
                <a:latin typeface="Univers"/>
                <a:cs typeface="Times New Roman"/>
              </a:rPr>
              <a:t>optimizator</a:t>
            </a:r>
            <a:r>
              <a:rPr lang="sr-Latn-RS" sz="1600">
                <a:highlight>
                  <a:srgbClr val="FFFFFF"/>
                </a:highlight>
                <a:latin typeface="Univers"/>
                <a:cs typeface="Times New Roman"/>
              </a:rPr>
              <a:t> odluči da koristi indeksirani pogled u planu izvršenja, taj pogled će biti tretiran isto kao i osnovna tabela.</a:t>
            </a:r>
          </a:p>
          <a:p>
            <a:pPr>
              <a:buFont typeface="Arial"/>
            </a:pPr>
            <a:r>
              <a:rPr lang="sr-Latn-RS" sz="1600">
                <a:highlight>
                  <a:srgbClr val="FFFFFF"/>
                </a:highlight>
                <a:latin typeface="Univers"/>
                <a:cs typeface="Times New Roman"/>
              </a:rPr>
              <a:t>Čuva se samo definicija neindeksiranog pogleda, ne i redovi tog pogleda. </a:t>
            </a:r>
            <a:r>
              <a:rPr lang="sr-Latn-RS" sz="1600" err="1">
                <a:highlight>
                  <a:srgbClr val="FFFFFF"/>
                </a:highlight>
                <a:latin typeface="Univers"/>
                <a:cs typeface="Times New Roman"/>
              </a:rPr>
              <a:t>Optimizator</a:t>
            </a:r>
            <a:r>
              <a:rPr lang="sr-Latn-RS" sz="1600">
                <a:highlight>
                  <a:srgbClr val="FFFFFF"/>
                </a:highlight>
                <a:latin typeface="Univers"/>
                <a:cs typeface="Times New Roman"/>
              </a:rPr>
              <a:t> upita integriše logiku iz definicije pogleda u plan izvršenja koji gradi za neki </a:t>
            </a:r>
            <a:r>
              <a:rPr lang="sr-Latn-RS" sz="1600" err="1">
                <a:highlight>
                  <a:srgbClr val="FFFFFF"/>
                </a:highlight>
                <a:latin typeface="Univers"/>
                <a:cs typeface="Times New Roman"/>
              </a:rPr>
              <a:t>Transact</a:t>
            </a:r>
            <a:r>
              <a:rPr lang="sr-Latn-RS" sz="1600">
                <a:highlight>
                  <a:srgbClr val="FFFFFF"/>
                </a:highlight>
                <a:latin typeface="Univers"/>
                <a:cs typeface="Times New Roman"/>
              </a:rPr>
              <a:t> SQL izraz koji referencira neindeksirani pogled.</a:t>
            </a:r>
          </a:p>
          <a:p>
            <a:pPr>
              <a:buNone/>
            </a:pPr>
            <a:r>
              <a:rPr lang="sr-Latn-RS" sz="1400">
                <a:solidFill>
                  <a:srgbClr val="0101FD"/>
                </a:solidFill>
                <a:highlight>
                  <a:srgbClr val="FFFFFF"/>
                </a:highlight>
                <a:latin typeface="Times New Roman"/>
                <a:cs typeface="Times New Roman"/>
              </a:rPr>
              <a:t>CREATE</a:t>
            </a:r>
            <a:r>
              <a:rPr lang="sr-Latn-RS" sz="1400">
                <a:solidFill>
                  <a:srgbClr val="161616"/>
                </a:solidFill>
                <a:highlight>
                  <a:srgbClr val="FFFFFF"/>
                </a:highlight>
                <a:latin typeface="Times New Roman"/>
                <a:cs typeface="Times New Roman"/>
              </a:rPr>
              <a:t> </a:t>
            </a:r>
            <a:r>
              <a:rPr lang="sr-Latn-RS" sz="1400">
                <a:solidFill>
                  <a:srgbClr val="0101FD"/>
                </a:solidFill>
                <a:highlight>
                  <a:srgbClr val="FFFFFF"/>
                </a:highlight>
                <a:latin typeface="Times New Roman"/>
                <a:cs typeface="Times New Roman"/>
              </a:rPr>
              <a:t>VIEW</a:t>
            </a:r>
            <a:r>
              <a:rPr lang="sr-Latn-RS" sz="1400">
                <a:solidFill>
                  <a:srgbClr val="161616"/>
                </a:solidFill>
                <a:highlight>
                  <a:srgbClr val="FFFFFF"/>
                </a:highlight>
                <a:latin typeface="Times New Roman"/>
                <a:cs typeface="Times New Roman"/>
              </a:rPr>
              <a:t> </a:t>
            </a:r>
            <a:r>
              <a:rPr lang="sr-Latn-RS" sz="1400" err="1">
                <a:solidFill>
                  <a:srgbClr val="161616"/>
                </a:solidFill>
                <a:highlight>
                  <a:srgbClr val="FFFFFF"/>
                </a:highlight>
                <a:latin typeface="Times New Roman"/>
                <a:cs typeface="Times New Roman"/>
              </a:rPr>
              <a:t>EmployeeName</a:t>
            </a:r>
            <a:r>
              <a:rPr lang="sr-Latn-RS" sz="1400">
                <a:solidFill>
                  <a:srgbClr val="161616"/>
                </a:solidFill>
                <a:highlight>
                  <a:srgbClr val="FFFFFF"/>
                </a:highlight>
                <a:latin typeface="Times New Roman"/>
                <a:cs typeface="Times New Roman"/>
              </a:rPr>
              <a:t> </a:t>
            </a:r>
            <a:r>
              <a:rPr lang="sr-Latn-RS" sz="1400">
                <a:solidFill>
                  <a:srgbClr val="0101FD"/>
                </a:solidFill>
                <a:highlight>
                  <a:srgbClr val="FFFFFF"/>
                </a:highlight>
                <a:latin typeface="Times New Roman"/>
                <a:cs typeface="Times New Roman"/>
              </a:rPr>
              <a:t>AS</a:t>
            </a:r>
            <a:r>
              <a:rPr lang="sr-Latn-RS" sz="1400">
                <a:solidFill>
                  <a:srgbClr val="161616"/>
                </a:solidFill>
                <a:highlight>
                  <a:srgbClr val="FFFFFF"/>
                </a:highlight>
                <a:latin typeface="Times New Roman"/>
                <a:cs typeface="Times New Roman"/>
              </a:rPr>
              <a:t> </a:t>
            </a:r>
          </a:p>
          <a:p>
            <a:pPr>
              <a:buNone/>
            </a:pPr>
            <a:r>
              <a:rPr lang="sr-Latn-RS" sz="1400">
                <a:solidFill>
                  <a:srgbClr val="0101FD"/>
                </a:solidFill>
                <a:highlight>
                  <a:srgbClr val="FFFFFF"/>
                </a:highlight>
                <a:latin typeface="Times New Roman"/>
                <a:cs typeface="Times New Roman"/>
              </a:rPr>
              <a:t>SELECT</a:t>
            </a:r>
            <a:r>
              <a:rPr lang="sr-Latn-RS" sz="1400">
                <a:solidFill>
                  <a:srgbClr val="161616"/>
                </a:solidFill>
                <a:highlight>
                  <a:srgbClr val="FFFFFF"/>
                </a:highlight>
                <a:latin typeface="Times New Roman"/>
                <a:cs typeface="Times New Roman"/>
              </a:rPr>
              <a:t> </a:t>
            </a:r>
            <a:r>
              <a:rPr lang="sr-Latn-RS" sz="1400" err="1">
                <a:solidFill>
                  <a:srgbClr val="161616"/>
                </a:solidFill>
                <a:highlight>
                  <a:srgbClr val="FFFFFF"/>
                </a:highlight>
                <a:latin typeface="Times New Roman"/>
                <a:cs typeface="Times New Roman"/>
              </a:rPr>
              <a:t>h.BusinessEntityID</a:t>
            </a:r>
            <a:r>
              <a:rPr lang="sr-Latn-RS" sz="1400">
                <a:solidFill>
                  <a:srgbClr val="161616"/>
                </a:solidFill>
                <a:highlight>
                  <a:srgbClr val="FFFFFF"/>
                </a:highlight>
                <a:latin typeface="Times New Roman"/>
                <a:cs typeface="Times New Roman"/>
              </a:rPr>
              <a:t>, </a:t>
            </a:r>
            <a:r>
              <a:rPr lang="sr-Latn-RS" sz="1400" err="1">
                <a:solidFill>
                  <a:srgbClr val="161616"/>
                </a:solidFill>
                <a:highlight>
                  <a:srgbClr val="FFFFFF"/>
                </a:highlight>
                <a:latin typeface="Times New Roman"/>
                <a:cs typeface="Times New Roman"/>
              </a:rPr>
              <a:t>p.LastName</a:t>
            </a:r>
            <a:r>
              <a:rPr lang="sr-Latn-RS" sz="1400">
                <a:solidFill>
                  <a:srgbClr val="161616"/>
                </a:solidFill>
                <a:highlight>
                  <a:srgbClr val="FFFFFF"/>
                </a:highlight>
                <a:latin typeface="Times New Roman"/>
                <a:cs typeface="Times New Roman"/>
              </a:rPr>
              <a:t>, </a:t>
            </a:r>
            <a:r>
              <a:rPr lang="sr-Latn-RS" sz="1400" err="1">
                <a:solidFill>
                  <a:srgbClr val="161616"/>
                </a:solidFill>
                <a:highlight>
                  <a:srgbClr val="FFFFFF"/>
                </a:highlight>
                <a:latin typeface="Times New Roman"/>
                <a:cs typeface="Times New Roman"/>
              </a:rPr>
              <a:t>p.FirstName</a:t>
            </a:r>
            <a:r>
              <a:rPr lang="sr-Latn-RS" sz="1400">
                <a:solidFill>
                  <a:srgbClr val="161616"/>
                </a:solidFill>
                <a:highlight>
                  <a:srgbClr val="FFFFFF"/>
                </a:highlight>
                <a:latin typeface="Times New Roman"/>
                <a:cs typeface="Times New Roman"/>
              </a:rPr>
              <a:t> </a:t>
            </a:r>
          </a:p>
          <a:p>
            <a:pPr>
              <a:buNone/>
            </a:pPr>
            <a:r>
              <a:rPr lang="sr-Latn-RS" sz="1400">
                <a:solidFill>
                  <a:srgbClr val="0101FD"/>
                </a:solidFill>
                <a:highlight>
                  <a:srgbClr val="FFFFFF"/>
                </a:highlight>
                <a:latin typeface="Times New Roman"/>
                <a:cs typeface="Times New Roman"/>
              </a:rPr>
              <a:t>FROM</a:t>
            </a:r>
            <a:r>
              <a:rPr lang="sr-Latn-RS" sz="1400">
                <a:solidFill>
                  <a:srgbClr val="161616"/>
                </a:solidFill>
                <a:highlight>
                  <a:srgbClr val="FFFFFF"/>
                </a:highlight>
                <a:latin typeface="Times New Roman"/>
                <a:cs typeface="Times New Roman"/>
              </a:rPr>
              <a:t> </a:t>
            </a:r>
            <a:r>
              <a:rPr lang="sr-Latn-RS" sz="1400" err="1">
                <a:solidFill>
                  <a:srgbClr val="161616"/>
                </a:solidFill>
                <a:highlight>
                  <a:srgbClr val="FFFFFF"/>
                </a:highlight>
                <a:latin typeface="Times New Roman"/>
                <a:cs typeface="Times New Roman"/>
              </a:rPr>
              <a:t>HumanResources.Employee</a:t>
            </a:r>
            <a:r>
              <a:rPr lang="sr-Latn-RS" sz="1400">
                <a:solidFill>
                  <a:srgbClr val="161616"/>
                </a:solidFill>
                <a:highlight>
                  <a:srgbClr val="FFFFFF"/>
                </a:highlight>
                <a:latin typeface="Times New Roman"/>
                <a:cs typeface="Times New Roman"/>
              </a:rPr>
              <a:t> </a:t>
            </a:r>
            <a:r>
              <a:rPr lang="sr-Latn-RS" sz="1400">
                <a:solidFill>
                  <a:srgbClr val="0101FD"/>
                </a:solidFill>
                <a:highlight>
                  <a:srgbClr val="FFFFFF"/>
                </a:highlight>
                <a:latin typeface="Times New Roman"/>
                <a:cs typeface="Times New Roman"/>
              </a:rPr>
              <a:t>AS</a:t>
            </a:r>
            <a:r>
              <a:rPr lang="sr-Latn-RS" sz="1400">
                <a:solidFill>
                  <a:srgbClr val="161616"/>
                </a:solidFill>
                <a:highlight>
                  <a:srgbClr val="FFFFFF"/>
                </a:highlight>
                <a:latin typeface="Times New Roman"/>
                <a:cs typeface="Times New Roman"/>
              </a:rPr>
              <a:t> h </a:t>
            </a:r>
          </a:p>
          <a:p>
            <a:pPr>
              <a:buNone/>
            </a:pPr>
            <a:r>
              <a:rPr lang="sr-Latn-RS" sz="1400">
                <a:solidFill>
                  <a:srgbClr val="0101FD"/>
                </a:solidFill>
                <a:highlight>
                  <a:srgbClr val="FFFFFF"/>
                </a:highlight>
                <a:latin typeface="Times New Roman"/>
                <a:cs typeface="Times New Roman"/>
              </a:rPr>
              <a:t>JOIN</a:t>
            </a:r>
            <a:r>
              <a:rPr lang="sr-Latn-RS" sz="1400">
                <a:solidFill>
                  <a:srgbClr val="161616"/>
                </a:solidFill>
                <a:highlight>
                  <a:srgbClr val="FFFFFF"/>
                </a:highlight>
                <a:latin typeface="Times New Roman"/>
                <a:cs typeface="Times New Roman"/>
              </a:rPr>
              <a:t> </a:t>
            </a:r>
            <a:r>
              <a:rPr lang="sr-Latn-RS" sz="1400" err="1">
                <a:solidFill>
                  <a:srgbClr val="161616"/>
                </a:solidFill>
                <a:highlight>
                  <a:srgbClr val="FFFFFF"/>
                </a:highlight>
                <a:latin typeface="Times New Roman"/>
                <a:cs typeface="Times New Roman"/>
              </a:rPr>
              <a:t>Person.Person</a:t>
            </a:r>
            <a:r>
              <a:rPr lang="sr-Latn-RS" sz="1400">
                <a:solidFill>
                  <a:srgbClr val="161616"/>
                </a:solidFill>
                <a:highlight>
                  <a:srgbClr val="FFFFFF"/>
                </a:highlight>
                <a:latin typeface="Times New Roman"/>
                <a:cs typeface="Times New Roman"/>
              </a:rPr>
              <a:t> </a:t>
            </a:r>
            <a:r>
              <a:rPr lang="sr-Latn-RS" sz="1400">
                <a:solidFill>
                  <a:srgbClr val="0101FD"/>
                </a:solidFill>
                <a:highlight>
                  <a:srgbClr val="FFFFFF"/>
                </a:highlight>
                <a:latin typeface="Times New Roman"/>
                <a:cs typeface="Times New Roman"/>
              </a:rPr>
              <a:t>AS</a:t>
            </a:r>
            <a:r>
              <a:rPr lang="sr-Latn-RS" sz="1400">
                <a:solidFill>
                  <a:srgbClr val="161616"/>
                </a:solidFill>
                <a:highlight>
                  <a:srgbClr val="FFFFFF"/>
                </a:highlight>
                <a:latin typeface="Times New Roman"/>
                <a:cs typeface="Times New Roman"/>
              </a:rPr>
              <a:t> p </a:t>
            </a:r>
            <a:br>
              <a:rPr lang="sr-Latn-RS" sz="1400">
                <a:solidFill>
                  <a:srgbClr val="161616"/>
                </a:solidFill>
                <a:highlight>
                  <a:srgbClr val="FFFFFF"/>
                </a:highlight>
                <a:latin typeface="Times New Roman"/>
                <a:cs typeface="Times New Roman"/>
              </a:rPr>
            </a:br>
            <a:r>
              <a:rPr lang="sr-Latn-RS" sz="1400">
                <a:solidFill>
                  <a:srgbClr val="0101FD"/>
                </a:solidFill>
                <a:highlight>
                  <a:srgbClr val="FFFFFF"/>
                </a:highlight>
                <a:latin typeface="Times New Roman"/>
                <a:cs typeface="Times New Roman"/>
              </a:rPr>
              <a:t>ON</a:t>
            </a:r>
            <a:r>
              <a:rPr lang="sr-Latn-RS" sz="1400">
                <a:solidFill>
                  <a:srgbClr val="161616"/>
                </a:solidFill>
                <a:highlight>
                  <a:srgbClr val="FFFFFF"/>
                </a:highlight>
                <a:latin typeface="Times New Roman"/>
                <a:cs typeface="Times New Roman"/>
              </a:rPr>
              <a:t> </a:t>
            </a:r>
            <a:r>
              <a:rPr lang="sr-Latn-RS" sz="1400" err="1">
                <a:solidFill>
                  <a:srgbClr val="161616"/>
                </a:solidFill>
                <a:highlight>
                  <a:srgbClr val="FFFFFF"/>
                </a:highlight>
                <a:latin typeface="Times New Roman"/>
                <a:cs typeface="Times New Roman"/>
              </a:rPr>
              <a:t>h.BusinessEntityID</a:t>
            </a:r>
            <a:r>
              <a:rPr lang="sr-Latn-RS" sz="1400">
                <a:solidFill>
                  <a:srgbClr val="161616"/>
                </a:solidFill>
                <a:highlight>
                  <a:srgbClr val="FFFFFF"/>
                </a:highlight>
                <a:latin typeface="Times New Roman"/>
                <a:cs typeface="Times New Roman"/>
              </a:rPr>
              <a:t> = </a:t>
            </a:r>
            <a:r>
              <a:rPr lang="sr-Latn-RS" sz="1400" err="1">
                <a:solidFill>
                  <a:srgbClr val="161616"/>
                </a:solidFill>
                <a:highlight>
                  <a:srgbClr val="FFFFFF"/>
                </a:highlight>
                <a:latin typeface="Times New Roman"/>
                <a:cs typeface="Times New Roman"/>
              </a:rPr>
              <a:t>p.BusinessEntityID</a:t>
            </a:r>
            <a:r>
              <a:rPr lang="sr-Latn-RS" sz="1400">
                <a:solidFill>
                  <a:srgbClr val="161616"/>
                </a:solidFill>
                <a:highlight>
                  <a:srgbClr val="FFFFFF"/>
                </a:highlight>
                <a:latin typeface="Times New Roman"/>
                <a:cs typeface="Times New Roman"/>
              </a:rPr>
              <a:t>;</a:t>
            </a:r>
          </a:p>
          <a:p>
            <a:pPr marL="0" indent="0">
              <a:buNone/>
            </a:pPr>
            <a:endParaRPr lang="sr-Latn-RS" sz="1600">
              <a:solidFill>
                <a:srgbClr val="161616"/>
              </a:solidFill>
              <a:highlight>
                <a:srgbClr val="FFFFFF"/>
              </a:highlight>
              <a:latin typeface="Univers"/>
              <a:cs typeface="Times New Roman"/>
            </a:endParaRPr>
          </a:p>
        </p:txBody>
      </p:sp>
      <p:sp>
        <p:nvSpPr>
          <p:cNvPr id="4" name="Čuvar mesta za broj slajda 3">
            <a:extLst>
              <a:ext uri="{FF2B5EF4-FFF2-40B4-BE49-F238E27FC236}">
                <a16:creationId xmlns:a16="http://schemas.microsoft.com/office/drawing/2014/main" id="{FA41BE15-E81A-C484-B7ED-896CE2D4865D}"/>
              </a:ext>
            </a:extLst>
          </p:cNvPr>
          <p:cNvSpPr>
            <a:spLocks noGrp="1"/>
          </p:cNvSpPr>
          <p:nvPr>
            <p:ph type="sldNum" sz="quarter" idx="12"/>
          </p:nvPr>
        </p:nvSpPr>
        <p:spPr/>
        <p:txBody>
          <a:bodyPr/>
          <a:lstStyle/>
          <a:p>
            <a:fld id="{D8DA9DAA-006C-4F4B-980E-E3DF019B24E2}" type="slidenum">
              <a:rPr lang="en-US" smtClean="0"/>
              <a:t>8</a:t>
            </a:fld>
            <a:endParaRPr lang="en-US"/>
          </a:p>
        </p:txBody>
      </p:sp>
      <p:sp>
        <p:nvSpPr>
          <p:cNvPr id="7" name="Čuvar mesta za sadržaj 2">
            <a:extLst>
              <a:ext uri="{FF2B5EF4-FFF2-40B4-BE49-F238E27FC236}">
                <a16:creationId xmlns:a16="http://schemas.microsoft.com/office/drawing/2014/main" id="{20105716-C2C1-3A0B-5783-8AAC12D0C481}"/>
              </a:ext>
            </a:extLst>
          </p:cNvPr>
          <p:cNvSpPr txBox="1">
            <a:spLocks/>
          </p:cNvSpPr>
          <p:nvPr/>
        </p:nvSpPr>
        <p:spPr>
          <a:xfrm>
            <a:off x="6512749" y="548098"/>
            <a:ext cx="5567302" cy="6157559"/>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None/>
            </a:pPr>
            <a:r>
              <a:rPr lang="sr-Latn-RS" sz="1800">
                <a:solidFill>
                  <a:srgbClr val="008000"/>
                </a:solidFill>
                <a:highlight>
                  <a:srgbClr val="FFFFFF"/>
                </a:highlight>
                <a:latin typeface="Times New Roman"/>
                <a:cs typeface="Times New Roman"/>
              </a:rPr>
              <a:t>/* SELECT koji referencira </a:t>
            </a:r>
            <a:r>
              <a:rPr lang="sr-Latn-RS" sz="1800" err="1">
                <a:solidFill>
                  <a:srgbClr val="008000"/>
                </a:solidFill>
                <a:highlight>
                  <a:srgbClr val="FFFFFF"/>
                </a:highlight>
                <a:latin typeface="Times New Roman"/>
                <a:cs typeface="Times New Roman"/>
              </a:rPr>
              <a:t>EmployeeName</a:t>
            </a:r>
            <a:r>
              <a:rPr lang="sr-Latn-RS" sz="1800">
                <a:solidFill>
                  <a:srgbClr val="008000"/>
                </a:solidFill>
                <a:highlight>
                  <a:srgbClr val="FFFFFF"/>
                </a:highlight>
                <a:latin typeface="Times New Roman"/>
                <a:cs typeface="Times New Roman"/>
              </a:rPr>
              <a:t> pogled */</a:t>
            </a:r>
            <a:r>
              <a:rPr lang="sr-Latn-RS" sz="1800">
                <a:solidFill>
                  <a:srgbClr val="161616"/>
                </a:solidFill>
                <a:highlight>
                  <a:srgbClr val="FFFFFF"/>
                </a:highlight>
                <a:latin typeface="Times New Roman"/>
                <a:cs typeface="Times New Roman"/>
              </a:rPr>
              <a:t> </a:t>
            </a:r>
          </a:p>
          <a:p>
            <a:pPr>
              <a:buNone/>
            </a:pPr>
            <a:r>
              <a:rPr lang="sr-Latn-RS" sz="1800">
                <a:solidFill>
                  <a:srgbClr val="0101FD"/>
                </a:solidFill>
                <a:highlight>
                  <a:srgbClr val="FFFFFF"/>
                </a:highlight>
                <a:latin typeface="Times New Roman"/>
                <a:cs typeface="Times New Roman"/>
              </a:rPr>
              <a:t>SELECT</a:t>
            </a:r>
            <a:r>
              <a:rPr lang="sr-Latn-RS" sz="1800">
                <a:solidFill>
                  <a:srgbClr val="161616"/>
                </a:solidFill>
                <a:highlight>
                  <a:srgbClr val="FFFFFF"/>
                </a:highlight>
                <a:latin typeface="Times New Roman"/>
                <a:cs typeface="Times New Roman"/>
              </a:rPr>
              <a:t> </a:t>
            </a:r>
            <a:r>
              <a:rPr lang="sr-Latn-RS" sz="1800" err="1">
                <a:solidFill>
                  <a:srgbClr val="161616"/>
                </a:solidFill>
                <a:highlight>
                  <a:srgbClr val="FFFFFF"/>
                </a:highlight>
                <a:latin typeface="Times New Roman"/>
                <a:cs typeface="Times New Roman"/>
              </a:rPr>
              <a:t>LastName</a:t>
            </a:r>
            <a:r>
              <a:rPr lang="sr-Latn-RS" sz="1800">
                <a:solidFill>
                  <a:srgbClr val="161616"/>
                </a:solidFill>
                <a:highlight>
                  <a:srgbClr val="FFFFFF"/>
                </a:highlight>
                <a:latin typeface="Times New Roman"/>
                <a:cs typeface="Times New Roman"/>
              </a:rPr>
              <a:t> </a:t>
            </a:r>
            <a:r>
              <a:rPr lang="sr-Latn-RS" sz="1800">
                <a:solidFill>
                  <a:srgbClr val="0101FD"/>
                </a:solidFill>
                <a:highlight>
                  <a:srgbClr val="FFFFFF"/>
                </a:highlight>
                <a:latin typeface="Times New Roman"/>
                <a:cs typeface="Times New Roman"/>
              </a:rPr>
              <a:t>AS</a:t>
            </a:r>
            <a:r>
              <a:rPr lang="sr-Latn-RS" sz="1800">
                <a:solidFill>
                  <a:srgbClr val="161616"/>
                </a:solidFill>
                <a:highlight>
                  <a:srgbClr val="FFFFFF"/>
                </a:highlight>
                <a:latin typeface="Times New Roman"/>
                <a:cs typeface="Times New Roman"/>
              </a:rPr>
              <a:t> </a:t>
            </a:r>
            <a:r>
              <a:rPr lang="sr-Latn-RS" sz="1800" err="1">
                <a:solidFill>
                  <a:srgbClr val="161616"/>
                </a:solidFill>
                <a:highlight>
                  <a:srgbClr val="FFFFFF"/>
                </a:highlight>
                <a:latin typeface="Times New Roman"/>
                <a:cs typeface="Times New Roman"/>
              </a:rPr>
              <a:t>EmployeeLastName</a:t>
            </a:r>
            <a:r>
              <a:rPr lang="sr-Latn-RS" sz="1800">
                <a:solidFill>
                  <a:srgbClr val="161616"/>
                </a:solidFill>
                <a:highlight>
                  <a:srgbClr val="FFFFFF"/>
                </a:highlight>
                <a:latin typeface="Times New Roman"/>
                <a:cs typeface="Times New Roman"/>
              </a:rPr>
              <a:t>, </a:t>
            </a:r>
            <a:r>
              <a:rPr lang="sr-Latn-RS" sz="1800" err="1">
                <a:solidFill>
                  <a:srgbClr val="161616"/>
                </a:solidFill>
                <a:highlight>
                  <a:srgbClr val="FFFFFF"/>
                </a:highlight>
                <a:latin typeface="Times New Roman"/>
                <a:cs typeface="Times New Roman"/>
              </a:rPr>
              <a:t>SalesOrderID</a:t>
            </a:r>
            <a:r>
              <a:rPr lang="sr-Latn-RS" sz="1800">
                <a:solidFill>
                  <a:srgbClr val="161616"/>
                </a:solidFill>
                <a:highlight>
                  <a:srgbClr val="FFFFFF"/>
                </a:highlight>
                <a:latin typeface="Times New Roman"/>
                <a:cs typeface="Times New Roman"/>
              </a:rPr>
              <a:t>, </a:t>
            </a:r>
            <a:r>
              <a:rPr lang="sr-Latn-RS" sz="1800" err="1">
                <a:solidFill>
                  <a:srgbClr val="161616"/>
                </a:solidFill>
                <a:highlight>
                  <a:srgbClr val="FFFFFF"/>
                </a:highlight>
                <a:latin typeface="Times New Roman"/>
                <a:cs typeface="Times New Roman"/>
              </a:rPr>
              <a:t>OrderDate</a:t>
            </a:r>
            <a:r>
              <a:rPr lang="sr-Latn-RS" sz="1800">
                <a:solidFill>
                  <a:srgbClr val="161616"/>
                </a:solidFill>
                <a:highlight>
                  <a:srgbClr val="FFFFFF"/>
                </a:highlight>
                <a:latin typeface="Times New Roman"/>
                <a:cs typeface="Times New Roman"/>
              </a:rPr>
              <a:t> </a:t>
            </a:r>
          </a:p>
          <a:p>
            <a:pPr>
              <a:buNone/>
            </a:pPr>
            <a:r>
              <a:rPr lang="sr-Latn-RS" sz="1800">
                <a:solidFill>
                  <a:srgbClr val="0101FD"/>
                </a:solidFill>
                <a:highlight>
                  <a:srgbClr val="FFFFFF"/>
                </a:highlight>
                <a:latin typeface="Times New Roman"/>
                <a:cs typeface="Times New Roman"/>
              </a:rPr>
              <a:t>FROM</a:t>
            </a:r>
            <a:r>
              <a:rPr lang="sr-Latn-RS" sz="1800">
                <a:solidFill>
                  <a:srgbClr val="161616"/>
                </a:solidFill>
                <a:highlight>
                  <a:srgbClr val="FFFFFF"/>
                </a:highlight>
                <a:latin typeface="Times New Roman"/>
                <a:cs typeface="Times New Roman"/>
              </a:rPr>
              <a:t> </a:t>
            </a:r>
            <a:r>
              <a:rPr lang="sr-Latn-RS" sz="1800" err="1">
                <a:solidFill>
                  <a:srgbClr val="161616"/>
                </a:solidFill>
                <a:highlight>
                  <a:srgbClr val="FFFFFF"/>
                </a:highlight>
                <a:latin typeface="Times New Roman"/>
                <a:cs typeface="Times New Roman"/>
              </a:rPr>
              <a:t>Sales.SalesOrderHeader</a:t>
            </a:r>
            <a:r>
              <a:rPr lang="sr-Latn-RS" sz="1800">
                <a:solidFill>
                  <a:srgbClr val="161616"/>
                </a:solidFill>
                <a:highlight>
                  <a:srgbClr val="FFFFFF"/>
                </a:highlight>
                <a:latin typeface="Times New Roman"/>
                <a:cs typeface="Times New Roman"/>
              </a:rPr>
              <a:t> </a:t>
            </a:r>
            <a:r>
              <a:rPr lang="sr-Latn-RS" sz="1800">
                <a:solidFill>
                  <a:srgbClr val="0101FD"/>
                </a:solidFill>
                <a:highlight>
                  <a:srgbClr val="FFFFFF"/>
                </a:highlight>
                <a:latin typeface="Times New Roman"/>
                <a:cs typeface="Times New Roman"/>
              </a:rPr>
              <a:t>AS</a:t>
            </a:r>
            <a:r>
              <a:rPr lang="sr-Latn-RS" sz="1800">
                <a:solidFill>
                  <a:srgbClr val="161616"/>
                </a:solidFill>
                <a:highlight>
                  <a:srgbClr val="FFFFFF"/>
                </a:highlight>
                <a:latin typeface="Times New Roman"/>
                <a:cs typeface="Times New Roman"/>
              </a:rPr>
              <a:t> </a:t>
            </a:r>
            <a:r>
              <a:rPr lang="sr-Latn-RS" sz="1800" err="1">
                <a:solidFill>
                  <a:srgbClr val="161616"/>
                </a:solidFill>
                <a:highlight>
                  <a:srgbClr val="FFFFFF"/>
                </a:highlight>
                <a:latin typeface="Times New Roman"/>
                <a:cs typeface="Times New Roman"/>
              </a:rPr>
              <a:t>soh</a:t>
            </a:r>
            <a:r>
              <a:rPr lang="sr-Latn-RS" sz="1800">
                <a:solidFill>
                  <a:srgbClr val="161616"/>
                </a:solidFill>
                <a:highlight>
                  <a:srgbClr val="FFFFFF"/>
                </a:highlight>
                <a:latin typeface="Times New Roman"/>
                <a:cs typeface="Times New Roman"/>
              </a:rPr>
              <a:t> </a:t>
            </a:r>
          </a:p>
          <a:p>
            <a:pPr>
              <a:buNone/>
            </a:pPr>
            <a:r>
              <a:rPr lang="sr-Latn-RS" sz="1800">
                <a:solidFill>
                  <a:srgbClr val="0101FD"/>
                </a:solidFill>
                <a:highlight>
                  <a:srgbClr val="FFFFFF"/>
                </a:highlight>
                <a:latin typeface="Times New Roman"/>
                <a:cs typeface="Times New Roman"/>
              </a:rPr>
              <a:t>JOIN</a:t>
            </a:r>
            <a:r>
              <a:rPr lang="sr-Latn-RS" sz="1800">
                <a:solidFill>
                  <a:srgbClr val="161616"/>
                </a:solidFill>
                <a:highlight>
                  <a:srgbClr val="FFFFFF"/>
                </a:highlight>
                <a:latin typeface="Times New Roman"/>
                <a:cs typeface="Times New Roman"/>
              </a:rPr>
              <a:t> </a:t>
            </a:r>
            <a:r>
              <a:rPr lang="sr-Latn-RS" sz="1800" err="1">
                <a:solidFill>
                  <a:srgbClr val="161616"/>
                </a:solidFill>
                <a:highlight>
                  <a:srgbClr val="FFFFFF"/>
                </a:highlight>
                <a:latin typeface="Times New Roman"/>
                <a:cs typeface="Times New Roman"/>
              </a:rPr>
              <a:t>dbo.EmployeeName</a:t>
            </a:r>
            <a:r>
              <a:rPr lang="sr-Latn-RS" sz="1800">
                <a:solidFill>
                  <a:srgbClr val="161616"/>
                </a:solidFill>
                <a:highlight>
                  <a:srgbClr val="FFFFFF"/>
                </a:highlight>
                <a:latin typeface="Times New Roman"/>
                <a:cs typeface="Times New Roman"/>
              </a:rPr>
              <a:t> </a:t>
            </a:r>
            <a:r>
              <a:rPr lang="sr-Latn-RS" sz="1800">
                <a:solidFill>
                  <a:srgbClr val="0101FD"/>
                </a:solidFill>
                <a:highlight>
                  <a:srgbClr val="FFFFFF"/>
                </a:highlight>
                <a:latin typeface="Times New Roman"/>
                <a:cs typeface="Times New Roman"/>
              </a:rPr>
              <a:t>AS</a:t>
            </a:r>
            <a:r>
              <a:rPr lang="sr-Latn-RS" sz="1800">
                <a:solidFill>
                  <a:srgbClr val="161616"/>
                </a:solidFill>
                <a:highlight>
                  <a:srgbClr val="FFFFFF"/>
                </a:highlight>
                <a:latin typeface="Times New Roman"/>
                <a:cs typeface="Times New Roman"/>
              </a:rPr>
              <a:t> </a:t>
            </a:r>
            <a:r>
              <a:rPr lang="sr-Latn-RS" sz="1800" err="1">
                <a:solidFill>
                  <a:srgbClr val="161616"/>
                </a:solidFill>
                <a:highlight>
                  <a:srgbClr val="FFFFFF"/>
                </a:highlight>
                <a:latin typeface="Times New Roman"/>
                <a:cs typeface="Times New Roman"/>
              </a:rPr>
              <a:t>EmpN</a:t>
            </a:r>
            <a:r>
              <a:rPr lang="sr-Latn-RS" sz="1800">
                <a:solidFill>
                  <a:srgbClr val="161616"/>
                </a:solidFill>
                <a:highlight>
                  <a:srgbClr val="FFFFFF"/>
                </a:highlight>
                <a:latin typeface="Times New Roman"/>
                <a:cs typeface="Times New Roman"/>
              </a:rPr>
              <a:t> </a:t>
            </a:r>
          </a:p>
          <a:p>
            <a:pPr>
              <a:buNone/>
            </a:pPr>
            <a:r>
              <a:rPr lang="sr-Latn-RS" sz="1800">
                <a:solidFill>
                  <a:srgbClr val="0101FD"/>
                </a:solidFill>
                <a:highlight>
                  <a:srgbClr val="FFFFFF"/>
                </a:highlight>
                <a:latin typeface="Times New Roman"/>
                <a:cs typeface="Times New Roman"/>
              </a:rPr>
              <a:t>ON</a:t>
            </a:r>
            <a:r>
              <a:rPr lang="sr-Latn-RS" sz="1800">
                <a:solidFill>
                  <a:srgbClr val="161616"/>
                </a:solidFill>
                <a:highlight>
                  <a:srgbClr val="FFFFFF"/>
                </a:highlight>
                <a:latin typeface="Times New Roman"/>
                <a:cs typeface="Times New Roman"/>
              </a:rPr>
              <a:t> (</a:t>
            </a:r>
            <a:r>
              <a:rPr lang="sr-Latn-RS" sz="1800" err="1">
                <a:solidFill>
                  <a:srgbClr val="161616"/>
                </a:solidFill>
                <a:highlight>
                  <a:srgbClr val="FFFFFF"/>
                </a:highlight>
                <a:latin typeface="Times New Roman"/>
                <a:cs typeface="Times New Roman"/>
              </a:rPr>
              <a:t>soh.SalesPersonID</a:t>
            </a:r>
            <a:r>
              <a:rPr lang="sr-Latn-RS" sz="1800">
                <a:solidFill>
                  <a:srgbClr val="161616"/>
                </a:solidFill>
                <a:highlight>
                  <a:srgbClr val="FFFFFF"/>
                </a:highlight>
                <a:latin typeface="Times New Roman"/>
                <a:cs typeface="Times New Roman"/>
              </a:rPr>
              <a:t> = </a:t>
            </a:r>
            <a:r>
              <a:rPr lang="sr-Latn-RS" sz="1800" err="1">
                <a:solidFill>
                  <a:srgbClr val="161616"/>
                </a:solidFill>
                <a:highlight>
                  <a:srgbClr val="FFFFFF"/>
                </a:highlight>
                <a:latin typeface="Times New Roman"/>
                <a:cs typeface="Times New Roman"/>
              </a:rPr>
              <a:t>EmpN.BusinessEntityID</a:t>
            </a:r>
            <a:r>
              <a:rPr lang="sr-Latn-RS" sz="1800">
                <a:solidFill>
                  <a:srgbClr val="161616"/>
                </a:solidFill>
                <a:highlight>
                  <a:srgbClr val="FFFFFF"/>
                </a:highlight>
                <a:latin typeface="Times New Roman"/>
                <a:cs typeface="Times New Roman"/>
              </a:rPr>
              <a:t>) </a:t>
            </a:r>
          </a:p>
          <a:p>
            <a:pPr>
              <a:buNone/>
            </a:pPr>
            <a:r>
              <a:rPr lang="sr-Latn-RS" sz="1800">
                <a:solidFill>
                  <a:srgbClr val="0101FD"/>
                </a:solidFill>
                <a:highlight>
                  <a:srgbClr val="FFFFFF"/>
                </a:highlight>
                <a:latin typeface="Times New Roman"/>
                <a:cs typeface="Times New Roman"/>
              </a:rPr>
              <a:t>WHERE</a:t>
            </a:r>
            <a:r>
              <a:rPr lang="sr-Latn-RS" sz="1800">
                <a:solidFill>
                  <a:srgbClr val="161616"/>
                </a:solidFill>
                <a:highlight>
                  <a:srgbClr val="FFFFFF"/>
                </a:highlight>
                <a:latin typeface="Times New Roman"/>
                <a:cs typeface="Times New Roman"/>
              </a:rPr>
              <a:t> </a:t>
            </a:r>
            <a:r>
              <a:rPr lang="sr-Latn-RS" sz="1800" err="1">
                <a:solidFill>
                  <a:srgbClr val="161616"/>
                </a:solidFill>
                <a:highlight>
                  <a:srgbClr val="FFFFFF"/>
                </a:highlight>
                <a:latin typeface="Times New Roman"/>
                <a:cs typeface="Times New Roman"/>
              </a:rPr>
              <a:t>OrderDate</a:t>
            </a:r>
            <a:r>
              <a:rPr lang="sr-Latn-RS" sz="1800">
                <a:solidFill>
                  <a:srgbClr val="161616"/>
                </a:solidFill>
                <a:highlight>
                  <a:srgbClr val="FFFFFF"/>
                </a:highlight>
                <a:latin typeface="Times New Roman"/>
                <a:cs typeface="Times New Roman"/>
              </a:rPr>
              <a:t> &gt; </a:t>
            </a:r>
            <a:r>
              <a:rPr lang="sr-Latn-RS" sz="1800">
                <a:solidFill>
                  <a:srgbClr val="A31515"/>
                </a:solidFill>
                <a:highlight>
                  <a:srgbClr val="FFFFFF"/>
                </a:highlight>
                <a:latin typeface="Times New Roman"/>
                <a:cs typeface="Times New Roman"/>
              </a:rPr>
              <a:t>'20020531'</a:t>
            </a:r>
            <a:r>
              <a:rPr lang="sr-Latn-RS" sz="1800">
                <a:solidFill>
                  <a:srgbClr val="161616"/>
                </a:solidFill>
                <a:highlight>
                  <a:srgbClr val="FFFFFF"/>
                </a:highlight>
                <a:latin typeface="Times New Roman"/>
                <a:cs typeface="Times New Roman"/>
              </a:rPr>
              <a:t>; </a:t>
            </a:r>
          </a:p>
          <a:p>
            <a:pPr>
              <a:buNone/>
            </a:pPr>
            <a:r>
              <a:rPr lang="sr-Latn-RS" sz="1800">
                <a:solidFill>
                  <a:srgbClr val="008000"/>
                </a:solidFill>
                <a:highlight>
                  <a:srgbClr val="FFFFFF"/>
                </a:highlight>
                <a:latin typeface="Times New Roman"/>
                <a:cs typeface="Times New Roman"/>
              </a:rPr>
              <a:t>/* SELECT koji referencira </a:t>
            </a:r>
            <a:r>
              <a:rPr lang="sr-Latn-RS" sz="1800" err="1">
                <a:solidFill>
                  <a:srgbClr val="008000"/>
                </a:solidFill>
                <a:highlight>
                  <a:srgbClr val="FFFFFF"/>
                </a:highlight>
                <a:latin typeface="Times New Roman"/>
                <a:cs typeface="Times New Roman"/>
              </a:rPr>
              <a:t>Person</a:t>
            </a:r>
            <a:r>
              <a:rPr lang="sr-Latn-RS" sz="1800">
                <a:solidFill>
                  <a:srgbClr val="008000"/>
                </a:solidFill>
                <a:highlight>
                  <a:srgbClr val="FFFFFF"/>
                </a:highlight>
                <a:latin typeface="Times New Roman"/>
                <a:cs typeface="Times New Roman"/>
              </a:rPr>
              <a:t> i </a:t>
            </a:r>
            <a:r>
              <a:rPr lang="sr-Latn-RS" sz="1800" err="1">
                <a:solidFill>
                  <a:srgbClr val="008000"/>
                </a:solidFill>
                <a:highlight>
                  <a:srgbClr val="FFFFFF"/>
                </a:highlight>
                <a:latin typeface="Times New Roman"/>
                <a:cs typeface="Times New Roman"/>
              </a:rPr>
              <a:t>Employee</a:t>
            </a:r>
            <a:r>
              <a:rPr lang="sr-Latn-RS" sz="1800">
                <a:solidFill>
                  <a:srgbClr val="008000"/>
                </a:solidFill>
                <a:highlight>
                  <a:srgbClr val="FFFFFF"/>
                </a:highlight>
                <a:latin typeface="Times New Roman"/>
                <a:cs typeface="Times New Roman"/>
              </a:rPr>
              <a:t> tabele direktno */</a:t>
            </a:r>
            <a:r>
              <a:rPr lang="sr-Latn-RS" sz="1800">
                <a:solidFill>
                  <a:srgbClr val="161616"/>
                </a:solidFill>
                <a:highlight>
                  <a:srgbClr val="FFFFFF"/>
                </a:highlight>
                <a:latin typeface="Times New Roman"/>
                <a:cs typeface="Times New Roman"/>
              </a:rPr>
              <a:t> </a:t>
            </a:r>
          </a:p>
          <a:p>
            <a:pPr>
              <a:buNone/>
            </a:pPr>
            <a:r>
              <a:rPr lang="sr-Latn-RS" sz="1800">
                <a:solidFill>
                  <a:srgbClr val="0101FD"/>
                </a:solidFill>
                <a:highlight>
                  <a:srgbClr val="FFFFFF"/>
                </a:highlight>
                <a:latin typeface="Times New Roman"/>
                <a:cs typeface="Times New Roman"/>
              </a:rPr>
              <a:t>SELECT</a:t>
            </a:r>
            <a:r>
              <a:rPr lang="sr-Latn-RS" sz="1800">
                <a:solidFill>
                  <a:srgbClr val="161616"/>
                </a:solidFill>
                <a:highlight>
                  <a:srgbClr val="FFFFFF"/>
                </a:highlight>
                <a:latin typeface="Times New Roman"/>
                <a:cs typeface="Times New Roman"/>
              </a:rPr>
              <a:t> </a:t>
            </a:r>
            <a:r>
              <a:rPr lang="sr-Latn-RS" sz="1800" err="1">
                <a:solidFill>
                  <a:srgbClr val="161616"/>
                </a:solidFill>
                <a:highlight>
                  <a:srgbClr val="FFFFFF"/>
                </a:highlight>
                <a:latin typeface="Times New Roman"/>
                <a:cs typeface="Times New Roman"/>
              </a:rPr>
              <a:t>LastName</a:t>
            </a:r>
            <a:r>
              <a:rPr lang="sr-Latn-RS" sz="1800">
                <a:solidFill>
                  <a:srgbClr val="161616"/>
                </a:solidFill>
                <a:highlight>
                  <a:srgbClr val="FFFFFF"/>
                </a:highlight>
                <a:latin typeface="Times New Roman"/>
                <a:cs typeface="Times New Roman"/>
              </a:rPr>
              <a:t> </a:t>
            </a:r>
            <a:r>
              <a:rPr lang="sr-Latn-RS" sz="1800">
                <a:solidFill>
                  <a:srgbClr val="0101FD"/>
                </a:solidFill>
                <a:highlight>
                  <a:srgbClr val="FFFFFF"/>
                </a:highlight>
                <a:latin typeface="Times New Roman"/>
                <a:cs typeface="Times New Roman"/>
              </a:rPr>
              <a:t>AS</a:t>
            </a:r>
            <a:r>
              <a:rPr lang="sr-Latn-RS" sz="1800">
                <a:solidFill>
                  <a:srgbClr val="161616"/>
                </a:solidFill>
                <a:highlight>
                  <a:srgbClr val="FFFFFF"/>
                </a:highlight>
                <a:latin typeface="Times New Roman"/>
                <a:cs typeface="Times New Roman"/>
              </a:rPr>
              <a:t> </a:t>
            </a:r>
            <a:r>
              <a:rPr lang="sr-Latn-RS" sz="1800" err="1">
                <a:solidFill>
                  <a:srgbClr val="161616"/>
                </a:solidFill>
                <a:highlight>
                  <a:srgbClr val="FFFFFF"/>
                </a:highlight>
                <a:latin typeface="Times New Roman"/>
                <a:cs typeface="Times New Roman"/>
              </a:rPr>
              <a:t>EmployeeLastName</a:t>
            </a:r>
            <a:r>
              <a:rPr lang="sr-Latn-RS" sz="1800">
                <a:solidFill>
                  <a:srgbClr val="161616"/>
                </a:solidFill>
                <a:highlight>
                  <a:srgbClr val="FFFFFF"/>
                </a:highlight>
                <a:latin typeface="Times New Roman"/>
                <a:cs typeface="Times New Roman"/>
              </a:rPr>
              <a:t>, </a:t>
            </a:r>
            <a:r>
              <a:rPr lang="sr-Latn-RS" sz="1800" err="1">
                <a:solidFill>
                  <a:srgbClr val="161616"/>
                </a:solidFill>
                <a:highlight>
                  <a:srgbClr val="FFFFFF"/>
                </a:highlight>
                <a:latin typeface="Times New Roman"/>
                <a:cs typeface="Times New Roman"/>
              </a:rPr>
              <a:t>SalesOrderID</a:t>
            </a:r>
            <a:r>
              <a:rPr lang="sr-Latn-RS" sz="1800">
                <a:solidFill>
                  <a:srgbClr val="161616"/>
                </a:solidFill>
                <a:highlight>
                  <a:srgbClr val="FFFFFF"/>
                </a:highlight>
                <a:latin typeface="Times New Roman"/>
                <a:cs typeface="Times New Roman"/>
              </a:rPr>
              <a:t>, </a:t>
            </a:r>
            <a:r>
              <a:rPr lang="sr-Latn-RS" sz="1800" err="1">
                <a:solidFill>
                  <a:srgbClr val="161616"/>
                </a:solidFill>
                <a:highlight>
                  <a:srgbClr val="FFFFFF"/>
                </a:highlight>
                <a:latin typeface="Times New Roman"/>
                <a:cs typeface="Times New Roman"/>
              </a:rPr>
              <a:t>OrderDate</a:t>
            </a:r>
            <a:r>
              <a:rPr lang="sr-Latn-RS" sz="1800">
                <a:solidFill>
                  <a:srgbClr val="161616"/>
                </a:solidFill>
                <a:highlight>
                  <a:srgbClr val="FFFFFF"/>
                </a:highlight>
                <a:latin typeface="Times New Roman"/>
                <a:cs typeface="Times New Roman"/>
              </a:rPr>
              <a:t> </a:t>
            </a:r>
          </a:p>
          <a:p>
            <a:pPr>
              <a:buNone/>
            </a:pPr>
            <a:r>
              <a:rPr lang="sr-Latn-RS" sz="1800">
                <a:solidFill>
                  <a:srgbClr val="0101FD"/>
                </a:solidFill>
                <a:highlight>
                  <a:srgbClr val="FFFFFF"/>
                </a:highlight>
                <a:latin typeface="Times New Roman"/>
                <a:cs typeface="Times New Roman"/>
              </a:rPr>
              <a:t>FROM</a:t>
            </a:r>
            <a:r>
              <a:rPr lang="sr-Latn-RS" sz="1800">
                <a:solidFill>
                  <a:srgbClr val="161616"/>
                </a:solidFill>
                <a:highlight>
                  <a:srgbClr val="FFFFFF"/>
                </a:highlight>
                <a:latin typeface="Times New Roman"/>
                <a:cs typeface="Times New Roman"/>
              </a:rPr>
              <a:t> </a:t>
            </a:r>
            <a:r>
              <a:rPr lang="sr-Latn-RS" sz="1800" err="1">
                <a:solidFill>
                  <a:srgbClr val="161616"/>
                </a:solidFill>
                <a:highlight>
                  <a:srgbClr val="FFFFFF"/>
                </a:highlight>
                <a:latin typeface="Times New Roman"/>
                <a:cs typeface="Times New Roman"/>
              </a:rPr>
              <a:t>HumanResources.Employee</a:t>
            </a:r>
            <a:r>
              <a:rPr lang="sr-Latn-RS" sz="1800">
                <a:solidFill>
                  <a:srgbClr val="161616"/>
                </a:solidFill>
                <a:highlight>
                  <a:srgbClr val="FFFFFF"/>
                </a:highlight>
                <a:latin typeface="Times New Roman"/>
                <a:cs typeface="Times New Roman"/>
              </a:rPr>
              <a:t> </a:t>
            </a:r>
            <a:r>
              <a:rPr lang="sr-Latn-RS" sz="1800">
                <a:solidFill>
                  <a:srgbClr val="0101FD"/>
                </a:solidFill>
                <a:highlight>
                  <a:srgbClr val="FFFFFF"/>
                </a:highlight>
                <a:latin typeface="Times New Roman"/>
                <a:cs typeface="Times New Roman"/>
              </a:rPr>
              <a:t>AS</a:t>
            </a:r>
            <a:r>
              <a:rPr lang="sr-Latn-RS" sz="1800">
                <a:solidFill>
                  <a:srgbClr val="161616"/>
                </a:solidFill>
                <a:highlight>
                  <a:srgbClr val="FFFFFF"/>
                </a:highlight>
                <a:latin typeface="Times New Roman"/>
                <a:cs typeface="Times New Roman"/>
              </a:rPr>
              <a:t> e </a:t>
            </a:r>
          </a:p>
          <a:p>
            <a:pPr>
              <a:buNone/>
            </a:pPr>
            <a:r>
              <a:rPr lang="sr-Latn-RS" sz="1800">
                <a:solidFill>
                  <a:srgbClr val="0101FD"/>
                </a:solidFill>
                <a:highlight>
                  <a:srgbClr val="FFFFFF"/>
                </a:highlight>
                <a:latin typeface="Times New Roman"/>
                <a:cs typeface="Times New Roman"/>
              </a:rPr>
              <a:t>JOIN</a:t>
            </a:r>
            <a:r>
              <a:rPr lang="sr-Latn-RS" sz="1800">
                <a:solidFill>
                  <a:srgbClr val="161616"/>
                </a:solidFill>
                <a:highlight>
                  <a:srgbClr val="FFFFFF"/>
                </a:highlight>
                <a:latin typeface="Times New Roman"/>
                <a:cs typeface="Times New Roman"/>
              </a:rPr>
              <a:t> </a:t>
            </a:r>
            <a:r>
              <a:rPr lang="sr-Latn-RS" sz="1800" err="1">
                <a:solidFill>
                  <a:srgbClr val="161616"/>
                </a:solidFill>
                <a:highlight>
                  <a:srgbClr val="FFFFFF"/>
                </a:highlight>
                <a:latin typeface="Times New Roman"/>
                <a:cs typeface="Times New Roman"/>
              </a:rPr>
              <a:t>Sales.SalesOrderHeader</a:t>
            </a:r>
            <a:r>
              <a:rPr lang="sr-Latn-RS" sz="1800">
                <a:solidFill>
                  <a:srgbClr val="161616"/>
                </a:solidFill>
                <a:highlight>
                  <a:srgbClr val="FFFFFF"/>
                </a:highlight>
                <a:latin typeface="Times New Roman"/>
                <a:cs typeface="Times New Roman"/>
              </a:rPr>
              <a:t> </a:t>
            </a:r>
            <a:r>
              <a:rPr lang="sr-Latn-RS" sz="1800">
                <a:solidFill>
                  <a:srgbClr val="0101FD"/>
                </a:solidFill>
                <a:highlight>
                  <a:srgbClr val="FFFFFF"/>
                </a:highlight>
                <a:latin typeface="Times New Roman"/>
                <a:cs typeface="Times New Roman"/>
              </a:rPr>
              <a:t>AS</a:t>
            </a:r>
            <a:r>
              <a:rPr lang="sr-Latn-RS" sz="1800">
                <a:solidFill>
                  <a:srgbClr val="161616"/>
                </a:solidFill>
                <a:highlight>
                  <a:srgbClr val="FFFFFF"/>
                </a:highlight>
                <a:latin typeface="Times New Roman"/>
                <a:cs typeface="Times New Roman"/>
              </a:rPr>
              <a:t> </a:t>
            </a:r>
            <a:r>
              <a:rPr lang="sr-Latn-RS" sz="1800" err="1">
                <a:solidFill>
                  <a:srgbClr val="161616"/>
                </a:solidFill>
                <a:highlight>
                  <a:srgbClr val="FFFFFF"/>
                </a:highlight>
                <a:latin typeface="Times New Roman"/>
                <a:cs typeface="Times New Roman"/>
              </a:rPr>
              <a:t>soh</a:t>
            </a:r>
            <a:r>
              <a:rPr lang="sr-Latn-RS" sz="1800">
                <a:solidFill>
                  <a:srgbClr val="161616"/>
                </a:solidFill>
                <a:highlight>
                  <a:srgbClr val="FFFFFF"/>
                </a:highlight>
                <a:latin typeface="Times New Roman"/>
                <a:cs typeface="Times New Roman"/>
              </a:rPr>
              <a:t> </a:t>
            </a:r>
          </a:p>
          <a:p>
            <a:pPr>
              <a:buNone/>
            </a:pPr>
            <a:r>
              <a:rPr lang="sr-Latn-RS" sz="1800">
                <a:solidFill>
                  <a:srgbClr val="0101FD"/>
                </a:solidFill>
                <a:highlight>
                  <a:srgbClr val="FFFFFF"/>
                </a:highlight>
                <a:latin typeface="Times New Roman"/>
                <a:cs typeface="Times New Roman"/>
              </a:rPr>
              <a:t>ON</a:t>
            </a:r>
            <a:r>
              <a:rPr lang="sr-Latn-RS" sz="1800">
                <a:solidFill>
                  <a:srgbClr val="161616"/>
                </a:solidFill>
                <a:highlight>
                  <a:srgbClr val="FFFFFF"/>
                </a:highlight>
                <a:latin typeface="Times New Roman"/>
                <a:cs typeface="Times New Roman"/>
              </a:rPr>
              <a:t> </a:t>
            </a:r>
            <a:r>
              <a:rPr lang="sr-Latn-RS" sz="1800" err="1">
                <a:solidFill>
                  <a:srgbClr val="161616"/>
                </a:solidFill>
                <a:highlight>
                  <a:srgbClr val="FFFFFF"/>
                </a:highlight>
                <a:latin typeface="Times New Roman"/>
                <a:cs typeface="Times New Roman"/>
              </a:rPr>
              <a:t>soh.SalesPersonID</a:t>
            </a:r>
            <a:r>
              <a:rPr lang="sr-Latn-RS" sz="1800">
                <a:solidFill>
                  <a:srgbClr val="161616"/>
                </a:solidFill>
                <a:highlight>
                  <a:srgbClr val="FFFFFF"/>
                </a:highlight>
                <a:latin typeface="Times New Roman"/>
                <a:cs typeface="Times New Roman"/>
              </a:rPr>
              <a:t> = </a:t>
            </a:r>
            <a:r>
              <a:rPr lang="sr-Latn-RS" sz="1800" err="1">
                <a:solidFill>
                  <a:srgbClr val="161616"/>
                </a:solidFill>
                <a:highlight>
                  <a:srgbClr val="FFFFFF"/>
                </a:highlight>
                <a:latin typeface="Times New Roman"/>
                <a:cs typeface="Times New Roman"/>
              </a:rPr>
              <a:t>e.BusinessEntityID</a:t>
            </a:r>
            <a:r>
              <a:rPr lang="sr-Latn-RS" sz="1800">
                <a:solidFill>
                  <a:srgbClr val="161616"/>
                </a:solidFill>
                <a:highlight>
                  <a:srgbClr val="FFFFFF"/>
                </a:highlight>
                <a:latin typeface="Times New Roman"/>
                <a:cs typeface="Times New Roman"/>
              </a:rPr>
              <a:t> </a:t>
            </a:r>
          </a:p>
          <a:p>
            <a:pPr>
              <a:buNone/>
            </a:pPr>
            <a:r>
              <a:rPr lang="sr-Latn-RS" sz="1800">
                <a:solidFill>
                  <a:srgbClr val="0101FD"/>
                </a:solidFill>
                <a:highlight>
                  <a:srgbClr val="FFFFFF"/>
                </a:highlight>
                <a:latin typeface="Times New Roman"/>
                <a:cs typeface="Times New Roman"/>
              </a:rPr>
              <a:t>JOIN</a:t>
            </a:r>
            <a:r>
              <a:rPr lang="sr-Latn-RS" sz="1800">
                <a:solidFill>
                  <a:srgbClr val="161616"/>
                </a:solidFill>
                <a:highlight>
                  <a:srgbClr val="FFFFFF"/>
                </a:highlight>
                <a:latin typeface="Times New Roman"/>
                <a:cs typeface="Times New Roman"/>
              </a:rPr>
              <a:t> </a:t>
            </a:r>
            <a:r>
              <a:rPr lang="sr-Latn-RS" sz="1800" err="1">
                <a:solidFill>
                  <a:srgbClr val="161616"/>
                </a:solidFill>
                <a:highlight>
                  <a:srgbClr val="FFFFFF"/>
                </a:highlight>
                <a:latin typeface="Times New Roman"/>
                <a:cs typeface="Times New Roman"/>
              </a:rPr>
              <a:t>Person.Person</a:t>
            </a:r>
            <a:r>
              <a:rPr lang="sr-Latn-RS" sz="1800">
                <a:solidFill>
                  <a:srgbClr val="161616"/>
                </a:solidFill>
                <a:highlight>
                  <a:srgbClr val="FFFFFF"/>
                </a:highlight>
                <a:latin typeface="Times New Roman"/>
                <a:cs typeface="Times New Roman"/>
              </a:rPr>
              <a:t> </a:t>
            </a:r>
            <a:r>
              <a:rPr lang="sr-Latn-RS" sz="1800">
                <a:solidFill>
                  <a:srgbClr val="0101FD"/>
                </a:solidFill>
                <a:highlight>
                  <a:srgbClr val="FFFFFF"/>
                </a:highlight>
                <a:latin typeface="Times New Roman"/>
                <a:cs typeface="Times New Roman"/>
              </a:rPr>
              <a:t>AS</a:t>
            </a:r>
            <a:r>
              <a:rPr lang="sr-Latn-RS" sz="1800">
                <a:solidFill>
                  <a:srgbClr val="161616"/>
                </a:solidFill>
                <a:highlight>
                  <a:srgbClr val="FFFFFF"/>
                </a:highlight>
                <a:latin typeface="Times New Roman"/>
                <a:cs typeface="Times New Roman"/>
              </a:rPr>
              <a:t> p </a:t>
            </a:r>
          </a:p>
          <a:p>
            <a:pPr>
              <a:buNone/>
            </a:pPr>
            <a:r>
              <a:rPr lang="sr-Latn-RS" sz="1800">
                <a:solidFill>
                  <a:srgbClr val="0101FD"/>
                </a:solidFill>
                <a:highlight>
                  <a:srgbClr val="FFFFFF"/>
                </a:highlight>
                <a:latin typeface="Times New Roman"/>
                <a:cs typeface="Times New Roman"/>
              </a:rPr>
              <a:t>ON</a:t>
            </a:r>
            <a:r>
              <a:rPr lang="sr-Latn-RS" sz="1800">
                <a:solidFill>
                  <a:srgbClr val="161616"/>
                </a:solidFill>
                <a:highlight>
                  <a:srgbClr val="FFFFFF"/>
                </a:highlight>
                <a:latin typeface="Times New Roman"/>
                <a:cs typeface="Times New Roman"/>
              </a:rPr>
              <a:t> </a:t>
            </a:r>
            <a:r>
              <a:rPr lang="sr-Latn-RS" sz="1800" err="1">
                <a:solidFill>
                  <a:srgbClr val="161616"/>
                </a:solidFill>
                <a:highlight>
                  <a:srgbClr val="FFFFFF"/>
                </a:highlight>
                <a:latin typeface="Times New Roman"/>
                <a:cs typeface="Times New Roman"/>
              </a:rPr>
              <a:t>e.BusinessEntityID</a:t>
            </a:r>
            <a:r>
              <a:rPr lang="sr-Latn-RS" sz="1800">
                <a:solidFill>
                  <a:srgbClr val="161616"/>
                </a:solidFill>
                <a:highlight>
                  <a:srgbClr val="FFFFFF"/>
                </a:highlight>
                <a:latin typeface="Times New Roman"/>
                <a:cs typeface="Times New Roman"/>
              </a:rPr>
              <a:t> =</a:t>
            </a:r>
            <a:r>
              <a:rPr lang="sr-Latn-RS" sz="1800" err="1">
                <a:solidFill>
                  <a:srgbClr val="161616"/>
                </a:solidFill>
                <a:highlight>
                  <a:srgbClr val="FFFFFF"/>
                </a:highlight>
                <a:latin typeface="Times New Roman"/>
                <a:cs typeface="Times New Roman"/>
              </a:rPr>
              <a:t>p.BusinessEntityID</a:t>
            </a:r>
            <a:r>
              <a:rPr lang="sr-Latn-RS" sz="1800">
                <a:solidFill>
                  <a:srgbClr val="161616"/>
                </a:solidFill>
                <a:highlight>
                  <a:srgbClr val="FFFFFF"/>
                </a:highlight>
                <a:latin typeface="Times New Roman"/>
                <a:cs typeface="Times New Roman"/>
              </a:rPr>
              <a:t> </a:t>
            </a:r>
          </a:p>
          <a:p>
            <a:pPr>
              <a:buNone/>
            </a:pPr>
            <a:r>
              <a:rPr lang="sr-Latn-RS" sz="1800">
                <a:solidFill>
                  <a:srgbClr val="0101FD"/>
                </a:solidFill>
                <a:highlight>
                  <a:srgbClr val="FFFFFF"/>
                </a:highlight>
                <a:latin typeface="Times New Roman"/>
                <a:cs typeface="Times New Roman"/>
              </a:rPr>
              <a:t>WHERE</a:t>
            </a:r>
            <a:r>
              <a:rPr lang="sr-Latn-RS" sz="1800">
                <a:solidFill>
                  <a:srgbClr val="161616"/>
                </a:solidFill>
                <a:highlight>
                  <a:srgbClr val="FFFFFF"/>
                </a:highlight>
                <a:latin typeface="Times New Roman"/>
                <a:cs typeface="Times New Roman"/>
              </a:rPr>
              <a:t> </a:t>
            </a:r>
            <a:r>
              <a:rPr lang="sr-Latn-RS" sz="1800" err="1">
                <a:solidFill>
                  <a:srgbClr val="161616"/>
                </a:solidFill>
                <a:highlight>
                  <a:srgbClr val="FFFFFF"/>
                </a:highlight>
                <a:latin typeface="Times New Roman"/>
                <a:cs typeface="Times New Roman"/>
              </a:rPr>
              <a:t>OrderDate</a:t>
            </a:r>
            <a:r>
              <a:rPr lang="sr-Latn-RS" sz="1800">
                <a:solidFill>
                  <a:srgbClr val="161616"/>
                </a:solidFill>
                <a:highlight>
                  <a:srgbClr val="FFFFFF"/>
                </a:highlight>
                <a:latin typeface="Times New Roman"/>
                <a:cs typeface="Times New Roman"/>
              </a:rPr>
              <a:t> &gt; </a:t>
            </a:r>
            <a:r>
              <a:rPr lang="sr-Latn-RS" sz="1800">
                <a:solidFill>
                  <a:srgbClr val="A31515"/>
                </a:solidFill>
                <a:highlight>
                  <a:srgbClr val="FFFFFF"/>
                </a:highlight>
                <a:latin typeface="Times New Roman"/>
                <a:cs typeface="Times New Roman"/>
              </a:rPr>
              <a:t>'20020531'</a:t>
            </a:r>
            <a:r>
              <a:rPr lang="sr-Latn-RS" sz="1800">
                <a:solidFill>
                  <a:srgbClr val="161616"/>
                </a:solidFill>
                <a:highlight>
                  <a:srgbClr val="FFFFFF"/>
                </a:highlight>
                <a:latin typeface="Times New Roman"/>
                <a:cs typeface="Times New Roman"/>
              </a:rPr>
              <a:t>;</a:t>
            </a:r>
          </a:p>
          <a:p>
            <a:pPr marL="0" indent="0" algn="just">
              <a:buNone/>
            </a:pPr>
            <a:endParaRPr lang="sr-Latn-RS" sz="2000">
              <a:solidFill>
                <a:srgbClr val="161616"/>
              </a:solidFill>
              <a:highlight>
                <a:srgbClr val="FFFFFF"/>
              </a:highlight>
              <a:latin typeface="Times New Roman"/>
              <a:cs typeface="Times New Roman"/>
            </a:endParaRPr>
          </a:p>
        </p:txBody>
      </p:sp>
    </p:spTree>
    <p:extLst>
      <p:ext uri="{BB962C8B-B14F-4D97-AF65-F5344CB8AC3E}">
        <p14:creationId xmlns:p14="http://schemas.microsoft.com/office/powerpoint/2010/main" val="729698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 name="Naslov 1">
            <a:extLst>
              <a:ext uri="{FF2B5EF4-FFF2-40B4-BE49-F238E27FC236}">
                <a16:creationId xmlns:a16="http://schemas.microsoft.com/office/drawing/2014/main" id="{A0DE5069-1C26-3119-5DDC-AFA92D1134B2}"/>
              </a:ext>
            </a:extLst>
          </p:cNvPr>
          <p:cNvSpPr>
            <a:spLocks noGrp="1"/>
          </p:cNvSpPr>
          <p:nvPr>
            <p:ph type="title"/>
          </p:nvPr>
        </p:nvSpPr>
        <p:spPr>
          <a:xfrm>
            <a:off x="3506755" y="365125"/>
            <a:ext cx="7161245" cy="1325563"/>
          </a:xfrm>
        </p:spPr>
        <p:txBody>
          <a:bodyPr>
            <a:normAutofit/>
          </a:bodyPr>
          <a:lstStyle/>
          <a:p>
            <a:r>
              <a:rPr lang="sr-Latn-RS" sz="3600"/>
              <a:t>Obrada distribuiranih pogleda</a:t>
            </a:r>
          </a:p>
        </p:txBody>
      </p:sp>
      <p:sp>
        <p:nvSpPr>
          <p:cNvPr id="13"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5"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cxnSp>
        <p:nvCxnSpPr>
          <p:cNvPr id="17" name="Straight Connector 16">
            <a:extLst>
              <a:ext uri="{FF2B5EF4-FFF2-40B4-BE49-F238E27FC236}">
                <a16:creationId xmlns:a16="http://schemas.microsoft.com/office/drawing/2014/main" id="{94169334-264D-4176-8BDE-037249A61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440" y="1027906"/>
            <a:ext cx="3408787" cy="0"/>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
        <p:nvSpPr>
          <p:cNvPr id="3" name="Čuvar mesta za sadržaj 2">
            <a:extLst>
              <a:ext uri="{FF2B5EF4-FFF2-40B4-BE49-F238E27FC236}">
                <a16:creationId xmlns:a16="http://schemas.microsoft.com/office/drawing/2014/main" id="{AB86C423-CA20-C1C7-CFD9-49FD8BFD55BA}"/>
              </a:ext>
            </a:extLst>
          </p:cNvPr>
          <p:cNvSpPr>
            <a:spLocks noGrp="1"/>
          </p:cNvSpPr>
          <p:nvPr>
            <p:ph idx="1"/>
          </p:nvPr>
        </p:nvSpPr>
        <p:spPr>
          <a:xfrm>
            <a:off x="1193037" y="1825625"/>
            <a:ext cx="9805926" cy="2312218"/>
          </a:xfrm>
        </p:spPr>
        <p:txBody>
          <a:bodyPr vert="horz" lIns="91440" tIns="45720" rIns="91440" bIns="45720" rtlCol="0" anchor="t">
            <a:normAutofit/>
          </a:bodyPr>
          <a:lstStyle/>
          <a:p>
            <a:pPr marL="201168" indent="-201168" defTabSz="804672">
              <a:spcBef>
                <a:spcPts val="880"/>
              </a:spcBef>
            </a:pPr>
            <a:r>
              <a:rPr lang="sr-Latn-RS" sz="1408" kern="1200">
                <a:solidFill>
                  <a:schemeClr val="tx1"/>
                </a:solidFill>
                <a:highlight>
                  <a:srgbClr val="FFFFFF"/>
                </a:highlight>
                <a:latin typeface="Univers"/>
                <a:ea typeface="+mn-ea"/>
                <a:cs typeface="Times New Roman"/>
              </a:rPr>
              <a:t>Procesor upita poboljšava performanse distribuiranih </a:t>
            </a:r>
            <a:r>
              <a:rPr lang="sr-Latn-RS" sz="1408" kern="1200" err="1">
                <a:solidFill>
                  <a:schemeClr val="tx1"/>
                </a:solidFill>
                <a:highlight>
                  <a:srgbClr val="FFFFFF"/>
                </a:highlight>
                <a:latin typeface="Univers"/>
                <a:ea typeface="+mn-ea"/>
                <a:cs typeface="Times New Roman"/>
              </a:rPr>
              <a:t>particionisanih</a:t>
            </a:r>
            <a:r>
              <a:rPr lang="sr-Latn-RS" sz="1408" kern="1200">
                <a:solidFill>
                  <a:schemeClr val="tx1"/>
                </a:solidFill>
                <a:highlight>
                  <a:srgbClr val="FFFFFF"/>
                </a:highlight>
                <a:latin typeface="Univers"/>
                <a:ea typeface="+mn-ea"/>
                <a:cs typeface="Times New Roman"/>
              </a:rPr>
              <a:t> pogleda. Najbitniji aspekt performansi ovakvih pogleda je </a:t>
            </a:r>
            <a:r>
              <a:rPr lang="sr-Latn-RS" sz="1408" kern="1200" err="1">
                <a:solidFill>
                  <a:schemeClr val="tx1"/>
                </a:solidFill>
                <a:highlight>
                  <a:srgbClr val="FFFFFF"/>
                </a:highlight>
                <a:latin typeface="Univers"/>
                <a:ea typeface="+mn-ea"/>
                <a:cs typeface="Times New Roman"/>
              </a:rPr>
              <a:t>minimizacija</a:t>
            </a:r>
            <a:r>
              <a:rPr lang="sr-Latn-RS" sz="1408" kern="1200">
                <a:solidFill>
                  <a:schemeClr val="tx1"/>
                </a:solidFill>
                <a:highlight>
                  <a:srgbClr val="FFFFFF"/>
                </a:highlight>
                <a:latin typeface="Univers"/>
                <a:ea typeface="+mn-ea"/>
                <a:cs typeface="Times New Roman"/>
              </a:rPr>
              <a:t> količine podataka koji se prenose između servera.</a:t>
            </a:r>
          </a:p>
          <a:p>
            <a:pPr marL="201168" indent="-201168" defTabSz="804672">
              <a:spcBef>
                <a:spcPts val="880"/>
              </a:spcBef>
            </a:pPr>
            <a:r>
              <a:rPr lang="sr-Latn-RS" sz="1408" kern="1200">
                <a:solidFill>
                  <a:schemeClr val="tx1"/>
                </a:solidFill>
                <a:highlight>
                  <a:srgbClr val="FFFFFF"/>
                </a:highlight>
                <a:latin typeface="Univers"/>
                <a:ea typeface="+mn-ea"/>
                <a:cs typeface="Times New Roman"/>
              </a:rPr>
              <a:t>Razmotriti sistem gde je </a:t>
            </a:r>
            <a:r>
              <a:rPr lang="sr-Latn-RS" sz="1408" kern="1200" err="1">
                <a:solidFill>
                  <a:schemeClr val="tx1"/>
                </a:solidFill>
                <a:highlight>
                  <a:srgbClr val="FFFFFF"/>
                </a:highlight>
                <a:latin typeface="Univers"/>
                <a:ea typeface="+mn-ea"/>
                <a:cs typeface="Times New Roman"/>
              </a:rPr>
              <a:t>Customers</a:t>
            </a:r>
            <a:r>
              <a:rPr lang="sr-Latn-RS" sz="1408" kern="1200">
                <a:solidFill>
                  <a:schemeClr val="tx1"/>
                </a:solidFill>
                <a:highlight>
                  <a:srgbClr val="FFFFFF"/>
                </a:highlight>
                <a:latin typeface="Univers"/>
                <a:ea typeface="+mn-ea"/>
                <a:cs typeface="Times New Roman"/>
              </a:rPr>
              <a:t> tabela </a:t>
            </a:r>
            <a:r>
              <a:rPr lang="sr-Latn-RS" sz="1408" kern="1200" err="1">
                <a:solidFill>
                  <a:schemeClr val="tx1"/>
                </a:solidFill>
                <a:highlight>
                  <a:srgbClr val="FFFFFF"/>
                </a:highlight>
                <a:latin typeface="Univers"/>
                <a:ea typeface="+mn-ea"/>
                <a:cs typeface="Times New Roman"/>
              </a:rPr>
              <a:t>particionisana</a:t>
            </a:r>
            <a:r>
              <a:rPr lang="sr-Latn-RS" sz="1408" kern="1200">
                <a:solidFill>
                  <a:schemeClr val="tx1"/>
                </a:solidFill>
                <a:highlight>
                  <a:srgbClr val="FFFFFF"/>
                </a:highlight>
                <a:latin typeface="Univers"/>
                <a:ea typeface="+mn-ea"/>
                <a:cs typeface="Times New Roman"/>
              </a:rPr>
              <a:t> na Server1 (</a:t>
            </a:r>
            <a:r>
              <a:rPr lang="sr-Latn-RS" sz="1408" kern="1200" err="1">
                <a:solidFill>
                  <a:schemeClr val="tx1"/>
                </a:solidFill>
                <a:highlight>
                  <a:srgbClr val="FFFFFF"/>
                </a:highlight>
                <a:latin typeface="Univers"/>
                <a:ea typeface="+mn-ea"/>
                <a:cs typeface="Times New Roman"/>
              </a:rPr>
              <a:t>CustomerID</a:t>
            </a:r>
            <a:r>
              <a:rPr lang="sr-Latn-RS" sz="1408" kern="1200">
                <a:solidFill>
                  <a:schemeClr val="tx1"/>
                </a:solidFill>
                <a:highlight>
                  <a:srgbClr val="FFFFFF"/>
                </a:highlight>
                <a:latin typeface="Univers"/>
                <a:ea typeface="+mn-ea"/>
                <a:cs typeface="Times New Roman"/>
              </a:rPr>
              <a:t> od 1 do </a:t>
            </a:r>
            <a:r>
              <a:rPr lang="sr-Latn-RS" sz="1408" kern="1200">
                <a:solidFill>
                  <a:srgbClr val="161616"/>
                </a:solidFill>
                <a:highlight>
                  <a:srgbClr val="FFFFFF"/>
                </a:highlight>
                <a:latin typeface="Univers"/>
                <a:ea typeface="+mn-ea"/>
                <a:cs typeface="Times New Roman"/>
              </a:rPr>
              <a:t>3299999</a:t>
            </a:r>
            <a:r>
              <a:rPr lang="sr-Latn-RS" sz="1408" kern="1200">
                <a:solidFill>
                  <a:schemeClr val="tx1"/>
                </a:solidFill>
                <a:highlight>
                  <a:srgbClr val="FFFFFF"/>
                </a:highlight>
                <a:latin typeface="Univers"/>
                <a:ea typeface="+mn-ea"/>
                <a:cs typeface="Times New Roman"/>
              </a:rPr>
              <a:t>), Server 2 (od </a:t>
            </a:r>
            <a:r>
              <a:rPr lang="sr-Latn-RS" sz="1408" kern="1200">
                <a:solidFill>
                  <a:srgbClr val="161616"/>
                </a:solidFill>
                <a:highlight>
                  <a:srgbClr val="FFFFFF"/>
                </a:highlight>
                <a:latin typeface="Univers"/>
                <a:ea typeface="+mn-ea"/>
                <a:cs typeface="Times New Roman"/>
              </a:rPr>
              <a:t>3300000 do 6599999</a:t>
            </a:r>
            <a:r>
              <a:rPr lang="sr-Latn-RS" sz="1408" kern="1200">
                <a:solidFill>
                  <a:schemeClr val="tx1"/>
                </a:solidFill>
                <a:highlight>
                  <a:srgbClr val="FFFFFF"/>
                </a:highlight>
                <a:latin typeface="Univers"/>
                <a:ea typeface="+mn-ea"/>
                <a:cs typeface="Times New Roman"/>
              </a:rPr>
              <a:t>) i Server 3 (od </a:t>
            </a:r>
            <a:r>
              <a:rPr lang="sr-Latn-RS" sz="1408" kern="1200">
                <a:solidFill>
                  <a:srgbClr val="161616"/>
                </a:solidFill>
                <a:highlight>
                  <a:srgbClr val="FFFFFF"/>
                </a:highlight>
                <a:latin typeface="Univers"/>
                <a:ea typeface="+mn-ea"/>
                <a:cs typeface="Times New Roman"/>
              </a:rPr>
              <a:t>6600000 do 9999999</a:t>
            </a:r>
            <a:r>
              <a:rPr lang="sr-Latn-RS" sz="1408" kern="1200">
                <a:solidFill>
                  <a:schemeClr val="tx1"/>
                </a:solidFill>
                <a:highlight>
                  <a:srgbClr val="FFFFFF"/>
                </a:highlight>
                <a:latin typeface="Univers"/>
                <a:ea typeface="+mn-ea"/>
                <a:cs typeface="Times New Roman"/>
              </a:rPr>
              <a:t>).</a:t>
            </a:r>
          </a:p>
          <a:p>
            <a:pPr marL="201168" indent="-201168" algn="just" defTabSz="804672">
              <a:spcBef>
                <a:spcPts val="880"/>
              </a:spcBef>
              <a:buNone/>
            </a:pPr>
            <a:r>
              <a:rPr lang="sr-Latn-RS" sz="1408" kern="1200">
                <a:solidFill>
                  <a:srgbClr val="0101FD"/>
                </a:solidFill>
                <a:highlight>
                  <a:srgbClr val="FFFFFF"/>
                </a:highlight>
                <a:latin typeface="Times New Roman"/>
                <a:ea typeface="+mn-ea"/>
                <a:cs typeface="Times New Roman"/>
              </a:rPr>
              <a:t>CREATE</a:t>
            </a:r>
            <a:r>
              <a:rPr lang="sr-Latn-RS" sz="1408" kern="1200">
                <a:solidFill>
                  <a:srgbClr val="161616"/>
                </a:solidFill>
                <a:highlight>
                  <a:srgbClr val="FFFFFF"/>
                </a:highlight>
                <a:latin typeface="Times New Roman"/>
                <a:ea typeface="+mn-ea"/>
                <a:cs typeface="Times New Roman"/>
              </a:rPr>
              <a:t> </a:t>
            </a:r>
            <a:r>
              <a:rPr lang="sr-Latn-RS" sz="1408" kern="1200">
                <a:solidFill>
                  <a:srgbClr val="0101FD"/>
                </a:solidFill>
                <a:highlight>
                  <a:srgbClr val="FFFFFF"/>
                </a:highlight>
                <a:latin typeface="Times New Roman"/>
                <a:ea typeface="+mn-ea"/>
                <a:cs typeface="Times New Roman"/>
              </a:rPr>
              <a:t>PROCEDURE</a:t>
            </a:r>
            <a:r>
              <a:rPr lang="sr-Latn-RS" sz="1408" kern="1200">
                <a:solidFill>
                  <a:srgbClr val="161616"/>
                </a:solidFill>
                <a:highlight>
                  <a:srgbClr val="FFFFFF"/>
                </a:highlight>
                <a:latin typeface="Times New Roman"/>
                <a:ea typeface="+mn-ea"/>
                <a:cs typeface="Times New Roman"/>
              </a:rPr>
              <a:t> </a:t>
            </a:r>
            <a:r>
              <a:rPr lang="sr-Latn-RS" sz="1408" kern="1200" err="1">
                <a:solidFill>
                  <a:srgbClr val="161616"/>
                </a:solidFill>
                <a:highlight>
                  <a:srgbClr val="FFFFFF"/>
                </a:highlight>
                <a:latin typeface="Times New Roman"/>
                <a:ea typeface="+mn-ea"/>
                <a:cs typeface="Times New Roman"/>
              </a:rPr>
              <a:t>GetCustomer</a:t>
            </a:r>
            <a:r>
              <a:rPr lang="sr-Latn-RS" sz="1408" kern="1200">
                <a:solidFill>
                  <a:srgbClr val="161616"/>
                </a:solidFill>
                <a:highlight>
                  <a:srgbClr val="FFFFFF"/>
                </a:highlight>
                <a:latin typeface="Times New Roman"/>
                <a:ea typeface="+mn-ea"/>
                <a:cs typeface="Times New Roman"/>
              </a:rPr>
              <a:t> @CustomerIDParameter </a:t>
            </a:r>
            <a:r>
              <a:rPr lang="sr-Latn-RS" sz="1408" kern="1200">
                <a:solidFill>
                  <a:srgbClr val="0101FD"/>
                </a:solidFill>
                <a:highlight>
                  <a:srgbClr val="FFFFFF"/>
                </a:highlight>
                <a:latin typeface="Times New Roman"/>
                <a:ea typeface="+mn-ea"/>
                <a:cs typeface="Times New Roman"/>
              </a:rPr>
              <a:t>INT</a:t>
            </a:r>
            <a:r>
              <a:rPr lang="sr-Latn-RS" sz="1408" kern="1200">
                <a:solidFill>
                  <a:srgbClr val="161616"/>
                </a:solidFill>
                <a:highlight>
                  <a:srgbClr val="FFFFFF"/>
                </a:highlight>
                <a:latin typeface="Times New Roman"/>
                <a:ea typeface="+mn-ea"/>
                <a:cs typeface="Times New Roman"/>
              </a:rPr>
              <a:t> </a:t>
            </a:r>
          </a:p>
          <a:p>
            <a:pPr marL="201168" indent="-201168" algn="just" defTabSz="804672">
              <a:spcBef>
                <a:spcPts val="880"/>
              </a:spcBef>
              <a:buNone/>
            </a:pPr>
            <a:r>
              <a:rPr lang="sr-Latn-RS" sz="1408" kern="1200">
                <a:solidFill>
                  <a:srgbClr val="0101FD"/>
                </a:solidFill>
                <a:highlight>
                  <a:srgbClr val="FFFFFF"/>
                </a:highlight>
                <a:latin typeface="Times New Roman"/>
                <a:ea typeface="+mn-ea"/>
                <a:cs typeface="Times New Roman"/>
              </a:rPr>
              <a:t>AS</a:t>
            </a:r>
            <a:r>
              <a:rPr lang="sr-Latn-RS" sz="1408" kern="1200">
                <a:solidFill>
                  <a:srgbClr val="161616"/>
                </a:solidFill>
                <a:highlight>
                  <a:srgbClr val="FFFFFF"/>
                </a:highlight>
                <a:latin typeface="Times New Roman"/>
                <a:ea typeface="+mn-ea"/>
                <a:cs typeface="Times New Roman"/>
              </a:rPr>
              <a:t> </a:t>
            </a:r>
            <a:r>
              <a:rPr lang="sr-Latn-RS" sz="1408" kern="1200">
                <a:solidFill>
                  <a:srgbClr val="0101FD"/>
                </a:solidFill>
                <a:highlight>
                  <a:srgbClr val="FFFFFF"/>
                </a:highlight>
                <a:latin typeface="Times New Roman"/>
                <a:ea typeface="+mn-ea"/>
                <a:cs typeface="Times New Roman"/>
              </a:rPr>
              <a:t>SELECT</a:t>
            </a:r>
            <a:r>
              <a:rPr lang="sr-Latn-RS" sz="1408" kern="1200">
                <a:solidFill>
                  <a:srgbClr val="161616"/>
                </a:solidFill>
                <a:highlight>
                  <a:srgbClr val="FFFFFF"/>
                </a:highlight>
                <a:latin typeface="Times New Roman"/>
                <a:ea typeface="+mn-ea"/>
                <a:cs typeface="Times New Roman"/>
              </a:rPr>
              <a:t> * </a:t>
            </a:r>
          </a:p>
          <a:p>
            <a:pPr marL="201168" indent="-201168" algn="just" defTabSz="804672">
              <a:spcBef>
                <a:spcPts val="880"/>
              </a:spcBef>
              <a:buNone/>
            </a:pPr>
            <a:r>
              <a:rPr lang="sr-Latn-RS" sz="1408" kern="1200">
                <a:solidFill>
                  <a:srgbClr val="0101FD"/>
                </a:solidFill>
                <a:highlight>
                  <a:srgbClr val="FFFFFF"/>
                </a:highlight>
                <a:latin typeface="Times New Roman"/>
                <a:ea typeface="+mn-ea"/>
                <a:cs typeface="Times New Roman"/>
              </a:rPr>
              <a:t>FROM</a:t>
            </a:r>
            <a:r>
              <a:rPr lang="sr-Latn-RS" sz="1408" kern="1200">
                <a:solidFill>
                  <a:srgbClr val="161616"/>
                </a:solidFill>
                <a:highlight>
                  <a:srgbClr val="FFFFFF"/>
                </a:highlight>
                <a:latin typeface="Times New Roman"/>
                <a:ea typeface="+mn-ea"/>
                <a:cs typeface="Times New Roman"/>
              </a:rPr>
              <a:t> </a:t>
            </a:r>
            <a:r>
              <a:rPr lang="sr-Latn-RS" sz="1408" kern="1200" err="1">
                <a:solidFill>
                  <a:srgbClr val="161616"/>
                </a:solidFill>
                <a:highlight>
                  <a:srgbClr val="FFFFFF"/>
                </a:highlight>
                <a:latin typeface="Times New Roman"/>
                <a:ea typeface="+mn-ea"/>
                <a:cs typeface="Times New Roman"/>
              </a:rPr>
              <a:t>CompanyData.dbo.Customers</a:t>
            </a:r>
            <a:r>
              <a:rPr lang="sr-Latn-RS" sz="1408" kern="1200">
                <a:solidFill>
                  <a:srgbClr val="161616"/>
                </a:solidFill>
                <a:highlight>
                  <a:srgbClr val="FFFFFF"/>
                </a:highlight>
                <a:latin typeface="Times New Roman"/>
                <a:ea typeface="+mn-ea"/>
                <a:cs typeface="Times New Roman"/>
              </a:rPr>
              <a:t> </a:t>
            </a:r>
          </a:p>
          <a:p>
            <a:pPr marL="201168" indent="-201168" algn="just" defTabSz="804672">
              <a:spcBef>
                <a:spcPts val="880"/>
              </a:spcBef>
              <a:buNone/>
            </a:pPr>
            <a:r>
              <a:rPr lang="sr-Latn-RS" sz="1408" kern="1200">
                <a:solidFill>
                  <a:srgbClr val="0101FD"/>
                </a:solidFill>
                <a:highlight>
                  <a:srgbClr val="FFFFFF"/>
                </a:highlight>
                <a:latin typeface="Times New Roman"/>
                <a:ea typeface="+mn-ea"/>
                <a:cs typeface="Times New Roman"/>
              </a:rPr>
              <a:t>WHERE</a:t>
            </a:r>
            <a:r>
              <a:rPr lang="sr-Latn-RS" sz="1408" kern="1200">
                <a:solidFill>
                  <a:srgbClr val="161616"/>
                </a:solidFill>
                <a:highlight>
                  <a:srgbClr val="FFFFFF"/>
                </a:highlight>
                <a:latin typeface="Times New Roman"/>
                <a:ea typeface="+mn-ea"/>
                <a:cs typeface="Times New Roman"/>
              </a:rPr>
              <a:t> </a:t>
            </a:r>
            <a:r>
              <a:rPr lang="sr-Latn-RS" sz="1408" kern="1200" err="1">
                <a:solidFill>
                  <a:srgbClr val="161616"/>
                </a:solidFill>
                <a:highlight>
                  <a:srgbClr val="FFFFFF"/>
                </a:highlight>
                <a:latin typeface="Times New Roman"/>
                <a:ea typeface="+mn-ea"/>
                <a:cs typeface="Times New Roman"/>
              </a:rPr>
              <a:t>CustomerID</a:t>
            </a:r>
            <a:r>
              <a:rPr lang="sr-Latn-RS" sz="1408" kern="1200">
                <a:solidFill>
                  <a:srgbClr val="161616"/>
                </a:solidFill>
                <a:highlight>
                  <a:srgbClr val="FFFFFF"/>
                </a:highlight>
                <a:latin typeface="Times New Roman"/>
                <a:ea typeface="+mn-ea"/>
                <a:cs typeface="Times New Roman"/>
              </a:rPr>
              <a:t> = @CustomerIDParameter;</a:t>
            </a:r>
          </a:p>
          <a:p>
            <a:pPr marL="0" indent="0" defTabSz="804672">
              <a:spcBef>
                <a:spcPts val="880"/>
              </a:spcBef>
              <a:buNone/>
            </a:pPr>
            <a:endParaRPr lang="sr-Latn-RS" sz="1056" kern="1200">
              <a:solidFill>
                <a:schemeClr val="tx1"/>
              </a:solidFill>
              <a:highlight>
                <a:srgbClr val="FFFFFF"/>
              </a:highlight>
              <a:latin typeface="Times New Roman"/>
              <a:ea typeface="+mn-ea"/>
              <a:cs typeface="Times New Roman"/>
            </a:endParaRPr>
          </a:p>
          <a:p>
            <a:endParaRPr lang="sr-Latn-RS" sz="1200">
              <a:highlight>
                <a:srgbClr val="FFFFFF"/>
              </a:highlight>
              <a:latin typeface="Times New Roman"/>
              <a:cs typeface="Times New Roman"/>
            </a:endParaRPr>
          </a:p>
        </p:txBody>
      </p:sp>
      <p:sp>
        <p:nvSpPr>
          <p:cNvPr id="4" name="Čuvar mesta za broj slajda 3">
            <a:extLst>
              <a:ext uri="{FF2B5EF4-FFF2-40B4-BE49-F238E27FC236}">
                <a16:creationId xmlns:a16="http://schemas.microsoft.com/office/drawing/2014/main" id="{BC3D1BFF-F858-0970-44D8-AF405035E515}"/>
              </a:ext>
            </a:extLst>
          </p:cNvPr>
          <p:cNvSpPr>
            <a:spLocks noGrp="1"/>
          </p:cNvSpPr>
          <p:nvPr>
            <p:ph type="sldNum" sz="quarter" idx="12"/>
          </p:nvPr>
        </p:nvSpPr>
        <p:spPr>
          <a:xfrm>
            <a:off x="8100998" y="5852447"/>
            <a:ext cx="2438104" cy="324516"/>
          </a:xfrm>
        </p:spPr>
        <p:txBody>
          <a:bodyPr/>
          <a:lstStyle/>
          <a:p>
            <a:pPr defTabSz="804672">
              <a:spcAft>
                <a:spcPts val="600"/>
              </a:spcAft>
            </a:pPr>
            <a:fld id="{D8DA9DAA-006C-4F4B-980E-E3DF019B24E2}" type="slidenum">
              <a:rPr lang="en-US" sz="1056" b="1" i="0" kern="1200" cap="all" spc="88" baseline="0">
                <a:solidFill>
                  <a:schemeClr val="tx1">
                    <a:tint val="75000"/>
                  </a:schemeClr>
                </a:solidFill>
                <a:latin typeface="+mn-lt"/>
                <a:ea typeface="+mn-ea"/>
                <a:cs typeface="+mn-cs"/>
              </a:rPr>
              <a:pPr defTabSz="804672">
                <a:spcAft>
                  <a:spcPts val="600"/>
                </a:spcAft>
              </a:pPr>
              <a:t>9</a:t>
            </a:fld>
            <a:endParaRPr lang="en-US"/>
          </a:p>
        </p:txBody>
      </p:sp>
      <p:sp>
        <p:nvSpPr>
          <p:cNvPr id="5" name="Okvir za tekst 4">
            <a:extLst>
              <a:ext uri="{FF2B5EF4-FFF2-40B4-BE49-F238E27FC236}">
                <a16:creationId xmlns:a16="http://schemas.microsoft.com/office/drawing/2014/main" id="{129071DD-A016-6D3B-94C0-4D8FEA26E9A2}"/>
              </a:ext>
            </a:extLst>
          </p:cNvPr>
          <p:cNvSpPr txBox="1"/>
          <p:nvPr/>
        </p:nvSpPr>
        <p:spPr>
          <a:xfrm>
            <a:off x="1300895" y="4358523"/>
            <a:ext cx="6518331" cy="21001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804672">
              <a:spcAft>
                <a:spcPts val="600"/>
              </a:spcAft>
            </a:pPr>
            <a:r>
              <a:rPr lang="sr-Latn-RS" sz="1408" kern="1200">
                <a:solidFill>
                  <a:srgbClr val="161616"/>
                </a:solidFill>
                <a:highlight>
                  <a:srgbClr val="FFFFFF"/>
                </a:highlight>
                <a:latin typeface="Times New Roman"/>
                <a:ea typeface="+mn-ea"/>
                <a:cs typeface="Times New Roman"/>
              </a:rPr>
              <a:t>IF @CustomerIDParameter BETWEEN 1 </a:t>
            </a:r>
            <a:r>
              <a:rPr lang="sr-Latn-RS" sz="1408" kern="1200" err="1">
                <a:solidFill>
                  <a:srgbClr val="161616"/>
                </a:solidFill>
                <a:highlight>
                  <a:srgbClr val="FFFFFF"/>
                </a:highlight>
                <a:latin typeface="Times New Roman"/>
                <a:ea typeface="+mn-ea"/>
                <a:cs typeface="Times New Roman"/>
              </a:rPr>
              <a:t>and</a:t>
            </a:r>
            <a:r>
              <a:rPr lang="sr-Latn-RS" sz="1408" kern="1200">
                <a:solidFill>
                  <a:srgbClr val="161616"/>
                </a:solidFill>
                <a:highlight>
                  <a:srgbClr val="FFFFFF"/>
                </a:highlight>
                <a:latin typeface="Times New Roman"/>
                <a:ea typeface="+mn-ea"/>
                <a:cs typeface="Times New Roman"/>
              </a:rPr>
              <a:t> 3299999 </a:t>
            </a:r>
            <a:endParaRPr lang="sr-Latn-RS" sz="1584" kern="1200">
              <a:solidFill>
                <a:schemeClr val="tx1"/>
              </a:solidFill>
              <a:latin typeface="+mn-lt"/>
              <a:ea typeface="+mn-ea"/>
              <a:cs typeface="+mn-cs"/>
            </a:endParaRPr>
          </a:p>
          <a:p>
            <a:pPr defTabSz="804672">
              <a:spcAft>
                <a:spcPts val="600"/>
              </a:spcAft>
            </a:pPr>
            <a:r>
              <a:rPr lang="sr-Latn-RS" sz="1408" kern="1200">
                <a:solidFill>
                  <a:srgbClr val="161616"/>
                </a:solidFill>
                <a:highlight>
                  <a:srgbClr val="FFFFFF"/>
                </a:highlight>
                <a:latin typeface="Times New Roman"/>
                <a:ea typeface="+mn-ea"/>
                <a:cs typeface="Times New Roman"/>
              </a:rPr>
              <a:t>   </a:t>
            </a:r>
            <a:r>
              <a:rPr lang="sr-Latn-RS" sz="1408" kern="1200" err="1">
                <a:solidFill>
                  <a:srgbClr val="161616"/>
                </a:solidFill>
                <a:highlight>
                  <a:srgbClr val="FFFFFF"/>
                </a:highlight>
                <a:latin typeface="Times New Roman"/>
                <a:ea typeface="+mn-ea"/>
                <a:cs typeface="Times New Roman"/>
              </a:rPr>
              <a:t>Retrieve</a:t>
            </a:r>
            <a:r>
              <a:rPr lang="sr-Latn-RS" sz="1408" kern="1200">
                <a:solidFill>
                  <a:srgbClr val="161616"/>
                </a:solidFill>
                <a:highlight>
                  <a:srgbClr val="FFFFFF"/>
                </a:highlight>
                <a:latin typeface="Times New Roman"/>
                <a:ea typeface="+mn-ea"/>
                <a:cs typeface="Times New Roman"/>
              </a:rPr>
              <a:t> </a:t>
            </a:r>
            <a:r>
              <a:rPr lang="sr-Latn-RS" sz="1408" kern="1200" err="1">
                <a:solidFill>
                  <a:srgbClr val="161616"/>
                </a:solidFill>
                <a:highlight>
                  <a:srgbClr val="FFFFFF"/>
                </a:highlight>
                <a:latin typeface="Times New Roman"/>
                <a:ea typeface="+mn-ea"/>
                <a:cs typeface="Times New Roman"/>
              </a:rPr>
              <a:t>row</a:t>
            </a:r>
            <a:r>
              <a:rPr lang="sr-Latn-RS" sz="1408" kern="1200">
                <a:solidFill>
                  <a:srgbClr val="161616"/>
                </a:solidFill>
                <a:highlight>
                  <a:srgbClr val="FFFFFF"/>
                </a:highlight>
                <a:latin typeface="Times New Roman"/>
                <a:ea typeface="+mn-ea"/>
                <a:cs typeface="Times New Roman"/>
              </a:rPr>
              <a:t> from </a:t>
            </a:r>
            <a:r>
              <a:rPr lang="sr-Latn-RS" sz="1408" kern="1200" err="1">
                <a:solidFill>
                  <a:srgbClr val="161616"/>
                </a:solidFill>
                <a:highlight>
                  <a:srgbClr val="FFFFFF"/>
                </a:highlight>
                <a:latin typeface="Times New Roman"/>
                <a:ea typeface="+mn-ea"/>
                <a:cs typeface="Times New Roman"/>
              </a:rPr>
              <a:t>local</a:t>
            </a:r>
            <a:r>
              <a:rPr lang="sr-Latn-RS" sz="1408" kern="1200">
                <a:solidFill>
                  <a:srgbClr val="161616"/>
                </a:solidFill>
                <a:highlight>
                  <a:srgbClr val="FFFFFF"/>
                </a:highlight>
                <a:latin typeface="Times New Roman"/>
                <a:ea typeface="+mn-ea"/>
                <a:cs typeface="Times New Roman"/>
              </a:rPr>
              <a:t> table CustomerData.dbo.Customer_33 </a:t>
            </a:r>
          </a:p>
          <a:p>
            <a:pPr defTabSz="804672">
              <a:spcAft>
                <a:spcPts val="600"/>
              </a:spcAft>
            </a:pPr>
            <a:r>
              <a:rPr lang="sr-Latn-RS" sz="1408" kern="1200">
                <a:solidFill>
                  <a:srgbClr val="161616"/>
                </a:solidFill>
                <a:highlight>
                  <a:srgbClr val="FFFFFF"/>
                </a:highlight>
                <a:latin typeface="Times New Roman"/>
                <a:ea typeface="+mn-ea"/>
                <a:cs typeface="Times New Roman"/>
              </a:rPr>
              <a:t>ELSE IF @CustomerIDParameter BETWEEN 3300000 </a:t>
            </a:r>
            <a:r>
              <a:rPr lang="sr-Latn-RS" sz="1408" kern="1200" err="1">
                <a:solidFill>
                  <a:srgbClr val="161616"/>
                </a:solidFill>
                <a:highlight>
                  <a:srgbClr val="FFFFFF"/>
                </a:highlight>
                <a:latin typeface="Times New Roman"/>
                <a:ea typeface="+mn-ea"/>
                <a:cs typeface="Times New Roman"/>
              </a:rPr>
              <a:t>and</a:t>
            </a:r>
            <a:r>
              <a:rPr lang="sr-Latn-RS" sz="1408" kern="1200">
                <a:solidFill>
                  <a:srgbClr val="161616"/>
                </a:solidFill>
                <a:highlight>
                  <a:srgbClr val="FFFFFF"/>
                </a:highlight>
                <a:latin typeface="Times New Roman"/>
                <a:ea typeface="+mn-ea"/>
                <a:cs typeface="Times New Roman"/>
              </a:rPr>
              <a:t> 6599999 </a:t>
            </a:r>
          </a:p>
          <a:p>
            <a:pPr defTabSz="804672">
              <a:spcAft>
                <a:spcPts val="600"/>
              </a:spcAft>
            </a:pPr>
            <a:r>
              <a:rPr lang="sr-Latn-RS" sz="1408" kern="1200">
                <a:solidFill>
                  <a:srgbClr val="161616"/>
                </a:solidFill>
                <a:highlight>
                  <a:srgbClr val="FFFFFF"/>
                </a:highlight>
                <a:latin typeface="Times New Roman"/>
                <a:ea typeface="+mn-ea"/>
                <a:cs typeface="Times New Roman"/>
              </a:rPr>
              <a:t>   </a:t>
            </a:r>
            <a:r>
              <a:rPr lang="sr-Latn-RS" sz="1408" kern="1200" err="1">
                <a:solidFill>
                  <a:srgbClr val="161616"/>
                </a:solidFill>
                <a:highlight>
                  <a:srgbClr val="FFFFFF"/>
                </a:highlight>
                <a:latin typeface="Times New Roman"/>
                <a:ea typeface="+mn-ea"/>
                <a:cs typeface="Times New Roman"/>
              </a:rPr>
              <a:t>Retrieve</a:t>
            </a:r>
            <a:r>
              <a:rPr lang="sr-Latn-RS" sz="1408" kern="1200">
                <a:solidFill>
                  <a:srgbClr val="161616"/>
                </a:solidFill>
                <a:highlight>
                  <a:srgbClr val="FFFFFF"/>
                </a:highlight>
                <a:latin typeface="Times New Roman"/>
                <a:ea typeface="+mn-ea"/>
                <a:cs typeface="Times New Roman"/>
              </a:rPr>
              <a:t> </a:t>
            </a:r>
            <a:r>
              <a:rPr lang="sr-Latn-RS" sz="1408" kern="1200" err="1">
                <a:solidFill>
                  <a:srgbClr val="161616"/>
                </a:solidFill>
                <a:highlight>
                  <a:srgbClr val="FFFFFF"/>
                </a:highlight>
                <a:latin typeface="Times New Roman"/>
                <a:ea typeface="+mn-ea"/>
                <a:cs typeface="Times New Roman"/>
              </a:rPr>
              <a:t>row</a:t>
            </a:r>
            <a:r>
              <a:rPr lang="sr-Latn-RS" sz="1408" kern="1200">
                <a:solidFill>
                  <a:srgbClr val="161616"/>
                </a:solidFill>
                <a:highlight>
                  <a:srgbClr val="FFFFFF"/>
                </a:highlight>
                <a:latin typeface="Times New Roman"/>
                <a:ea typeface="+mn-ea"/>
                <a:cs typeface="Times New Roman"/>
              </a:rPr>
              <a:t> from </a:t>
            </a:r>
            <a:r>
              <a:rPr lang="sr-Latn-RS" sz="1408" kern="1200" err="1">
                <a:solidFill>
                  <a:srgbClr val="161616"/>
                </a:solidFill>
                <a:highlight>
                  <a:srgbClr val="FFFFFF"/>
                </a:highlight>
                <a:latin typeface="Times New Roman"/>
                <a:ea typeface="+mn-ea"/>
                <a:cs typeface="Times New Roman"/>
              </a:rPr>
              <a:t>linked</a:t>
            </a:r>
            <a:r>
              <a:rPr lang="sr-Latn-RS" sz="1408" kern="1200">
                <a:solidFill>
                  <a:srgbClr val="161616"/>
                </a:solidFill>
                <a:highlight>
                  <a:srgbClr val="FFFFFF"/>
                </a:highlight>
                <a:latin typeface="Times New Roman"/>
                <a:ea typeface="+mn-ea"/>
                <a:cs typeface="Times New Roman"/>
              </a:rPr>
              <a:t> table Server2.CustomerData.dbo.Customer_66 </a:t>
            </a:r>
          </a:p>
          <a:p>
            <a:pPr defTabSz="804672">
              <a:spcAft>
                <a:spcPts val="600"/>
              </a:spcAft>
            </a:pPr>
            <a:r>
              <a:rPr lang="sr-Latn-RS" sz="1408" kern="1200">
                <a:solidFill>
                  <a:srgbClr val="161616"/>
                </a:solidFill>
                <a:highlight>
                  <a:srgbClr val="FFFFFF"/>
                </a:highlight>
                <a:latin typeface="Times New Roman"/>
                <a:ea typeface="+mn-ea"/>
                <a:cs typeface="Times New Roman"/>
              </a:rPr>
              <a:t>ELSE IF @CustomerIDParameter BETWEEN 6600000 </a:t>
            </a:r>
            <a:r>
              <a:rPr lang="sr-Latn-RS" sz="1408" kern="1200" err="1">
                <a:solidFill>
                  <a:srgbClr val="161616"/>
                </a:solidFill>
                <a:highlight>
                  <a:srgbClr val="FFFFFF"/>
                </a:highlight>
                <a:latin typeface="Times New Roman"/>
                <a:ea typeface="+mn-ea"/>
                <a:cs typeface="Times New Roman"/>
              </a:rPr>
              <a:t>and</a:t>
            </a:r>
            <a:r>
              <a:rPr lang="sr-Latn-RS" sz="1408" kern="1200">
                <a:solidFill>
                  <a:srgbClr val="161616"/>
                </a:solidFill>
                <a:highlight>
                  <a:srgbClr val="FFFFFF"/>
                </a:highlight>
                <a:latin typeface="Times New Roman"/>
                <a:ea typeface="+mn-ea"/>
                <a:cs typeface="Times New Roman"/>
              </a:rPr>
              <a:t> 9999999 </a:t>
            </a:r>
          </a:p>
          <a:p>
            <a:pPr defTabSz="804672">
              <a:spcAft>
                <a:spcPts val="600"/>
              </a:spcAft>
            </a:pPr>
            <a:r>
              <a:rPr lang="sr-Latn-RS" sz="1408" kern="1200">
                <a:solidFill>
                  <a:srgbClr val="161616"/>
                </a:solidFill>
                <a:highlight>
                  <a:srgbClr val="FFFFFF"/>
                </a:highlight>
                <a:latin typeface="Times New Roman"/>
                <a:ea typeface="+mn-ea"/>
                <a:cs typeface="Times New Roman"/>
              </a:rPr>
              <a:t>   </a:t>
            </a:r>
            <a:r>
              <a:rPr lang="sr-Latn-RS" sz="1408" kern="1200" err="1">
                <a:solidFill>
                  <a:srgbClr val="161616"/>
                </a:solidFill>
                <a:highlight>
                  <a:srgbClr val="FFFFFF"/>
                </a:highlight>
                <a:latin typeface="Times New Roman"/>
                <a:ea typeface="+mn-ea"/>
                <a:cs typeface="Times New Roman"/>
              </a:rPr>
              <a:t>Retrieve</a:t>
            </a:r>
            <a:r>
              <a:rPr lang="sr-Latn-RS" sz="1408" kern="1200">
                <a:solidFill>
                  <a:srgbClr val="161616"/>
                </a:solidFill>
                <a:highlight>
                  <a:srgbClr val="FFFFFF"/>
                </a:highlight>
                <a:latin typeface="Times New Roman"/>
                <a:ea typeface="+mn-ea"/>
                <a:cs typeface="Times New Roman"/>
              </a:rPr>
              <a:t> </a:t>
            </a:r>
            <a:r>
              <a:rPr lang="sr-Latn-RS" sz="1408" kern="1200" err="1">
                <a:solidFill>
                  <a:srgbClr val="161616"/>
                </a:solidFill>
                <a:highlight>
                  <a:srgbClr val="FFFFFF"/>
                </a:highlight>
                <a:latin typeface="Times New Roman"/>
                <a:ea typeface="+mn-ea"/>
                <a:cs typeface="Times New Roman"/>
              </a:rPr>
              <a:t>row</a:t>
            </a:r>
            <a:r>
              <a:rPr lang="sr-Latn-RS" sz="1408" kern="1200">
                <a:solidFill>
                  <a:srgbClr val="161616"/>
                </a:solidFill>
                <a:highlight>
                  <a:srgbClr val="FFFFFF"/>
                </a:highlight>
                <a:latin typeface="Times New Roman"/>
                <a:ea typeface="+mn-ea"/>
                <a:cs typeface="Times New Roman"/>
              </a:rPr>
              <a:t> from </a:t>
            </a:r>
            <a:r>
              <a:rPr lang="sr-Latn-RS" sz="1408" kern="1200" err="1">
                <a:solidFill>
                  <a:srgbClr val="161616"/>
                </a:solidFill>
                <a:highlight>
                  <a:srgbClr val="FFFFFF"/>
                </a:highlight>
                <a:latin typeface="Times New Roman"/>
                <a:ea typeface="+mn-ea"/>
                <a:cs typeface="Times New Roman"/>
              </a:rPr>
              <a:t>linked</a:t>
            </a:r>
            <a:r>
              <a:rPr lang="sr-Latn-RS" sz="1408" kern="1200">
                <a:solidFill>
                  <a:srgbClr val="161616"/>
                </a:solidFill>
                <a:highlight>
                  <a:srgbClr val="FFFFFF"/>
                </a:highlight>
                <a:latin typeface="Times New Roman"/>
                <a:ea typeface="+mn-ea"/>
                <a:cs typeface="Times New Roman"/>
              </a:rPr>
              <a:t> table Server3.CustomerData.dbo.Customer_99</a:t>
            </a:r>
          </a:p>
          <a:p>
            <a:pPr algn="l">
              <a:spcAft>
                <a:spcPts val="600"/>
              </a:spcAft>
            </a:pPr>
            <a:endParaRPr lang="sr-Latn-RS" sz="1600"/>
          </a:p>
        </p:txBody>
      </p:sp>
    </p:spTree>
    <p:extLst>
      <p:ext uri="{BB962C8B-B14F-4D97-AF65-F5344CB8AC3E}">
        <p14:creationId xmlns:p14="http://schemas.microsoft.com/office/powerpoint/2010/main" val="3275163838"/>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Univers"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1F1B1B8-5A9B-4E1F-8C4E-7AAE2CCA0614}">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9D08CD0-82A3-4566-9B63-BB91B2D89764}">
  <ds:schemaRefs>
    <ds:schemaRef ds:uri="71af3243-3dd4-4a8d-8c0d-dd76da1f02a5"/>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F979E8A1-055A-4751-97E9-E6B1F9E21214}">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TM89338750</Template>
  <Application>Microsoft Office PowerPoint</Application>
  <PresentationFormat>Široki ekran</PresentationFormat>
  <Slides>23</Slides>
  <Notes>0</Notes>
  <HiddenSlides>0</HiddenSlides>
  <ScaleCrop>false</ScaleCrop>
  <HeadingPairs>
    <vt:vector size="4" baseType="variant">
      <vt:variant>
        <vt:lpstr>Tema</vt:lpstr>
      </vt:variant>
      <vt:variant>
        <vt:i4>1</vt:i4>
      </vt:variant>
      <vt:variant>
        <vt:lpstr>Naslovi slajdova</vt:lpstr>
      </vt:variant>
      <vt:variant>
        <vt:i4>23</vt:i4>
      </vt:variant>
    </vt:vector>
  </HeadingPairs>
  <TitlesOfParts>
    <vt:vector size="24" baseType="lpstr">
      <vt:lpstr>GradientUnivers</vt:lpstr>
      <vt:lpstr>Obrada upita kod sql server baze</vt:lpstr>
      <vt:lpstr>SQL Server</vt:lpstr>
      <vt:lpstr>Obrada upita</vt:lpstr>
      <vt:lpstr>Šta je obrada upita?</vt:lpstr>
      <vt:lpstr>Arhitektura obrade upita kod sql servera</vt:lpstr>
      <vt:lpstr>Skraćivanje konstanti </vt:lpstr>
      <vt:lpstr>Procena izraza</vt:lpstr>
      <vt:lpstr>Obrada pogleda</vt:lpstr>
      <vt:lpstr>Obrada distribuiranih pogleda</vt:lpstr>
      <vt:lpstr>Plan izvršenja</vt:lpstr>
      <vt:lpstr>Šta plan izvršenja definiše?</vt:lpstr>
      <vt:lpstr>Komponente plana izvršenja</vt:lpstr>
      <vt:lpstr>Primer izgleda plana izvršenja u MSSMS-u</vt:lpstr>
      <vt:lpstr>Keš planova izvršenja</vt:lpstr>
      <vt:lpstr>Referenciranje parcijalnim i punim nazivom</vt:lpstr>
      <vt:lpstr>PowerPoint prezentacija</vt:lpstr>
      <vt:lpstr>Ponovno korišćenje planova iz keša</vt:lpstr>
      <vt:lpstr>Ista procedura, drugi parametri</vt:lpstr>
      <vt:lpstr>Uklanjanje planova iz keša planova</vt:lpstr>
      <vt:lpstr>Obrada paralelnih upita</vt:lpstr>
      <vt:lpstr>Paralelizam kod SQL Servera</vt:lpstr>
      <vt:lpstr>Stepen paralelizma</vt:lpstr>
      <vt:lpstr>Hvala na pažnji!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Galaxy</dc:title>
  <dc:creator/>
  <cp:revision>114</cp:revision>
  <dcterms:created xsi:type="dcterms:W3CDTF">2023-04-15T16:53:45Z</dcterms:created>
  <dcterms:modified xsi:type="dcterms:W3CDTF">2023-04-16T18:59:10Z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