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706EE-FE59-4B85-B93F-BF87F4D373AC}" v="7" dt="2023-05-20T13:11:23.843"/>
    <p1510:client id="{50F5BB79-6CB5-5EB1-2DCD-1BACE2E353A6}" v="920" dt="2023-05-20T20:44:10.626"/>
    <p1510:client id="{A9D5D941-AACA-B043-10B6-DE4BDB9ECC0A}" v="32" dt="2023-05-22T19:29:11.922"/>
    <p1510:client id="{E0032593-03CA-47D8-5A84-D4543FC05D4C}" v="16" dt="2023-05-20T13:14:1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1FA21-02D1-40D4-A050-B281BEF079D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sr-Latn-RS"/>
        </a:p>
      </dgm:t>
    </dgm:pt>
    <dgm:pt modelId="{FA9132F7-1AD5-4BAA-ABC5-E772A8900603}">
      <dgm:prSet phldrT="[Tekst]" phldr="0"/>
      <dgm:spPr/>
      <dgm:t>
        <a:bodyPr/>
        <a:lstStyle/>
        <a:p>
          <a:pPr rtl="0"/>
          <a:r>
            <a:rPr lang="sr-Latn-RS">
              <a:latin typeface="Grandview Display"/>
              <a:cs typeface="Times New Roman"/>
            </a:rPr>
            <a:t>1) Generisanje vektora inicijalizacije (IV)</a:t>
          </a:r>
          <a:endParaRPr lang="sr-Latn-RS" dirty="0">
            <a:latin typeface="Grandview Display"/>
          </a:endParaRPr>
        </a:p>
      </dgm:t>
    </dgm:pt>
    <dgm:pt modelId="{4ED9B397-B44E-4BBB-B391-62A00DC6844C}" type="parTrans" cxnId="{BC89D961-9166-4DD1-A3AB-FA585F45A1B2}">
      <dgm:prSet/>
      <dgm:spPr/>
      <dgm:t>
        <a:bodyPr/>
        <a:lstStyle/>
        <a:p>
          <a:endParaRPr lang="sr-Latn-RS"/>
        </a:p>
      </dgm:t>
    </dgm:pt>
    <dgm:pt modelId="{2F0B990B-30DF-46D0-B292-F8802907B4DB}" type="sibTrans" cxnId="{BC89D961-9166-4DD1-A3AB-FA585F45A1B2}">
      <dgm:prSet/>
      <dgm:spPr/>
      <dgm:t>
        <a:bodyPr/>
        <a:lstStyle/>
        <a:p>
          <a:endParaRPr lang="sr-Latn-RS"/>
        </a:p>
      </dgm:t>
    </dgm:pt>
    <dgm:pt modelId="{AAE00005-3DFF-4846-9890-CA5C97800095}">
      <dgm:prSet phldrT="[Tekst]" phldr="0"/>
      <dgm:spPr/>
      <dgm:t>
        <a:bodyPr/>
        <a:lstStyle/>
        <a:p>
          <a:pPr rtl="0"/>
          <a:r>
            <a:rPr lang="sr-Latn-RS">
              <a:latin typeface="Grandview Display"/>
            </a:rPr>
            <a:t>Nasumično: </a:t>
          </a:r>
          <a:br>
            <a:rPr lang="sr-Latn-RS" dirty="0">
              <a:latin typeface="Grandview Display"/>
              <a:cs typeface="Times New Roman"/>
            </a:rPr>
          </a:br>
          <a:r>
            <a:rPr lang="sr-Latn-RS">
              <a:latin typeface="Grandview Display"/>
              <a:cs typeface="Times New Roman"/>
            </a:rPr>
            <a:t>IV = Kriptografski generiše nasumičnih 128 bita</a:t>
          </a:r>
        </a:p>
      </dgm:t>
    </dgm:pt>
    <dgm:pt modelId="{88015E7D-1CB1-49DD-8C69-6B7CBD5A2A7C}" type="parTrans" cxnId="{60CCEF48-9787-4019-B491-70557759C9F9}">
      <dgm:prSet/>
      <dgm:spPr/>
      <dgm:t>
        <a:bodyPr/>
        <a:lstStyle/>
        <a:p>
          <a:endParaRPr lang="sr-Latn-RS"/>
        </a:p>
      </dgm:t>
    </dgm:pt>
    <dgm:pt modelId="{F6FDC06F-BE49-430A-97D3-134E08B68791}" type="sibTrans" cxnId="{60CCEF48-9787-4019-B491-70557759C9F9}">
      <dgm:prSet/>
      <dgm:spPr/>
      <dgm:t>
        <a:bodyPr/>
        <a:lstStyle/>
        <a:p>
          <a:endParaRPr lang="sr-Latn-RS"/>
        </a:p>
      </dgm:t>
    </dgm:pt>
    <dgm:pt modelId="{53F3794D-544B-45C0-9CD3-800A36EEBCF2}">
      <dgm:prSet phldrT="[Tekst]" phldr="0"/>
      <dgm:spPr/>
      <dgm:t>
        <a:bodyPr/>
        <a:lstStyle/>
        <a:p>
          <a:pPr rtl="0"/>
          <a:r>
            <a:rPr lang="sr-Latn-RS">
              <a:latin typeface="Grandview Display"/>
            </a:rPr>
            <a:t>Deterministički:</a:t>
          </a:r>
          <a:r>
            <a:rPr lang="sr-Latn-RS" dirty="0">
              <a:latin typeface="Grandview Display"/>
              <a:cs typeface="Times New Roman"/>
            </a:rPr>
            <a:t> </a:t>
          </a:r>
          <a:br>
            <a:rPr lang="sr-Latn-RS" dirty="0">
              <a:latin typeface="Grandview Display"/>
              <a:cs typeface="Times New Roman"/>
            </a:rPr>
          </a:br>
          <a:r>
            <a:rPr lang="sr-Latn-RS">
              <a:latin typeface="Grandview Display"/>
              <a:cs typeface="Times New Roman"/>
            </a:rPr>
            <a:t>IV = HMAC-SHA-256( iv_key, cell_data ) </a:t>
          </a:r>
          <a:endParaRPr lang="sr-Latn-RS" dirty="0">
            <a:latin typeface="Grandview Display"/>
          </a:endParaRPr>
        </a:p>
      </dgm:t>
    </dgm:pt>
    <dgm:pt modelId="{408DCCF5-4A43-46E9-ADB9-17DF2B13865B}" type="parTrans" cxnId="{2AD52D9E-677B-4526-AF75-7ADA52A7EC5C}">
      <dgm:prSet/>
      <dgm:spPr/>
      <dgm:t>
        <a:bodyPr/>
        <a:lstStyle/>
        <a:p>
          <a:endParaRPr lang="sr-Latn-RS"/>
        </a:p>
      </dgm:t>
    </dgm:pt>
    <dgm:pt modelId="{9DCB6BA3-8BDF-4426-B495-BC9DABF4BC55}" type="sibTrans" cxnId="{2AD52D9E-677B-4526-AF75-7ADA52A7EC5C}">
      <dgm:prSet/>
      <dgm:spPr/>
      <dgm:t>
        <a:bodyPr/>
        <a:lstStyle/>
        <a:p>
          <a:endParaRPr lang="sr-Latn-RS"/>
        </a:p>
      </dgm:t>
    </dgm:pt>
    <dgm:pt modelId="{64B6F484-F352-4173-8BFC-14B131630FB7}">
      <dgm:prSet phldrT="[Tekst]" phldr="0"/>
      <dgm:spPr/>
      <dgm:t>
        <a:bodyPr/>
        <a:lstStyle/>
        <a:p>
          <a:pPr rtl="0"/>
          <a:r>
            <a:rPr lang="sr-Latn-RS" b="0">
              <a:solidFill>
                <a:schemeClr val="bg1"/>
              </a:solidFill>
              <a:latin typeface="Grandview Display"/>
              <a:cs typeface="Times New Roman"/>
            </a:rPr>
            <a:t>2) Računanje AES_256_CBC šifrovanog teksta</a:t>
          </a:r>
          <a:endParaRPr lang="sr-Latn-RS" b="0" dirty="0">
            <a:solidFill>
              <a:schemeClr val="bg1"/>
            </a:solidFill>
            <a:latin typeface="Grandview Display"/>
          </a:endParaRPr>
        </a:p>
      </dgm:t>
    </dgm:pt>
    <dgm:pt modelId="{E51C75DD-C6B9-4BC1-8E22-16A56FA68214}" type="parTrans" cxnId="{1B338EED-BA2B-42A0-A0BD-C5F513CF11AD}">
      <dgm:prSet/>
      <dgm:spPr/>
      <dgm:t>
        <a:bodyPr/>
        <a:lstStyle/>
        <a:p>
          <a:endParaRPr lang="sr-Latn-RS"/>
        </a:p>
      </dgm:t>
    </dgm:pt>
    <dgm:pt modelId="{74BEDC31-697A-420C-BB6F-475F1A280D0C}" type="sibTrans" cxnId="{1B338EED-BA2B-42A0-A0BD-C5F513CF11AD}">
      <dgm:prSet/>
      <dgm:spPr/>
      <dgm:t>
        <a:bodyPr/>
        <a:lstStyle/>
        <a:p>
          <a:endParaRPr lang="sr-Latn-RS"/>
        </a:p>
      </dgm:t>
    </dgm:pt>
    <dgm:pt modelId="{37AAFB3C-0C28-4136-99A3-6279F53EEA2D}">
      <dgm:prSet phldrT="[Tekst]" phldr="0"/>
      <dgm:spPr/>
      <dgm:t>
        <a:bodyPr/>
        <a:lstStyle/>
        <a:p>
          <a:pPr rtl="0"/>
          <a:r>
            <a:rPr lang="sr-Latn-RS">
              <a:solidFill>
                <a:srgbClr val="000000"/>
              </a:solidFill>
              <a:latin typeface="Grandview Display"/>
              <a:cs typeface="Times New Roman"/>
            </a:rPr>
            <a:t>aes_256_cbc_ciphertext = AES-CBC-256(enc_key, IV, cell_data)</a:t>
          </a:r>
          <a:endParaRPr lang="sr-Latn-RS" dirty="0">
            <a:latin typeface="Grandview Display"/>
          </a:endParaRPr>
        </a:p>
      </dgm:t>
    </dgm:pt>
    <dgm:pt modelId="{15C2F033-8AFA-4FE2-868F-085FF06A13B9}" type="parTrans" cxnId="{57CE5D95-222E-4813-9768-BAFAE9406232}">
      <dgm:prSet/>
      <dgm:spPr/>
      <dgm:t>
        <a:bodyPr/>
        <a:lstStyle/>
        <a:p>
          <a:endParaRPr lang="sr-Latn-RS"/>
        </a:p>
      </dgm:t>
    </dgm:pt>
    <dgm:pt modelId="{648BF068-089C-4FA8-BB6C-14424EFC02AC}" type="sibTrans" cxnId="{57CE5D95-222E-4813-9768-BAFAE9406232}">
      <dgm:prSet/>
      <dgm:spPr/>
      <dgm:t>
        <a:bodyPr/>
        <a:lstStyle/>
        <a:p>
          <a:endParaRPr lang="sr-Latn-RS"/>
        </a:p>
      </dgm:t>
    </dgm:pt>
    <dgm:pt modelId="{5609D41A-0584-40DB-AF14-B0AE2D87A659}">
      <dgm:prSet phldrT="[Tekst]" phldr="0"/>
      <dgm:spPr/>
      <dgm:t>
        <a:bodyPr/>
        <a:lstStyle/>
        <a:p>
          <a:pPr rtl="0"/>
          <a:r>
            <a:rPr lang="sr-Latn-RS" b="0" dirty="0">
              <a:solidFill>
                <a:schemeClr val="bg1"/>
              </a:solidFill>
              <a:latin typeface="Grandview Display"/>
              <a:cs typeface="Times New Roman"/>
            </a:rPr>
            <a:t>3) Računanje MAC-a</a:t>
          </a:r>
          <a:endParaRPr lang="sr-Latn-RS" b="0" dirty="0">
            <a:solidFill>
              <a:schemeClr val="bg1"/>
            </a:solidFill>
            <a:latin typeface="Grandview Display"/>
          </a:endParaRPr>
        </a:p>
      </dgm:t>
    </dgm:pt>
    <dgm:pt modelId="{DDD50342-D760-4B28-BE7A-DA5845E7170E}" type="parTrans" cxnId="{1B420724-35A8-49C3-AD77-A8F293B3C27B}">
      <dgm:prSet/>
      <dgm:spPr/>
      <dgm:t>
        <a:bodyPr/>
        <a:lstStyle/>
        <a:p>
          <a:endParaRPr lang="sr-Latn-RS"/>
        </a:p>
      </dgm:t>
    </dgm:pt>
    <dgm:pt modelId="{FCBDAAC1-F86F-4D56-A053-9B41BEA38234}" type="sibTrans" cxnId="{1B420724-35A8-49C3-AD77-A8F293B3C27B}">
      <dgm:prSet/>
      <dgm:spPr/>
      <dgm:t>
        <a:bodyPr/>
        <a:lstStyle/>
        <a:p>
          <a:endParaRPr lang="sr-Latn-RS"/>
        </a:p>
      </dgm:t>
    </dgm:pt>
    <dgm:pt modelId="{775807D0-7F5C-4FD5-8D84-05D774870911}">
      <dgm:prSet phldrT="[Tekst]" phldr="0"/>
      <dgm:spPr/>
      <dgm:t>
        <a:bodyPr/>
        <a:lstStyle/>
        <a:p>
          <a:pPr rtl="0"/>
          <a:r>
            <a:rPr lang="sr-Latn-RS">
              <a:solidFill>
                <a:srgbClr val="000000"/>
              </a:solidFill>
              <a:latin typeface="Grandview Display"/>
              <a:cs typeface="Times New Roman"/>
            </a:rPr>
            <a:t>MAC = HMAC-SHA-256(mac_ključ, </a:t>
          </a:r>
          <a:r>
            <a:rPr lang="sr-Latn-RS">
              <a:solidFill>
                <a:srgbClr val="161616"/>
              </a:solidFill>
              <a:latin typeface="Grandview Display"/>
              <a:cs typeface="Times New Roman"/>
            </a:rPr>
            <a:t>versionbyte + IV + Ciphertext + versionbyte_length</a:t>
          </a:r>
          <a:r>
            <a:rPr lang="sr-Latn-RS">
              <a:solidFill>
                <a:srgbClr val="000000"/>
              </a:solidFill>
              <a:latin typeface="Grandview Display"/>
              <a:cs typeface="Times New Roman"/>
            </a:rPr>
            <a:t>)</a:t>
          </a:r>
        </a:p>
      </dgm:t>
    </dgm:pt>
    <dgm:pt modelId="{4B81DDA2-FD2C-438A-BF30-6F2097515921}" type="parTrans" cxnId="{58D94E75-31F7-4ECF-B283-09DBE2681ADB}">
      <dgm:prSet/>
      <dgm:spPr/>
      <dgm:t>
        <a:bodyPr/>
        <a:lstStyle/>
        <a:p>
          <a:endParaRPr lang="sr-Latn-RS"/>
        </a:p>
      </dgm:t>
    </dgm:pt>
    <dgm:pt modelId="{5B9F32D4-8C0B-4EF9-8486-56D111F07020}" type="sibTrans" cxnId="{58D94E75-31F7-4ECF-B283-09DBE2681ADB}">
      <dgm:prSet/>
      <dgm:spPr/>
      <dgm:t>
        <a:bodyPr/>
        <a:lstStyle/>
        <a:p>
          <a:endParaRPr lang="sr-Latn-RS"/>
        </a:p>
      </dgm:t>
    </dgm:pt>
    <dgm:pt modelId="{924F2AFC-B5C0-478D-98A7-26B849AACA4C}">
      <dgm:prSet phldrT="[Tekst]" phldr="0"/>
      <dgm:spPr/>
      <dgm:t>
        <a:bodyPr/>
        <a:lstStyle/>
        <a:p>
          <a:pPr rtl="0"/>
          <a:r>
            <a:rPr lang="sr-Latn-RS" dirty="0">
              <a:latin typeface="Grandview Display"/>
            </a:rPr>
            <a:t>4) Nadovezivanje</a:t>
          </a:r>
          <a:endParaRPr lang="sr-Latn-RS" dirty="0"/>
        </a:p>
      </dgm:t>
    </dgm:pt>
    <dgm:pt modelId="{77FCAE1E-1CED-4E7E-8E4D-DBD3B736FFAB}" type="parTrans" cxnId="{611C87C3-C252-4121-906E-4AA5241EDC00}">
      <dgm:prSet/>
      <dgm:spPr/>
      <dgm:t>
        <a:bodyPr/>
        <a:lstStyle/>
        <a:p>
          <a:endParaRPr lang="sr-Latn-RS"/>
        </a:p>
      </dgm:t>
    </dgm:pt>
    <dgm:pt modelId="{5466F096-3585-4FB1-B9E3-FB8456ADB61D}" type="sibTrans" cxnId="{611C87C3-C252-4121-906E-4AA5241EDC00}">
      <dgm:prSet/>
      <dgm:spPr/>
      <dgm:t>
        <a:bodyPr/>
        <a:lstStyle/>
        <a:p>
          <a:endParaRPr lang="sr-Latn-RS"/>
        </a:p>
      </dgm:t>
    </dgm:pt>
    <dgm:pt modelId="{5B77D6B8-44C9-4AC2-AD79-C07F2021583E}">
      <dgm:prSet phldr="0"/>
      <dgm:spPr/>
      <dgm:t>
        <a:bodyPr/>
        <a:lstStyle/>
        <a:p>
          <a:pPr rtl="0"/>
          <a:r>
            <a:rPr lang="sr-Latn-RS" b="0" dirty="0">
              <a:solidFill>
                <a:srgbClr val="000000"/>
              </a:solidFill>
              <a:latin typeface="Grandview Display"/>
              <a:cs typeface="Times New Roman"/>
            </a:rPr>
            <a:t>aead_aes_256_cbc_hmac_sha_256 = versionbyte + MAC + IV + aes_256_cbc_ciphertext</a:t>
          </a:r>
        </a:p>
      </dgm:t>
    </dgm:pt>
    <dgm:pt modelId="{2E83BC93-1CAF-438E-886B-6EE5BAD2F444}" type="parTrans" cxnId="{72F59AA1-4F04-4992-8C61-29DEC875F60C}">
      <dgm:prSet/>
      <dgm:spPr/>
    </dgm:pt>
    <dgm:pt modelId="{CAA63BE3-AB9E-452B-97B1-6CFDF915B70C}" type="sibTrans" cxnId="{72F59AA1-4F04-4992-8C61-29DEC875F60C}">
      <dgm:prSet/>
      <dgm:spPr/>
    </dgm:pt>
    <dgm:pt modelId="{D4C892C3-60C1-4EC9-B82B-5E2D6171A63F}" type="pres">
      <dgm:prSet presAssocID="{AF41FA21-02D1-40D4-A050-B281BEF079D5}" presName="linear" presStyleCnt="0">
        <dgm:presLayoutVars>
          <dgm:animLvl val="lvl"/>
          <dgm:resizeHandles val="exact"/>
        </dgm:presLayoutVars>
      </dgm:prSet>
      <dgm:spPr/>
    </dgm:pt>
    <dgm:pt modelId="{27CCE96D-77D2-464A-B424-EF6610BD4D46}" type="pres">
      <dgm:prSet presAssocID="{FA9132F7-1AD5-4BAA-ABC5-E772A89006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215F0F-4A65-46AF-805D-4EF4DAA4C870}" type="pres">
      <dgm:prSet presAssocID="{FA9132F7-1AD5-4BAA-ABC5-E772A8900603}" presName="childText" presStyleLbl="revTx" presStyleIdx="0" presStyleCnt="4">
        <dgm:presLayoutVars>
          <dgm:bulletEnabled val="1"/>
        </dgm:presLayoutVars>
      </dgm:prSet>
      <dgm:spPr/>
    </dgm:pt>
    <dgm:pt modelId="{522E560A-FF7B-4796-907B-3241432ACE4F}" type="pres">
      <dgm:prSet presAssocID="{64B6F484-F352-4173-8BFC-14B131630F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5067FC-44CE-4C3D-BB59-8D2D1F84D659}" type="pres">
      <dgm:prSet presAssocID="{64B6F484-F352-4173-8BFC-14B131630FB7}" presName="childText" presStyleLbl="revTx" presStyleIdx="1" presStyleCnt="4">
        <dgm:presLayoutVars>
          <dgm:bulletEnabled val="1"/>
        </dgm:presLayoutVars>
      </dgm:prSet>
      <dgm:spPr/>
    </dgm:pt>
    <dgm:pt modelId="{6AA0B121-F976-4962-8C5B-E392B37327F6}" type="pres">
      <dgm:prSet presAssocID="{5609D41A-0584-40DB-AF14-B0AE2D87A6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677B2F-C5D4-4C0A-B36F-75F915E4031F}" type="pres">
      <dgm:prSet presAssocID="{5609D41A-0584-40DB-AF14-B0AE2D87A659}" presName="childText" presStyleLbl="revTx" presStyleIdx="2" presStyleCnt="4">
        <dgm:presLayoutVars>
          <dgm:bulletEnabled val="1"/>
        </dgm:presLayoutVars>
      </dgm:prSet>
      <dgm:spPr/>
    </dgm:pt>
    <dgm:pt modelId="{B0F7D50B-D1BB-4A02-8840-B25621D7919D}" type="pres">
      <dgm:prSet presAssocID="{924F2AFC-B5C0-478D-98A7-26B849AACA4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C3CFBFF-FF31-4724-8816-758B8F5FD113}" type="pres">
      <dgm:prSet presAssocID="{924F2AFC-B5C0-478D-98A7-26B849AACA4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AE9018-D16C-4DE5-9876-AB6C1D1838D1}" type="presOf" srcId="{AAE00005-3DFF-4846-9890-CA5C97800095}" destId="{A1215F0F-4A65-46AF-805D-4EF4DAA4C870}" srcOrd="0" destOrd="0" presId="urn:microsoft.com/office/officeart/2005/8/layout/vList2"/>
    <dgm:cxn modelId="{3739E119-8227-481B-BD22-E9E4CE71685D}" type="presOf" srcId="{775807D0-7F5C-4FD5-8D84-05D774870911}" destId="{27677B2F-C5D4-4C0A-B36F-75F915E4031F}" srcOrd="0" destOrd="0" presId="urn:microsoft.com/office/officeart/2005/8/layout/vList2"/>
    <dgm:cxn modelId="{1B420724-35A8-49C3-AD77-A8F293B3C27B}" srcId="{AF41FA21-02D1-40D4-A050-B281BEF079D5}" destId="{5609D41A-0584-40DB-AF14-B0AE2D87A659}" srcOrd="2" destOrd="0" parTransId="{DDD50342-D760-4B28-BE7A-DA5845E7170E}" sibTransId="{FCBDAAC1-F86F-4D56-A053-9B41BEA38234}"/>
    <dgm:cxn modelId="{E021975E-3DA9-4296-B5F3-8010FB6D48BB}" type="presOf" srcId="{924F2AFC-B5C0-478D-98A7-26B849AACA4C}" destId="{B0F7D50B-D1BB-4A02-8840-B25621D7919D}" srcOrd="0" destOrd="0" presId="urn:microsoft.com/office/officeart/2005/8/layout/vList2"/>
    <dgm:cxn modelId="{BC89D961-9166-4DD1-A3AB-FA585F45A1B2}" srcId="{AF41FA21-02D1-40D4-A050-B281BEF079D5}" destId="{FA9132F7-1AD5-4BAA-ABC5-E772A8900603}" srcOrd="0" destOrd="0" parTransId="{4ED9B397-B44E-4BBB-B391-62A00DC6844C}" sibTransId="{2F0B990B-30DF-46D0-B292-F8802907B4DB}"/>
    <dgm:cxn modelId="{60CCEF48-9787-4019-B491-70557759C9F9}" srcId="{FA9132F7-1AD5-4BAA-ABC5-E772A8900603}" destId="{AAE00005-3DFF-4846-9890-CA5C97800095}" srcOrd="0" destOrd="0" parTransId="{88015E7D-1CB1-49DD-8C69-6B7CBD5A2A7C}" sibTransId="{F6FDC06F-BE49-430A-97D3-134E08B68791}"/>
    <dgm:cxn modelId="{7EF1A751-791C-4746-B15A-9524E00F7631}" type="presOf" srcId="{53F3794D-544B-45C0-9CD3-800A36EEBCF2}" destId="{A1215F0F-4A65-46AF-805D-4EF4DAA4C870}" srcOrd="0" destOrd="1" presId="urn:microsoft.com/office/officeart/2005/8/layout/vList2"/>
    <dgm:cxn modelId="{B553B571-8C2C-4C1A-B397-8A543D7D5417}" type="presOf" srcId="{5B77D6B8-44C9-4AC2-AD79-C07F2021583E}" destId="{5C3CFBFF-FF31-4724-8816-758B8F5FD113}" srcOrd="0" destOrd="0" presId="urn:microsoft.com/office/officeart/2005/8/layout/vList2"/>
    <dgm:cxn modelId="{5BCCD552-E920-45C7-AAC6-F1B83E832388}" type="presOf" srcId="{64B6F484-F352-4173-8BFC-14B131630FB7}" destId="{522E560A-FF7B-4796-907B-3241432ACE4F}" srcOrd="0" destOrd="0" presId="urn:microsoft.com/office/officeart/2005/8/layout/vList2"/>
    <dgm:cxn modelId="{BC842E75-F32D-40FC-9DD6-96F2FA83D315}" type="presOf" srcId="{37AAFB3C-0C28-4136-99A3-6279F53EEA2D}" destId="{DB5067FC-44CE-4C3D-BB59-8D2D1F84D659}" srcOrd="0" destOrd="0" presId="urn:microsoft.com/office/officeart/2005/8/layout/vList2"/>
    <dgm:cxn modelId="{58D94E75-31F7-4ECF-B283-09DBE2681ADB}" srcId="{5609D41A-0584-40DB-AF14-B0AE2D87A659}" destId="{775807D0-7F5C-4FD5-8D84-05D774870911}" srcOrd="0" destOrd="0" parTransId="{4B81DDA2-FD2C-438A-BF30-6F2097515921}" sibTransId="{5B9F32D4-8C0B-4EF9-8486-56D111F07020}"/>
    <dgm:cxn modelId="{56BCD783-EF19-4914-9E15-3997043771A3}" type="presOf" srcId="{5609D41A-0584-40DB-AF14-B0AE2D87A659}" destId="{6AA0B121-F976-4962-8C5B-E392B37327F6}" srcOrd="0" destOrd="0" presId="urn:microsoft.com/office/officeart/2005/8/layout/vList2"/>
    <dgm:cxn modelId="{57CE5D95-222E-4813-9768-BAFAE9406232}" srcId="{64B6F484-F352-4173-8BFC-14B131630FB7}" destId="{37AAFB3C-0C28-4136-99A3-6279F53EEA2D}" srcOrd="0" destOrd="0" parTransId="{15C2F033-8AFA-4FE2-868F-085FF06A13B9}" sibTransId="{648BF068-089C-4FA8-BB6C-14424EFC02AC}"/>
    <dgm:cxn modelId="{2AD52D9E-677B-4526-AF75-7ADA52A7EC5C}" srcId="{FA9132F7-1AD5-4BAA-ABC5-E772A8900603}" destId="{53F3794D-544B-45C0-9CD3-800A36EEBCF2}" srcOrd="1" destOrd="0" parTransId="{408DCCF5-4A43-46E9-ADB9-17DF2B13865B}" sibTransId="{9DCB6BA3-8BDF-4426-B495-BC9DABF4BC55}"/>
    <dgm:cxn modelId="{72F59AA1-4F04-4992-8C61-29DEC875F60C}" srcId="{924F2AFC-B5C0-478D-98A7-26B849AACA4C}" destId="{5B77D6B8-44C9-4AC2-AD79-C07F2021583E}" srcOrd="0" destOrd="0" parTransId="{2E83BC93-1CAF-438E-886B-6EE5BAD2F444}" sibTransId="{CAA63BE3-AB9E-452B-97B1-6CFDF915B70C}"/>
    <dgm:cxn modelId="{611C87C3-C252-4121-906E-4AA5241EDC00}" srcId="{AF41FA21-02D1-40D4-A050-B281BEF079D5}" destId="{924F2AFC-B5C0-478D-98A7-26B849AACA4C}" srcOrd="3" destOrd="0" parTransId="{77FCAE1E-1CED-4E7E-8E4D-DBD3B736FFAB}" sibTransId="{5466F096-3585-4FB1-B9E3-FB8456ADB61D}"/>
    <dgm:cxn modelId="{592BB7DD-DCE7-4342-9F55-94CE557E2A4B}" type="presOf" srcId="{FA9132F7-1AD5-4BAA-ABC5-E772A8900603}" destId="{27CCE96D-77D2-464A-B424-EF6610BD4D46}" srcOrd="0" destOrd="0" presId="urn:microsoft.com/office/officeart/2005/8/layout/vList2"/>
    <dgm:cxn modelId="{B86D9BE0-D2C5-4025-86AA-F1B168AB828F}" type="presOf" srcId="{AF41FA21-02D1-40D4-A050-B281BEF079D5}" destId="{D4C892C3-60C1-4EC9-B82B-5E2D6171A63F}" srcOrd="0" destOrd="0" presId="urn:microsoft.com/office/officeart/2005/8/layout/vList2"/>
    <dgm:cxn modelId="{1B338EED-BA2B-42A0-A0BD-C5F513CF11AD}" srcId="{AF41FA21-02D1-40D4-A050-B281BEF079D5}" destId="{64B6F484-F352-4173-8BFC-14B131630FB7}" srcOrd="1" destOrd="0" parTransId="{E51C75DD-C6B9-4BC1-8E22-16A56FA68214}" sibTransId="{74BEDC31-697A-420C-BB6F-475F1A280D0C}"/>
    <dgm:cxn modelId="{D1F0F83C-08EA-496C-AB68-5719ADBA4B67}" type="presParOf" srcId="{D4C892C3-60C1-4EC9-B82B-5E2D6171A63F}" destId="{27CCE96D-77D2-464A-B424-EF6610BD4D46}" srcOrd="0" destOrd="0" presId="urn:microsoft.com/office/officeart/2005/8/layout/vList2"/>
    <dgm:cxn modelId="{AFA24A62-0C5F-4CD2-A6A0-0B952CCBDC32}" type="presParOf" srcId="{D4C892C3-60C1-4EC9-B82B-5E2D6171A63F}" destId="{A1215F0F-4A65-46AF-805D-4EF4DAA4C870}" srcOrd="1" destOrd="0" presId="urn:microsoft.com/office/officeart/2005/8/layout/vList2"/>
    <dgm:cxn modelId="{E287EAB8-D484-43AA-B07B-C7CAC5C65451}" type="presParOf" srcId="{D4C892C3-60C1-4EC9-B82B-5E2D6171A63F}" destId="{522E560A-FF7B-4796-907B-3241432ACE4F}" srcOrd="2" destOrd="0" presId="urn:microsoft.com/office/officeart/2005/8/layout/vList2"/>
    <dgm:cxn modelId="{1959E5FE-1D44-43EF-B61B-8F92867BEF99}" type="presParOf" srcId="{D4C892C3-60C1-4EC9-B82B-5E2D6171A63F}" destId="{DB5067FC-44CE-4C3D-BB59-8D2D1F84D659}" srcOrd="3" destOrd="0" presId="urn:microsoft.com/office/officeart/2005/8/layout/vList2"/>
    <dgm:cxn modelId="{62A179E2-C753-46C1-87D7-AB9DD12A6953}" type="presParOf" srcId="{D4C892C3-60C1-4EC9-B82B-5E2D6171A63F}" destId="{6AA0B121-F976-4962-8C5B-E392B37327F6}" srcOrd="4" destOrd="0" presId="urn:microsoft.com/office/officeart/2005/8/layout/vList2"/>
    <dgm:cxn modelId="{60A8EFC3-FB77-483F-BE5B-225D560C36F3}" type="presParOf" srcId="{D4C892C3-60C1-4EC9-B82B-5E2D6171A63F}" destId="{27677B2F-C5D4-4C0A-B36F-75F915E4031F}" srcOrd="5" destOrd="0" presId="urn:microsoft.com/office/officeart/2005/8/layout/vList2"/>
    <dgm:cxn modelId="{F9CC6049-35C5-485C-AE10-D6E640E40DAC}" type="presParOf" srcId="{D4C892C3-60C1-4EC9-B82B-5E2D6171A63F}" destId="{B0F7D50B-D1BB-4A02-8840-B25621D7919D}" srcOrd="6" destOrd="0" presId="urn:microsoft.com/office/officeart/2005/8/layout/vList2"/>
    <dgm:cxn modelId="{DCCE04EF-817E-4D04-8A1B-A6E7518A7B27}" type="presParOf" srcId="{D4C892C3-60C1-4EC9-B82B-5E2D6171A63F}" destId="{5C3CFBFF-FF31-4724-8816-758B8F5FD1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E96D-77D2-464A-B424-EF6610BD4D46}">
      <dsp:nvSpPr>
        <dsp:cNvPr id="0" name=""/>
        <dsp:cNvSpPr/>
      </dsp:nvSpPr>
      <dsp:spPr>
        <a:xfrm>
          <a:off x="0" y="316479"/>
          <a:ext cx="6723467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>
              <a:latin typeface="Grandview Display"/>
              <a:cs typeface="Times New Roman"/>
            </a:rPr>
            <a:t>1) Generisanje vektora inicijalizacije (IV)</a:t>
          </a:r>
          <a:endParaRPr lang="sr-Latn-RS" sz="2500" kern="1200" dirty="0">
            <a:latin typeface="Grandview Display"/>
          </a:endParaRPr>
        </a:p>
      </dsp:txBody>
      <dsp:txXfrm>
        <a:off x="29271" y="345750"/>
        <a:ext cx="6664925" cy="541083"/>
      </dsp:txXfrm>
    </dsp:sp>
    <dsp:sp modelId="{A1215F0F-4A65-46AF-805D-4EF4DAA4C870}">
      <dsp:nvSpPr>
        <dsp:cNvPr id="0" name=""/>
        <dsp:cNvSpPr/>
      </dsp:nvSpPr>
      <dsp:spPr>
        <a:xfrm>
          <a:off x="0" y="916104"/>
          <a:ext cx="6723467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7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>
              <a:latin typeface="Grandview Display"/>
            </a:rPr>
            <a:t>Nasumično: </a:t>
          </a:r>
          <a:br>
            <a:rPr lang="sr-Latn-RS" sz="2000" kern="1200" dirty="0">
              <a:latin typeface="Grandview Display"/>
              <a:cs typeface="Times New Roman"/>
            </a:rPr>
          </a:br>
          <a:r>
            <a:rPr lang="sr-Latn-RS" sz="2000" kern="1200">
              <a:latin typeface="Grandview Display"/>
              <a:cs typeface="Times New Roman"/>
            </a:rPr>
            <a:t>IV = Kriptografski generiše nasumičnih 128 bita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>
              <a:latin typeface="Grandview Display"/>
            </a:rPr>
            <a:t>Deterministički:</a:t>
          </a:r>
          <a:r>
            <a:rPr lang="sr-Latn-RS" sz="2000" kern="1200" dirty="0">
              <a:latin typeface="Grandview Display"/>
              <a:cs typeface="Times New Roman"/>
            </a:rPr>
            <a:t> </a:t>
          </a:r>
          <a:br>
            <a:rPr lang="sr-Latn-RS" sz="2000" kern="1200" dirty="0">
              <a:latin typeface="Grandview Display"/>
              <a:cs typeface="Times New Roman"/>
            </a:rPr>
          </a:br>
          <a:r>
            <a:rPr lang="sr-Latn-RS" sz="2000" kern="1200">
              <a:latin typeface="Grandview Display"/>
              <a:cs typeface="Times New Roman"/>
            </a:rPr>
            <a:t>IV = HMAC-SHA-256( iv_key, cell_data ) </a:t>
          </a:r>
          <a:endParaRPr lang="sr-Latn-RS" sz="2000" kern="1200" dirty="0">
            <a:latin typeface="Grandview Display"/>
          </a:endParaRPr>
        </a:p>
      </dsp:txBody>
      <dsp:txXfrm>
        <a:off x="0" y="916104"/>
        <a:ext cx="6723467" cy="1242000"/>
      </dsp:txXfrm>
    </dsp:sp>
    <dsp:sp modelId="{522E560A-FF7B-4796-907B-3241432ACE4F}">
      <dsp:nvSpPr>
        <dsp:cNvPr id="0" name=""/>
        <dsp:cNvSpPr/>
      </dsp:nvSpPr>
      <dsp:spPr>
        <a:xfrm>
          <a:off x="0" y="2158104"/>
          <a:ext cx="6723467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b="0" kern="1200">
              <a:solidFill>
                <a:schemeClr val="bg1"/>
              </a:solidFill>
              <a:latin typeface="Grandview Display"/>
              <a:cs typeface="Times New Roman"/>
            </a:rPr>
            <a:t>2) Računanje AES_256_CBC šifrovanog teksta</a:t>
          </a:r>
          <a:endParaRPr lang="sr-Latn-RS" sz="2500" b="0" kern="1200" dirty="0">
            <a:solidFill>
              <a:schemeClr val="bg1"/>
            </a:solidFill>
            <a:latin typeface="Grandview Display"/>
          </a:endParaRPr>
        </a:p>
      </dsp:txBody>
      <dsp:txXfrm>
        <a:off x="29271" y="2187375"/>
        <a:ext cx="6664925" cy="541083"/>
      </dsp:txXfrm>
    </dsp:sp>
    <dsp:sp modelId="{DB5067FC-44CE-4C3D-BB59-8D2D1F84D659}">
      <dsp:nvSpPr>
        <dsp:cNvPr id="0" name=""/>
        <dsp:cNvSpPr/>
      </dsp:nvSpPr>
      <dsp:spPr>
        <a:xfrm>
          <a:off x="0" y="2757729"/>
          <a:ext cx="6723467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7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>
              <a:solidFill>
                <a:srgbClr val="000000"/>
              </a:solidFill>
              <a:latin typeface="Grandview Display"/>
              <a:cs typeface="Times New Roman"/>
            </a:rPr>
            <a:t>aes_256_cbc_ciphertext = AES-CBC-256(enc_key, IV, cell_data)</a:t>
          </a:r>
          <a:endParaRPr lang="sr-Latn-RS" sz="2000" kern="1200" dirty="0">
            <a:latin typeface="Grandview Display"/>
          </a:endParaRPr>
        </a:p>
      </dsp:txBody>
      <dsp:txXfrm>
        <a:off x="0" y="2757729"/>
        <a:ext cx="6723467" cy="621000"/>
      </dsp:txXfrm>
    </dsp:sp>
    <dsp:sp modelId="{6AA0B121-F976-4962-8C5B-E392B37327F6}">
      <dsp:nvSpPr>
        <dsp:cNvPr id="0" name=""/>
        <dsp:cNvSpPr/>
      </dsp:nvSpPr>
      <dsp:spPr>
        <a:xfrm>
          <a:off x="0" y="3378729"/>
          <a:ext cx="6723467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b="0" kern="1200" dirty="0">
              <a:solidFill>
                <a:schemeClr val="bg1"/>
              </a:solidFill>
              <a:latin typeface="Grandview Display"/>
              <a:cs typeface="Times New Roman"/>
            </a:rPr>
            <a:t>3) Računanje MAC-a</a:t>
          </a:r>
          <a:endParaRPr lang="sr-Latn-RS" sz="2500" b="0" kern="1200" dirty="0">
            <a:solidFill>
              <a:schemeClr val="bg1"/>
            </a:solidFill>
            <a:latin typeface="Grandview Display"/>
          </a:endParaRPr>
        </a:p>
      </dsp:txBody>
      <dsp:txXfrm>
        <a:off x="29271" y="3408000"/>
        <a:ext cx="6664925" cy="541083"/>
      </dsp:txXfrm>
    </dsp:sp>
    <dsp:sp modelId="{27677B2F-C5D4-4C0A-B36F-75F915E4031F}">
      <dsp:nvSpPr>
        <dsp:cNvPr id="0" name=""/>
        <dsp:cNvSpPr/>
      </dsp:nvSpPr>
      <dsp:spPr>
        <a:xfrm>
          <a:off x="0" y="3978354"/>
          <a:ext cx="6723467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7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>
              <a:solidFill>
                <a:srgbClr val="000000"/>
              </a:solidFill>
              <a:latin typeface="Grandview Display"/>
              <a:cs typeface="Times New Roman"/>
            </a:rPr>
            <a:t>MAC = HMAC-SHA-256(mac_ključ, </a:t>
          </a:r>
          <a:r>
            <a:rPr lang="sr-Latn-RS" sz="2000" kern="1200">
              <a:solidFill>
                <a:srgbClr val="161616"/>
              </a:solidFill>
              <a:latin typeface="Grandview Display"/>
              <a:cs typeface="Times New Roman"/>
            </a:rPr>
            <a:t>versionbyte + IV + Ciphertext + versionbyte_length</a:t>
          </a:r>
          <a:r>
            <a:rPr lang="sr-Latn-RS" sz="2000" kern="1200">
              <a:solidFill>
                <a:srgbClr val="000000"/>
              </a:solidFill>
              <a:latin typeface="Grandview Display"/>
              <a:cs typeface="Times New Roman"/>
            </a:rPr>
            <a:t>)</a:t>
          </a:r>
        </a:p>
      </dsp:txBody>
      <dsp:txXfrm>
        <a:off x="0" y="3978354"/>
        <a:ext cx="6723467" cy="621000"/>
      </dsp:txXfrm>
    </dsp:sp>
    <dsp:sp modelId="{B0F7D50B-D1BB-4A02-8840-B25621D7919D}">
      <dsp:nvSpPr>
        <dsp:cNvPr id="0" name=""/>
        <dsp:cNvSpPr/>
      </dsp:nvSpPr>
      <dsp:spPr>
        <a:xfrm>
          <a:off x="0" y="4599354"/>
          <a:ext cx="6723467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 dirty="0">
              <a:latin typeface="Grandview Display"/>
            </a:rPr>
            <a:t>4) Nadovezivanje</a:t>
          </a:r>
          <a:endParaRPr lang="sr-Latn-RS" sz="2500" kern="1200" dirty="0"/>
        </a:p>
      </dsp:txBody>
      <dsp:txXfrm>
        <a:off x="29271" y="4628625"/>
        <a:ext cx="6664925" cy="541083"/>
      </dsp:txXfrm>
    </dsp:sp>
    <dsp:sp modelId="{5C3CFBFF-FF31-4724-8816-758B8F5FD113}">
      <dsp:nvSpPr>
        <dsp:cNvPr id="0" name=""/>
        <dsp:cNvSpPr/>
      </dsp:nvSpPr>
      <dsp:spPr>
        <a:xfrm>
          <a:off x="0" y="5198979"/>
          <a:ext cx="6723467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7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b="0" kern="1200" dirty="0">
              <a:solidFill>
                <a:srgbClr val="000000"/>
              </a:solidFill>
              <a:latin typeface="Grandview Display"/>
              <a:cs typeface="Times New Roman"/>
            </a:rPr>
            <a:t>aead_aes_256_cbc_hmac_sha_256 = versionbyte + MAC + IV + aes_256_cbc_ciphertext</a:t>
          </a:r>
        </a:p>
      </dsp:txBody>
      <dsp:txXfrm>
        <a:off x="0" y="5198979"/>
        <a:ext cx="6723467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5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Pink and blue clouds">
            <a:extLst>
              <a:ext uri="{FF2B5EF4-FFF2-40B4-BE49-F238E27FC236}">
                <a16:creationId xmlns:a16="http://schemas.microsoft.com/office/drawing/2014/main" id="{648574AA-1BB5-97F7-228C-ECDF9946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94" name="Rectangle 6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6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sr-Latn-RS">
                <a:latin typeface="Times New Roman"/>
                <a:cs typeface="Times New Roman"/>
              </a:rPr>
              <a:t>Sigurnost SQL Server baze podataka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/>
          </a:bodyPr>
          <a:lstStyle/>
          <a:p>
            <a:r>
              <a:rPr lang="sr-Latn-RS"/>
              <a:t>Ana Milenković 1524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88B1E0-4490-5AD0-F838-F7D83334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78" y="186267"/>
            <a:ext cx="10363200" cy="754830"/>
          </a:xfrm>
        </p:spPr>
        <p:txBody>
          <a:bodyPr/>
          <a:lstStyle/>
          <a:p>
            <a:r>
              <a:rPr lang="sr-Latn-RS">
                <a:ea typeface="+mj-lt"/>
                <a:cs typeface="+mj-lt"/>
              </a:rPr>
              <a:t>Always Encrypted - primeri</a:t>
            </a: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1FA975F5-9093-A732-0FFF-8FE91DB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0" y="1363490"/>
            <a:ext cx="3495792" cy="2127243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ACC932A6-10B6-231E-08F7-488E0A20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26" y="1758352"/>
            <a:ext cx="5894680" cy="4761812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2209CAB0-78C5-4F13-2BFB-37583F41D1CA}"/>
              </a:ext>
            </a:extLst>
          </p:cNvPr>
          <p:cNvSpPr txBox="1"/>
          <p:nvPr/>
        </p:nvSpPr>
        <p:spPr>
          <a:xfrm>
            <a:off x="5286963" y="1288815"/>
            <a:ext cx="3904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Baza i šifriranje kolona</a:t>
            </a: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D880337B-F58B-8854-E941-6EDF3A20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21240"/>
            <a:ext cx="3730977" cy="29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1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0AB0495-DFD2-6C89-26C2-0A7B39F7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1" y="1328618"/>
            <a:ext cx="6569547" cy="2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8C3270A7-4ACD-D0B3-D2EC-F337A35B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94" y="1393893"/>
            <a:ext cx="5000977" cy="210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Slika 6" descr="Slika na kojoj se nalazi sto&#10;&#10;Opis je automatski generisan">
            <a:extLst>
              <a:ext uri="{FF2B5EF4-FFF2-40B4-BE49-F238E27FC236}">
                <a16:creationId xmlns:a16="http://schemas.microsoft.com/office/drawing/2014/main" id="{58D76049-A58D-E4DE-A392-E037F23E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92" y="4214943"/>
            <a:ext cx="6967125" cy="198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kvir za tekst 8">
            <a:extLst>
              <a:ext uri="{FF2B5EF4-FFF2-40B4-BE49-F238E27FC236}">
                <a16:creationId xmlns:a16="http://schemas.microsoft.com/office/drawing/2014/main" id="{403EBA0E-35AC-6E64-7B78-600503FECF0C}"/>
              </a:ext>
            </a:extLst>
          </p:cNvPr>
          <p:cNvSpPr txBox="1"/>
          <p:nvPr/>
        </p:nvSpPr>
        <p:spPr>
          <a:xfrm>
            <a:off x="538104" y="255881"/>
            <a:ext cx="66472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000"/>
              <a:t>Primeri nastavak</a:t>
            </a:r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202EE0E3-0E68-9E4A-1DC2-E21FDB8EA8F9}"/>
              </a:ext>
            </a:extLst>
          </p:cNvPr>
          <p:cNvSpPr txBox="1"/>
          <p:nvPr/>
        </p:nvSpPr>
        <p:spPr>
          <a:xfrm>
            <a:off x="301037" y="4195704"/>
            <a:ext cx="4223925" cy="211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Na slikama se mogu videti kreirani ključevi, tip i ime algoritma za šifriranje, kao i izgled podataka nakon šifriranja, a </a:t>
            </a:r>
            <a:r>
              <a:rPr lang="sr-Latn-RS"/>
              <a:t>kada je Always Encrypted iskjučeno za konekciju sa bazom.</a:t>
            </a:r>
          </a:p>
        </p:txBody>
      </p:sp>
    </p:spTree>
    <p:extLst>
      <p:ext uri="{BB962C8B-B14F-4D97-AF65-F5344CB8AC3E}">
        <p14:creationId xmlns:p14="http://schemas.microsoft.com/office/powerpoint/2010/main" val="34172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vir za tekst 8">
            <a:extLst>
              <a:ext uri="{FF2B5EF4-FFF2-40B4-BE49-F238E27FC236}">
                <a16:creationId xmlns:a16="http://schemas.microsoft.com/office/drawing/2014/main" id="{403EBA0E-35AC-6E64-7B78-600503FECF0C}"/>
              </a:ext>
            </a:extLst>
          </p:cNvPr>
          <p:cNvSpPr txBox="1"/>
          <p:nvPr/>
        </p:nvSpPr>
        <p:spPr>
          <a:xfrm>
            <a:off x="538104" y="255881"/>
            <a:ext cx="66472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000"/>
              <a:t>Primeri nastavak</a:t>
            </a:r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202EE0E3-0E68-9E4A-1DC2-E21FDB8EA8F9}"/>
              </a:ext>
            </a:extLst>
          </p:cNvPr>
          <p:cNvSpPr txBox="1"/>
          <p:nvPr/>
        </p:nvSpPr>
        <p:spPr>
          <a:xfrm>
            <a:off x="357481" y="4346223"/>
            <a:ext cx="4223925" cy="2529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Nakon što se uključi Always Encrypted </a:t>
            </a:r>
            <a:r>
              <a:rPr lang="sr-Latn-RS"/>
              <a:t>za konekciju, podaci postaju vidljivi u izvornom obliku.</a:t>
            </a:r>
          </a:p>
          <a:p>
            <a:pPr>
              <a:lnSpc>
                <a:spcPct val="150000"/>
              </a:lnSpc>
            </a:pPr>
            <a:r>
              <a:rPr lang="sr-Latn-RS" dirty="0"/>
              <a:t>Poslednja slika prikazuje mogućnost </a:t>
            </a:r>
            <a:r>
              <a:rPr lang="sr-Latn-RS"/>
              <a:t>parametrizacije uz Always Encrypted.</a:t>
            </a:r>
            <a:endParaRPr lang="sr-Latn-RS" dirty="0"/>
          </a:p>
          <a:p>
            <a:pPr>
              <a:lnSpc>
                <a:spcPct val="150000"/>
              </a:lnSpc>
            </a:pPr>
            <a:endParaRPr lang="sr-Latn-RS" dirty="0"/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17C50430-C4C1-54EA-EE3F-B1FBBEF6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48868"/>
            <a:ext cx="4728162" cy="2598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lika 10">
            <a:extLst>
              <a:ext uri="{FF2B5EF4-FFF2-40B4-BE49-F238E27FC236}">
                <a16:creationId xmlns:a16="http://schemas.microsoft.com/office/drawing/2014/main" id="{12E08AC1-AA01-45E3-5DC5-B9474D2D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5" y="1412146"/>
            <a:ext cx="4841051" cy="253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Slika 11" descr="Slika na kojoj se nalazi tekst&#10;&#10;Opis je automatski generisan">
            <a:extLst>
              <a:ext uri="{FF2B5EF4-FFF2-40B4-BE49-F238E27FC236}">
                <a16:creationId xmlns:a16="http://schemas.microsoft.com/office/drawing/2014/main" id="{345B6CD8-3470-6014-B941-806BAA55A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436" y="4549688"/>
            <a:ext cx="5320829" cy="181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75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7E77126-1D92-8980-5FED-4F0F21019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72" r="-2" b="8133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53D7C7D5-E2A5-1EE9-18F8-20AB79AB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sr-Latn-RS">
                <a:solidFill>
                  <a:srgbClr val="FFFFFF"/>
                </a:solidFill>
              </a:rPr>
              <a:t>Hvala na pažnji!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E4AF0D5-2E7F-09CB-ECAE-A05DB925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83" y="1202267"/>
            <a:ext cx="5430131" cy="7311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ea typeface="+mj-lt"/>
                <a:cs typeface="+mj-lt"/>
              </a:rPr>
              <a:t>Tipovi</a:t>
            </a:r>
            <a:r>
              <a:rPr lang="en-US" sz="2400" b="1" dirty="0">
                <a:ea typeface="+mj-lt"/>
                <a:cs typeface="+mj-lt"/>
              </a:rPr>
              <a:t> </a:t>
            </a:r>
            <a:r>
              <a:rPr lang="en-US" sz="2400" b="1" err="1">
                <a:ea typeface="+mj-lt"/>
                <a:cs typeface="+mj-lt"/>
              </a:rPr>
              <a:t>bezbednosti</a:t>
            </a:r>
            <a:r>
              <a:rPr lang="en-US" sz="2400" b="1" dirty="0">
                <a:ea typeface="+mj-lt"/>
                <a:cs typeface="+mj-lt"/>
              </a:rPr>
              <a:t> </a:t>
            </a:r>
            <a:r>
              <a:rPr lang="en-US" sz="2400" b="1" err="1">
                <a:ea typeface="+mj-lt"/>
                <a:cs typeface="+mj-lt"/>
              </a:rPr>
              <a:t>kod</a:t>
            </a:r>
            <a:r>
              <a:rPr lang="en-US" sz="2400" b="1" dirty="0">
                <a:ea typeface="+mj-lt"/>
                <a:cs typeface="+mj-lt"/>
              </a:rPr>
              <a:t> SQL Servera</a:t>
            </a:r>
            <a:endParaRPr lang="sr-Latn-RS" sz="2400" b="1" dirty="0">
              <a:ea typeface="+mj-lt"/>
              <a:cs typeface="+mj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A10F6E8-B01C-FA5E-453F-D6421D86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81" y="2044332"/>
            <a:ext cx="4987983" cy="4631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latin typeface="Grandview Display"/>
                <a:cs typeface="Times New Roman"/>
              </a:rPr>
              <a:t>Sigurnost platforme i mreže</a:t>
            </a:r>
          </a:p>
          <a:p>
            <a:pPr marL="493395" lvl="1"/>
            <a:r>
              <a:rPr lang="sr-Latn-RS" dirty="0">
                <a:latin typeface="Grandview Display"/>
                <a:cs typeface="Times New Roman"/>
              </a:rPr>
              <a:t>Fizička bezbednost</a:t>
            </a:r>
          </a:p>
          <a:p>
            <a:pPr marL="493395" lvl="1"/>
            <a:r>
              <a:rPr lang="sr-Latn-RS" dirty="0">
                <a:latin typeface="Grandview Display"/>
                <a:cs typeface="Times New Roman"/>
              </a:rPr>
              <a:t>Sigurnost operativnog sistema</a:t>
            </a:r>
          </a:p>
          <a:p>
            <a:pPr marL="493395" lvl="1"/>
            <a:r>
              <a:rPr lang="sr-Latn-RS" dirty="0">
                <a:latin typeface="Grandview Display"/>
                <a:cs typeface="Times New Roman"/>
              </a:rPr>
              <a:t>Sigurnost fajlova SQL Server operativnog sistema</a:t>
            </a:r>
          </a:p>
          <a:p>
            <a:r>
              <a:rPr lang="sr-Latn-RS" dirty="0">
                <a:latin typeface="Grandview Display"/>
                <a:cs typeface="Times New Roman"/>
              </a:rPr>
              <a:t>Bezbednost objekata baze podataka</a:t>
            </a:r>
          </a:p>
          <a:p>
            <a:pPr marL="493395" lvl="1"/>
            <a:r>
              <a:rPr lang="sr-Latn-RS" sz="1600" dirty="0">
                <a:latin typeface="Grandview Display"/>
                <a:cs typeface="Times New Roman"/>
              </a:rPr>
              <a:t>Šifrovanje </a:t>
            </a:r>
          </a:p>
          <a:p>
            <a:pPr marL="493395" lvl="1"/>
            <a:r>
              <a:rPr lang="sr-Latn-RS" sz="1600" dirty="0">
                <a:latin typeface="Grandview Display"/>
                <a:cs typeface="Times New Roman"/>
              </a:rPr>
              <a:t>Sertifikati</a:t>
            </a:r>
          </a:p>
          <a:p>
            <a:r>
              <a:rPr lang="sr-Latn-RS" sz="1800" dirty="0">
                <a:latin typeface="Grandview Display"/>
                <a:cs typeface="Times New Roman"/>
              </a:rPr>
              <a:t>Aplikaciona sigurnost</a:t>
            </a:r>
            <a:endParaRPr lang="en-US" sz="1800">
              <a:latin typeface="Grandview Display"/>
              <a:cs typeface="Times New Roman"/>
            </a:endParaRPr>
          </a:p>
          <a:p>
            <a:pPr marL="493395" lvl="1"/>
            <a:r>
              <a:rPr lang="sr-Latn-RS" sz="1600" dirty="0">
                <a:latin typeface="Grandview Display"/>
                <a:cs typeface="Times New Roman"/>
              </a:rPr>
              <a:t>Klijentski programi</a:t>
            </a:r>
            <a:endParaRPr lang="en-US" sz="1600">
              <a:latin typeface="Grandview Display"/>
              <a:cs typeface="Times New Roman"/>
            </a:endParaRPr>
          </a:p>
          <a:p>
            <a:pPr marL="493395" lvl="1"/>
            <a:r>
              <a:rPr lang="sr-Latn-RS" sz="1600" dirty="0">
                <a:latin typeface="Grandview Display"/>
                <a:cs typeface="Times New Roman"/>
              </a:rPr>
              <a:t>Kontrola aplikacija Windows </a:t>
            </a:r>
            <a:r>
              <a:rPr lang="sr-Latn-RS" sz="1600" err="1">
                <a:latin typeface="Grandview Display"/>
                <a:cs typeface="Times New Roman"/>
              </a:rPr>
              <a:t>Defender</a:t>
            </a:r>
            <a:r>
              <a:rPr lang="sr-Latn-RS" sz="1600" dirty="0">
                <a:latin typeface="Grandview Display"/>
                <a:cs typeface="Times New Roman"/>
              </a:rPr>
              <a:t>-a (WDAC)</a:t>
            </a:r>
            <a:endParaRPr lang="sr-Latn-RS" sz="1600" dirty="0">
              <a:latin typeface="Grandview Display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4824C6B1-BB35-F850-42C6-4CE4B7570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0" r="25205" b="-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3781683-C3E6-ACDE-4900-B5FF3E8D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646" y="1305748"/>
            <a:ext cx="4438153" cy="1314443"/>
          </a:xfrm>
        </p:spPr>
        <p:txBody>
          <a:bodyPr>
            <a:normAutofit/>
          </a:bodyPr>
          <a:lstStyle/>
          <a:p>
            <a:r>
              <a:rPr lang="sr-Latn-RS" dirty="0"/>
              <a:t>Bezbednost preduzeća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37EC8AC-8A66-AEA9-516C-0E935457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868" y="2853369"/>
            <a:ext cx="4438152" cy="30884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Otkrivanje i klasifikacija SQL podataka</a:t>
            </a:r>
          </a:p>
          <a:p>
            <a:pPr marL="493395" lvl="1"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Omogućava identifikaciju, klasifikaciju i obeležavanje podataka koji se nalaze u SQL Server okruženju</a:t>
            </a:r>
          </a:p>
          <a:p>
            <a:pPr marL="493395" lvl="1"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Ključni elementi ove mogućnosti uključuju dve vrste meta-podataka: oznake (</a:t>
            </a:r>
            <a:r>
              <a:rPr lang="sr-Latn-RS" err="1">
                <a:latin typeface="Grandview Display"/>
                <a:cs typeface="Times New Roman"/>
              </a:rPr>
              <a:t>labels</a:t>
            </a:r>
            <a:r>
              <a:rPr lang="sr-Latn-RS" dirty="0">
                <a:latin typeface="Grandview Display"/>
                <a:cs typeface="Times New Roman"/>
              </a:rPr>
              <a:t>) i vrste informacija (</a:t>
            </a:r>
            <a:r>
              <a:rPr lang="sr-Latn-RS" err="1">
                <a:latin typeface="Grandview Display"/>
                <a:cs typeface="Times New Roman"/>
              </a:rPr>
              <a:t>information</a:t>
            </a:r>
            <a:r>
              <a:rPr lang="sr-Latn-RS" dirty="0">
                <a:latin typeface="Grandview Display"/>
                <a:cs typeface="Times New Roman"/>
              </a:rPr>
              <a:t> </a:t>
            </a:r>
            <a:r>
              <a:rPr lang="sr-Latn-RS" err="1">
                <a:latin typeface="Grandview Display"/>
                <a:cs typeface="Times New Roman"/>
              </a:rPr>
              <a:t>types</a:t>
            </a:r>
            <a:r>
              <a:rPr lang="sr-Latn-RS" dirty="0">
                <a:latin typeface="Grandview Display"/>
                <a:cs typeface="Times New Roman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Mogućnost kreiranja izveštaja</a:t>
            </a:r>
          </a:p>
          <a:p>
            <a:pPr marL="493395" lvl="1">
              <a:lnSpc>
                <a:spcPct val="110000"/>
              </a:lnSpc>
            </a:pPr>
            <a:endParaRPr lang="sr-Latn-RS">
              <a:latin typeface="Times New Roman"/>
              <a:cs typeface="Times New Roman"/>
            </a:endParaRP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7D834F4D-1DC9-D83F-517C-778346A7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5" y="4523557"/>
            <a:ext cx="5869183" cy="1510349"/>
          </a:xfrm>
          <a:prstGeom prst="rect">
            <a:avLst/>
          </a:prstGeom>
        </p:spPr>
      </p:pic>
      <p:pic>
        <p:nvPicPr>
          <p:cNvPr id="5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8981A653-B4AE-9E2F-B9E8-94B6F241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47" y="353718"/>
            <a:ext cx="4603337" cy="3753554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215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8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36CDE4-2012-FC46-0C55-8D509A7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Procena ranjivosti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10A0848-3791-D57B-A8BC-26911040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73467"/>
            <a:ext cx="10363200" cy="2075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800" dirty="0">
                <a:latin typeface="Grandview Display"/>
                <a:cs typeface="Times New Roman"/>
              </a:rPr>
              <a:t>Alat omogućava poboljšanje internih procesa i jačanje sigurnosti u dinamičnom i promenjivom okruženju</a:t>
            </a:r>
          </a:p>
          <a:p>
            <a:r>
              <a:rPr lang="sr-Latn-RS" sz="1800" dirty="0">
                <a:latin typeface="Grandview Display"/>
                <a:cs typeface="Times New Roman"/>
              </a:rPr>
              <a:t>izvršava skeniranje baze podataka koristeći unapred izgrađenu bazu znanja pravila koja će obeležiti sigurnosne slabe tačke kao što su privilegovani nalozi i sigurnosne konfiguracije</a:t>
            </a:r>
          </a:p>
        </p:txBody>
      </p:sp>
      <p:pic>
        <p:nvPicPr>
          <p:cNvPr id="6" name="Slika 6">
            <a:extLst>
              <a:ext uri="{FF2B5EF4-FFF2-40B4-BE49-F238E27FC236}">
                <a16:creationId xmlns:a16="http://schemas.microsoft.com/office/drawing/2014/main" id="{6CF4375B-4112-C258-30A2-6A4A59C5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85" y="3841508"/>
            <a:ext cx="6402680" cy="27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Pink and blue clouds">
            <a:extLst>
              <a:ext uri="{FF2B5EF4-FFF2-40B4-BE49-F238E27FC236}">
                <a16:creationId xmlns:a16="http://schemas.microsoft.com/office/drawing/2014/main" id="{648574AA-1BB5-97F7-228C-ECDF9946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449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8390362-5868-4DF6-BD74-91C72884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35382" y="-1298619"/>
            <a:ext cx="4121238" cy="12191998"/>
          </a:xfrm>
          <a:prstGeom prst="rect">
            <a:avLst/>
          </a:prstGeom>
          <a:gradFill flip="none" rotWithShape="1">
            <a:gsLst>
              <a:gs pos="36000">
                <a:srgbClr val="000000">
                  <a:alpha val="26000"/>
                </a:srgbClr>
              </a:gs>
              <a:gs pos="0">
                <a:srgbClr val="000000">
                  <a:alpha val="0"/>
                </a:srgbClr>
              </a:gs>
              <a:gs pos="61000">
                <a:srgbClr val="0E0D12">
                  <a:alpha val="58000"/>
                </a:srgbClr>
              </a:gs>
              <a:gs pos="88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/>
          </a:bodyPr>
          <a:lstStyle/>
          <a:p>
            <a:r>
              <a:rPr lang="sr-Latn-RS">
                <a:solidFill>
                  <a:srgbClr val="FFFFFF"/>
                </a:solidFill>
                <a:ea typeface="+mj-lt"/>
                <a:cs typeface="+mj-lt"/>
              </a:rPr>
              <a:t>Enkripcija podataka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B6EDE7-C1F0-BF05-62E0-E5682606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sr-Latn-RS" dirty="0"/>
              <a:t>Hijerarhijska </a:t>
            </a:r>
            <a:r>
              <a:rPr lang="sr-Latn-RS" dirty="0" err="1"/>
              <a:t>enkripcija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9640A38-B75B-37DA-0CFC-FF512E87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SQL Server šifruje podatke hijerarhijskom </a:t>
            </a:r>
            <a:r>
              <a:rPr lang="sr-Latn-RS" err="1">
                <a:latin typeface="Grandview Display"/>
                <a:cs typeface="Times New Roman"/>
              </a:rPr>
              <a:t>enkripcijom</a:t>
            </a:r>
            <a:r>
              <a:rPr lang="sr-Latn-RS" dirty="0">
                <a:latin typeface="Grandview Display"/>
                <a:cs typeface="Times New Roman"/>
              </a:rPr>
              <a:t> i infrastrukturom za upravljanje ključevima</a:t>
            </a:r>
          </a:p>
          <a:p>
            <a:pPr>
              <a:lnSpc>
                <a:spcPct val="110000"/>
              </a:lnSpc>
            </a:pPr>
            <a:r>
              <a:rPr lang="sr-Latn-RS" dirty="0">
                <a:latin typeface="Grandview Display"/>
                <a:cs typeface="Times New Roman"/>
              </a:rPr>
              <a:t>Svaki sloj šifruje sloj ispod sebe koristeći kombinaciju sertifikata, asimetričnih ključeva i simetričnih ključeva. </a:t>
            </a:r>
            <a:endParaRPr lang="sr-Latn-RS" dirty="0">
              <a:latin typeface="Grandview Display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F475C16-C8F8-9705-6F77-5D570425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4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2111AAA-8042-57E8-D3F8-08B44A4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59" y="205081"/>
            <a:ext cx="5407377" cy="909925"/>
          </a:xfrm>
        </p:spPr>
        <p:txBody>
          <a:bodyPr>
            <a:normAutofit/>
          </a:bodyPr>
          <a:lstStyle/>
          <a:p>
            <a:r>
              <a:rPr lang="sr-Latn-RS" dirty="0"/>
              <a:t>Mehanizmi šifrovanja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0FEE524-DA29-3AE5-EBFC-939EEA00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28" y="1263518"/>
            <a:ext cx="6342512" cy="5515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sr-Latn-RS" sz="1400" err="1">
                <a:latin typeface="Grandview Display"/>
                <a:cs typeface="Times New Roman"/>
              </a:rPr>
              <a:t>Transact</a:t>
            </a:r>
            <a:r>
              <a:rPr lang="sr-Latn-RS" sz="1400" dirty="0">
                <a:latin typeface="Grandview Display"/>
                <a:cs typeface="Times New Roman"/>
              </a:rPr>
              <a:t>-SQL funkcije: 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Pojedinačne stavke mogu biti šifrovane dok se ubacuju ili ažuriraju </a:t>
            </a:r>
            <a:r>
              <a:rPr lang="sr-Latn-RS" sz="1400" err="1">
                <a:latin typeface="Grandview Display"/>
                <a:cs typeface="Times New Roman"/>
              </a:rPr>
              <a:t>pomoću</a:t>
            </a:r>
            <a:r>
              <a:rPr lang="sr-Latn-RS" sz="1400" dirty="0">
                <a:latin typeface="Grandview Display"/>
                <a:cs typeface="Times New Roman"/>
              </a:rPr>
              <a:t> </a:t>
            </a:r>
            <a:r>
              <a:rPr lang="sr-Latn-RS" sz="1400" err="1">
                <a:latin typeface="Grandview Display"/>
                <a:cs typeface="Times New Roman"/>
              </a:rPr>
              <a:t>Transact</a:t>
            </a:r>
            <a:r>
              <a:rPr lang="sr-Latn-RS" sz="1400" dirty="0">
                <a:latin typeface="Grandview Display"/>
                <a:cs typeface="Times New Roman"/>
              </a:rPr>
              <a:t>-SQL funkcija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ea typeface="+mn-lt"/>
                <a:cs typeface="+mn-lt"/>
              </a:rPr>
              <a:t>ENCRYPTBYPASSPHRASE i DECRYPTBYPASSPHRASE</a:t>
            </a:r>
            <a:endParaRPr lang="sr-Latn-RS" sz="14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sr-Latn-RS" sz="1400" dirty="0">
                <a:latin typeface="Grandview Display"/>
                <a:cs typeface="Times New Roman"/>
              </a:rPr>
              <a:t>Asimetrični ključevi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Sastoji od privatnog ključa i odgovarajućeg javnog ključa 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Svaki ključ može dešifrovati podatke koje je šifrovao drugi 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Zahtevni, ali pružaju viši nivo bezbednosti od simetrične </a:t>
            </a:r>
            <a:r>
              <a:rPr lang="sr-Latn-RS" sz="1400" err="1">
                <a:latin typeface="Grandview Display"/>
                <a:cs typeface="Times New Roman"/>
              </a:rPr>
              <a:t>enkripcije</a:t>
            </a:r>
            <a:r>
              <a:rPr lang="sr-Latn-RS" sz="1400" dirty="0">
                <a:latin typeface="Grandview Display"/>
                <a:cs typeface="Times New Roman"/>
              </a:rPr>
              <a:t> 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Asimetrični ključ se može koristiti za šifrovanje simetričnog ključa za skladištenje u bazi podataka.</a:t>
            </a:r>
            <a:endParaRPr lang="sr-Latn-RS" sz="1400">
              <a:latin typeface="Grandview Display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sr-Latn-RS" sz="1400" dirty="0">
                <a:latin typeface="Grandview Display"/>
                <a:cs typeface="Times New Roman"/>
              </a:rPr>
              <a:t>Simetrični ključevi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Jedan ključ koji se koristi i za šifrovanje i za dešifrovanje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Brzo i pogodno za rutinsku upotrebu sa osetljivim podacima</a:t>
            </a:r>
            <a:endParaRPr lang="sr-Latn-RS" sz="1400" dirty="0">
              <a:latin typeface="Grandview Display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sr-Latn-RS" sz="1400" dirty="0">
                <a:latin typeface="Grandview Display"/>
                <a:cs typeface="Times New Roman"/>
              </a:rPr>
              <a:t>Sertifikati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Digitalno potpisana izjava koja vezuje vrednost javnog ključa za identitet osobe, uređaja ili usluge koja drži odgovarajući privatni ključ</a:t>
            </a:r>
          </a:p>
          <a:p>
            <a:pPr marL="493395" lvl="1">
              <a:lnSpc>
                <a:spcPct val="110000"/>
              </a:lnSpc>
            </a:pPr>
            <a:r>
              <a:rPr lang="sr-Latn-RS" sz="1400" dirty="0">
                <a:latin typeface="Grandview Display"/>
                <a:cs typeface="Times New Roman"/>
              </a:rPr>
              <a:t>Potvrđuje validnost veze između javnog ključa i informacija o identifikatoru subjekta</a:t>
            </a:r>
          </a:p>
          <a:p>
            <a:pPr>
              <a:lnSpc>
                <a:spcPct val="110000"/>
              </a:lnSpc>
            </a:pPr>
            <a:endParaRPr lang="sr-Latn-RS" sz="900"/>
          </a:p>
        </p:txBody>
      </p:sp>
      <p:pic>
        <p:nvPicPr>
          <p:cNvPr id="4" name="Slika 5" descr="Slika na kojoj se nalazi elektronika&#10;&#10;Opis je automatski generisan">
            <a:extLst>
              <a:ext uri="{FF2B5EF4-FFF2-40B4-BE49-F238E27FC236}">
                <a16:creationId xmlns:a16="http://schemas.microsoft.com/office/drawing/2014/main" id="{71FC8F93-3F95-F955-B6A4-EF97823F5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2" r="20339" b="1"/>
          <a:stretch/>
        </p:blipFill>
        <p:spPr>
          <a:xfrm>
            <a:off x="7108200" y="1262982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0" name="Rectangle 76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DC048F-D3B9-4626-D7AA-017501DC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sr-Latn-RS"/>
              <a:t>Always</a:t>
            </a:r>
            <a:r>
              <a:rPr lang="sr-Latn-RS" dirty="0"/>
              <a:t> </a:t>
            </a:r>
            <a:r>
              <a:rPr lang="sr-Latn-RS"/>
              <a:t>Encrypted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C84C717-ED23-85E9-9682-3456DC27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900">
                <a:latin typeface="Grandview Display"/>
                <a:cs typeface="Times New Roman"/>
              </a:rPr>
              <a:t>Funkcija dizajnirana da zaštiti osetljive podatke, kao što su brojevi kreditnih kartica ili nacionalni/regionalni identifikacioni brojevi</a:t>
            </a:r>
          </a:p>
          <a:p>
            <a:pPr>
              <a:lnSpc>
                <a:spcPct val="110000"/>
              </a:lnSpc>
            </a:pPr>
            <a:r>
              <a:rPr lang="sr-Latn-RS" sz="1900">
                <a:latin typeface="Grandview Display"/>
                <a:cs typeface="Times New Roman"/>
              </a:rPr>
              <a:t>Prati pristup Šifrovanje-pa-MAC. To jest, otvoreni tekst se prvo šifruje, a MAC (</a:t>
            </a:r>
            <a:r>
              <a:rPr lang="sr-Latn-RS" sz="1900">
                <a:ea typeface="+mn-lt"/>
                <a:cs typeface="+mn-lt"/>
              </a:rPr>
              <a:t>Message Authentication Code</a:t>
            </a:r>
            <a:r>
              <a:rPr lang="sr-Latn-RS" sz="1900">
                <a:latin typeface="Grandview Display"/>
                <a:cs typeface="Times New Roman"/>
              </a:rPr>
              <a:t>) se proizvodi na osnovu rezultujućeg šifrovanog teksta</a:t>
            </a:r>
          </a:p>
          <a:p>
            <a:pPr>
              <a:lnSpc>
                <a:spcPct val="110000"/>
              </a:lnSpc>
            </a:pPr>
            <a:r>
              <a:rPr lang="sr-Latn-RS" sz="1900">
                <a:latin typeface="Grandview Display"/>
                <a:cs typeface="Times New Roman"/>
              </a:rPr>
              <a:t>Može se konfigurisati da podržava </a:t>
            </a:r>
            <a:r>
              <a:rPr lang="sr-Latn-RS" sz="1900" err="1">
                <a:latin typeface="Grandview Display"/>
                <a:cs typeface="Times New Roman"/>
              </a:rPr>
              <a:t>parametrizovane</a:t>
            </a:r>
            <a:r>
              <a:rPr lang="sr-Latn-RS" sz="1900">
                <a:latin typeface="Grandview Display"/>
                <a:cs typeface="Times New Roman"/>
              </a:rPr>
              <a:t> upite, ukoliko je korišćena deterministička enkripcija</a:t>
            </a:r>
          </a:p>
          <a:p>
            <a:pPr>
              <a:lnSpc>
                <a:spcPct val="110000"/>
              </a:lnSpc>
            </a:pPr>
            <a:endParaRPr lang="sr-Latn-RS" sz="1900">
              <a:latin typeface="Grandview Display"/>
              <a:cs typeface="Times New Roman"/>
            </a:endParaRPr>
          </a:p>
        </p:txBody>
      </p:sp>
      <p:pic>
        <p:nvPicPr>
          <p:cNvPr id="761" name="Slika 761">
            <a:extLst>
              <a:ext uri="{FF2B5EF4-FFF2-40B4-BE49-F238E27FC236}">
                <a16:creationId xmlns:a16="http://schemas.microsoft.com/office/drawing/2014/main" id="{2C1602E0-0598-A868-FD87-4E9C1611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10" y="3046223"/>
            <a:ext cx="4806291" cy="1814375"/>
          </a:xfrm>
          <a:prstGeom prst="rect">
            <a:avLst/>
          </a:prstGeom>
        </p:spPr>
      </p:pic>
      <p:cxnSp>
        <p:nvCxnSpPr>
          <p:cNvPr id="771" name="Straight Connector 767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DC048F-D3B9-4626-D7AA-017501DC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532" y="1446858"/>
            <a:ext cx="4409246" cy="1022814"/>
          </a:xfrm>
        </p:spPr>
        <p:txBody>
          <a:bodyPr>
            <a:normAutofit/>
          </a:bodyPr>
          <a:lstStyle/>
          <a:p>
            <a:r>
              <a:rPr lang="sr-Latn-RS"/>
              <a:t>Always</a:t>
            </a:r>
            <a:r>
              <a:rPr lang="sr-Latn-RS" dirty="0"/>
              <a:t> </a:t>
            </a:r>
            <a:r>
              <a:rPr lang="sr-Latn-RS"/>
              <a:t>Encrypted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C84C717-ED23-85E9-9682-3456DC27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437" y="2192283"/>
            <a:ext cx="4107274" cy="1943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r-Latn-RS" sz="1800" dirty="0">
              <a:latin typeface="Grandview Display"/>
              <a:cs typeface="Times New Roman"/>
            </a:endParaRPr>
          </a:p>
          <a:p>
            <a:r>
              <a:rPr lang="sr-Latn-RS" sz="1800">
                <a:latin typeface="Grandview Display"/>
                <a:cs typeface="Times New Roman"/>
              </a:rPr>
              <a:t>Algoritam šifrovanja funkcioniše na sledeći način:</a:t>
            </a:r>
            <a:endParaRPr lang="sr-Latn-RS" sz="1200" dirty="0">
              <a:latin typeface="Grandview Display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CEE8C7C5-B36A-C041-770B-204B218B2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445992"/>
              </p:ext>
            </p:extLst>
          </p:nvPr>
        </p:nvGraphicFramePr>
        <p:xfrm>
          <a:off x="259979" y="256924"/>
          <a:ext cx="6723467" cy="613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4" baseType="lpstr">
      <vt:lpstr>DashVTI</vt:lpstr>
      <vt:lpstr>Sigurnost SQL Server baze podataka</vt:lpstr>
      <vt:lpstr>Tipovi bezbednosti kod SQL Servera</vt:lpstr>
      <vt:lpstr>Bezbednost preduzeća</vt:lpstr>
      <vt:lpstr>Procena ranjivosti</vt:lpstr>
      <vt:lpstr>Enkripcija podataka</vt:lpstr>
      <vt:lpstr>Hijerarhijska enkripcija</vt:lpstr>
      <vt:lpstr>Mehanizmi šifrovanja</vt:lpstr>
      <vt:lpstr>Always Encrypted</vt:lpstr>
      <vt:lpstr>Always Encrypted</vt:lpstr>
      <vt:lpstr>Always Encrypted - primeri</vt:lpstr>
      <vt:lpstr>PowerPoint prezentacija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402</cp:revision>
  <dcterms:created xsi:type="dcterms:W3CDTF">2023-05-20T13:10:35Z</dcterms:created>
  <dcterms:modified xsi:type="dcterms:W3CDTF">2023-05-22T19:29:23Z</dcterms:modified>
</cp:coreProperties>
</file>