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3716000" cx="243713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Black"/>
      <p:bold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Montserrat Thin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35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MontserratThin-bold.fntdata"/><Relationship Id="rId23" Type="http://schemas.openxmlformats.org/officeDocument/2006/relationships/font" Target="fonts/MontserratTh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Thin-boldItalic.fntdata"/><Relationship Id="rId25" Type="http://schemas.openxmlformats.org/officeDocument/2006/relationships/font" Target="fonts/MontserratTh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Black-bold.fntdata"/><Relationship Id="rId16" Type="http://schemas.openxmlformats.org/officeDocument/2006/relationships/font" Target="fonts/Lato-boldItalic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La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5e598ffcf1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5e598ffcf1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ef8809284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5ef8809284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e7f3fb3b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e7f3fb3b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7c818bd1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7c818bd1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7c818bd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7c818bd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7c818bd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7c818bd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3291800" y="604837"/>
            <a:ext cx="3508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17612" y="182562"/>
            <a:ext cx="21934487" cy="301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17612" y="3200400"/>
            <a:ext cx="2193448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7F7F7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3291800" y="604837"/>
            <a:ext cx="3508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4704350" y="11256900"/>
            <a:ext cx="118161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426E"/>
                </a:solidFill>
                <a:latin typeface="Lato"/>
                <a:ea typeface="Lato"/>
                <a:cs typeface="Lato"/>
                <a:sym typeface="Lato"/>
              </a:rPr>
              <a:t>Providing universal access to AI education and practice</a:t>
            </a:r>
            <a:endParaRPr sz="3600">
              <a:solidFill>
                <a:srgbClr val="00426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4704350" y="9693450"/>
            <a:ext cx="170811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426E"/>
                </a:solidFill>
                <a:latin typeface="Lato"/>
                <a:ea typeface="Lato"/>
                <a:cs typeface="Lato"/>
                <a:sym typeface="Lato"/>
              </a:rPr>
              <a:t>DL#1 </a:t>
            </a:r>
            <a:r>
              <a:rPr b="1" lang="en-US" sz="7200">
                <a:solidFill>
                  <a:srgbClr val="FEB382"/>
                </a:solidFill>
                <a:latin typeface="Lato"/>
                <a:ea typeface="Lato"/>
                <a:cs typeface="Lato"/>
                <a:sym typeface="Lato"/>
              </a:rPr>
              <a:t>Preparing the data</a:t>
            </a:r>
            <a:endParaRPr b="1" sz="7200">
              <a:solidFill>
                <a:srgbClr val="00426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225" y="9836525"/>
            <a:ext cx="2246975" cy="18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287" y="730949"/>
            <a:ext cx="9614726" cy="82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18744150" y="12041675"/>
            <a:ext cx="53895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426E"/>
                </a:solidFill>
                <a:latin typeface="Lato"/>
                <a:ea typeface="Lato"/>
                <a:cs typeface="Lato"/>
                <a:sym typeface="Lato"/>
              </a:rPr>
              <a:t>Aleksandar Jevtić</a:t>
            </a:r>
            <a:endParaRPr b="1" sz="4800">
              <a:solidFill>
                <a:srgbClr val="00426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4875" y="9860073"/>
            <a:ext cx="6862700" cy="29586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9" name="Google Shape;29;p4"/>
          <p:cNvCxnSpPr/>
          <p:nvPr/>
        </p:nvCxnSpPr>
        <p:spPr>
          <a:xfrm>
            <a:off x="1442175" y="1707038"/>
            <a:ext cx="21005100" cy="19800"/>
          </a:xfrm>
          <a:prstGeom prst="straightConnector1">
            <a:avLst/>
          </a:prstGeom>
          <a:noFill/>
          <a:ln cap="flat" cmpd="sng" w="152400">
            <a:solidFill>
              <a:srgbClr val="FEB38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4"/>
          <p:cNvSpPr txBox="1"/>
          <p:nvPr/>
        </p:nvSpPr>
        <p:spPr>
          <a:xfrm>
            <a:off x="1479550" y="748100"/>
            <a:ext cx="17632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rPr lang="en-US" sz="700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Types of data</a:t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479550" y="2886475"/>
            <a:ext cx="10288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426E"/>
                </a:solidFill>
                <a:latin typeface="Lato"/>
                <a:ea typeface="Lato"/>
                <a:cs typeface="Lato"/>
                <a:sym typeface="Lato"/>
              </a:rPr>
              <a:t>Structured data</a:t>
            </a:r>
            <a:endParaRPr sz="4800">
              <a:solidFill>
                <a:srgbClr val="00426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12534750" y="2886475"/>
            <a:ext cx="10288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426E"/>
                </a:solidFill>
                <a:latin typeface="Lato"/>
                <a:ea typeface="Lato"/>
                <a:cs typeface="Lato"/>
                <a:sym typeface="Lato"/>
              </a:rPr>
              <a:t>Untructured data</a:t>
            </a:r>
            <a:endParaRPr sz="4800">
              <a:solidFill>
                <a:srgbClr val="00426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175" y="4252663"/>
            <a:ext cx="9098949" cy="52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34749" y="4252675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38548" y="6993350"/>
            <a:ext cx="5008727" cy="333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5"/>
          <p:cNvCxnSpPr/>
          <p:nvPr/>
        </p:nvCxnSpPr>
        <p:spPr>
          <a:xfrm>
            <a:off x="1442175" y="1707038"/>
            <a:ext cx="21005100" cy="19800"/>
          </a:xfrm>
          <a:prstGeom prst="straightConnector1">
            <a:avLst/>
          </a:prstGeom>
          <a:noFill/>
          <a:ln cap="flat" cmpd="sng" w="152400">
            <a:solidFill>
              <a:srgbClr val="FEB38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/>
        </p:nvSpPr>
        <p:spPr>
          <a:xfrm>
            <a:off x="1479550" y="748100"/>
            <a:ext cx="17632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Binary classification</a:t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t/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t/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021" y="3023075"/>
            <a:ext cx="6116854" cy="407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 flipH="1" rot="10800000">
            <a:off x="11320700" y="5047275"/>
            <a:ext cx="3250800" cy="28500"/>
          </a:xfrm>
          <a:prstGeom prst="straightConnector1">
            <a:avLst/>
          </a:prstGeom>
          <a:noFill/>
          <a:ln cap="flat" cmpd="sng" w="1143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" name="Google Shape;44;p5"/>
          <p:cNvSpPr txBox="1"/>
          <p:nvPr/>
        </p:nvSpPr>
        <p:spPr>
          <a:xfrm>
            <a:off x="15409325" y="4507325"/>
            <a:ext cx="6413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426E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-US" sz="6000">
                <a:solidFill>
                  <a:srgbClr val="00426E"/>
                </a:solidFill>
                <a:latin typeface="Lato"/>
                <a:ea typeface="Lato"/>
                <a:cs typeface="Lato"/>
                <a:sym typeface="Lato"/>
              </a:rPr>
              <a:t>cat” vs “not a cat”</a:t>
            </a:r>
            <a:endParaRPr sz="6000">
              <a:solidFill>
                <a:srgbClr val="00426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737" y="7430413"/>
            <a:ext cx="7261150" cy="58694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5"/>
          <p:cNvCxnSpPr/>
          <p:nvPr/>
        </p:nvCxnSpPr>
        <p:spPr>
          <a:xfrm flipH="1" rot="10800000">
            <a:off x="11320700" y="9930425"/>
            <a:ext cx="3250800" cy="28500"/>
          </a:xfrm>
          <a:prstGeom prst="straightConnector1">
            <a:avLst/>
          </a:prstGeom>
          <a:noFill/>
          <a:ln cap="flat" cmpd="sng" w="1143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" name="Google Shape;47;p5"/>
          <p:cNvGrpSpPr/>
          <p:nvPr/>
        </p:nvGrpSpPr>
        <p:grpSpPr>
          <a:xfrm>
            <a:off x="15621000" y="9287525"/>
            <a:ext cx="8608325" cy="1544400"/>
            <a:chOff x="15621000" y="9287525"/>
            <a:chExt cx="8608325" cy="1544400"/>
          </a:xfrm>
        </p:grpSpPr>
        <p:sp>
          <p:nvSpPr>
            <p:cNvPr id="48" name="Google Shape;48;p5"/>
            <p:cNvSpPr txBox="1"/>
            <p:nvPr/>
          </p:nvSpPr>
          <p:spPr>
            <a:xfrm>
              <a:off x="15621000" y="9287525"/>
              <a:ext cx="6413700" cy="15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00426E"/>
                  </a:solidFill>
                  <a:latin typeface="Lato"/>
                  <a:ea typeface="Lato"/>
                  <a:cs typeface="Lato"/>
                  <a:sym typeface="Lato"/>
                </a:rPr>
                <a:t>“1” </a:t>
              </a:r>
              <a:r>
                <a:rPr lang="en-US" sz="6000">
                  <a:solidFill>
                    <a:srgbClr val="00426E"/>
                  </a:solidFill>
                  <a:latin typeface="Lato"/>
                  <a:ea typeface="Lato"/>
                  <a:cs typeface="Lato"/>
                  <a:sym typeface="Lato"/>
                </a:rPr>
                <a:t>vs </a:t>
              </a:r>
              <a:r>
                <a:rPr b="1" lang="en-US" sz="6000">
                  <a:solidFill>
                    <a:srgbClr val="00426E"/>
                  </a:solidFill>
                  <a:latin typeface="Lato"/>
                  <a:ea typeface="Lato"/>
                  <a:cs typeface="Lato"/>
                  <a:sym typeface="Lato"/>
                </a:rPr>
                <a:t>“0”</a:t>
              </a:r>
              <a:endParaRPr sz="6000">
                <a:solidFill>
                  <a:srgbClr val="00426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49;p5"/>
            <p:cNvSpPr txBox="1"/>
            <p:nvPr/>
          </p:nvSpPr>
          <p:spPr>
            <a:xfrm>
              <a:off x="18611350" y="9402575"/>
              <a:ext cx="2502900" cy="13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00426E"/>
                  </a:solidFill>
                  <a:latin typeface="Lato"/>
                  <a:ea typeface="Lato"/>
                  <a:cs typeface="Lato"/>
                  <a:sym typeface="Lato"/>
                </a:rPr>
                <a:t>(</a:t>
              </a:r>
              <a:r>
                <a:rPr b="1" lang="en-US" sz="6000">
                  <a:solidFill>
                    <a:srgbClr val="00426E"/>
                  </a:solidFill>
                  <a:latin typeface="Lato"/>
                  <a:ea typeface="Lato"/>
                  <a:cs typeface="Lato"/>
                  <a:sym typeface="Lato"/>
                </a:rPr>
                <a:t>X</a:t>
              </a:r>
              <a:endParaRPr sz="6000">
                <a:solidFill>
                  <a:srgbClr val="00426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" name="Google Shape;50;p5"/>
            <p:cNvSpPr txBox="1"/>
            <p:nvPr/>
          </p:nvSpPr>
          <p:spPr>
            <a:xfrm>
              <a:off x="22167425" y="9402575"/>
              <a:ext cx="20619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00426E"/>
                  </a:solidFill>
                  <a:latin typeface="Lato"/>
                  <a:ea typeface="Lato"/>
                  <a:cs typeface="Lato"/>
                  <a:sym typeface="Lato"/>
                </a:rPr>
                <a:t>y)</a:t>
              </a:r>
              <a:endParaRPr sz="6000">
                <a:solidFill>
                  <a:srgbClr val="00426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flipH="1" rot="10800000">
              <a:off x="20606250" y="9799500"/>
              <a:ext cx="1402500" cy="15000"/>
            </a:xfrm>
            <a:prstGeom prst="straightConnector1">
              <a:avLst/>
            </a:prstGeom>
            <a:noFill/>
            <a:ln cap="flat" cmpd="sng" w="11430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6"/>
          <p:cNvCxnSpPr/>
          <p:nvPr/>
        </p:nvCxnSpPr>
        <p:spPr>
          <a:xfrm>
            <a:off x="1442175" y="1707038"/>
            <a:ext cx="21005100" cy="19800"/>
          </a:xfrm>
          <a:prstGeom prst="straightConnector1">
            <a:avLst/>
          </a:prstGeom>
          <a:noFill/>
          <a:ln cap="flat" cmpd="sng" w="152400">
            <a:solidFill>
              <a:srgbClr val="FEB38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6"/>
          <p:cNvSpPr txBox="1"/>
          <p:nvPr/>
        </p:nvSpPr>
        <p:spPr>
          <a:xfrm>
            <a:off x="1479550" y="748100"/>
            <a:ext cx="17632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Preparing the data</a:t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t/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t/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0" y="2935400"/>
            <a:ext cx="7110150" cy="48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 rot="5400000">
            <a:off x="4820775" y="7875121"/>
            <a:ext cx="1140600" cy="12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575" y="9047075"/>
            <a:ext cx="6810349" cy="414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1300" y="4090800"/>
            <a:ext cx="13606675" cy="75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7"/>
          <p:cNvCxnSpPr/>
          <p:nvPr/>
        </p:nvCxnSpPr>
        <p:spPr>
          <a:xfrm>
            <a:off x="1442175" y="1707038"/>
            <a:ext cx="21005100" cy="19800"/>
          </a:xfrm>
          <a:prstGeom prst="straightConnector1">
            <a:avLst/>
          </a:prstGeom>
          <a:noFill/>
          <a:ln cap="flat" cmpd="sng" w="152400">
            <a:solidFill>
              <a:srgbClr val="FEB38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7"/>
          <p:cNvSpPr txBox="1"/>
          <p:nvPr/>
        </p:nvSpPr>
        <p:spPr>
          <a:xfrm>
            <a:off x="1479550" y="748100"/>
            <a:ext cx="17632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Preparing the data</a:t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t/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t/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8" name="Google Shape;6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313" y="2852176"/>
            <a:ext cx="18440826" cy="95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8"/>
          <p:cNvCxnSpPr/>
          <p:nvPr/>
        </p:nvCxnSpPr>
        <p:spPr>
          <a:xfrm>
            <a:off x="1442175" y="1707038"/>
            <a:ext cx="21005100" cy="19800"/>
          </a:xfrm>
          <a:prstGeom prst="straightConnector1">
            <a:avLst/>
          </a:prstGeom>
          <a:noFill/>
          <a:ln cap="flat" cmpd="sng" w="152400">
            <a:solidFill>
              <a:srgbClr val="FEB38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8"/>
          <p:cNvSpPr txBox="1"/>
          <p:nvPr/>
        </p:nvSpPr>
        <p:spPr>
          <a:xfrm>
            <a:off x="1479550" y="748100"/>
            <a:ext cx="17632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Vectorizing in python</a:t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t/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t/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75" name="Google Shape;7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00" y="3237825"/>
            <a:ext cx="19728423" cy="75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925" y="10467625"/>
            <a:ext cx="6772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4925" y="11832650"/>
            <a:ext cx="83343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9"/>
          <p:cNvCxnSpPr/>
          <p:nvPr/>
        </p:nvCxnSpPr>
        <p:spPr>
          <a:xfrm>
            <a:off x="1442175" y="1707038"/>
            <a:ext cx="21005100" cy="19800"/>
          </a:xfrm>
          <a:prstGeom prst="straightConnector1">
            <a:avLst/>
          </a:prstGeom>
          <a:noFill/>
          <a:ln cap="flat" cmpd="sng" w="152400">
            <a:solidFill>
              <a:srgbClr val="FEB38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9"/>
          <p:cNvSpPr txBox="1"/>
          <p:nvPr/>
        </p:nvSpPr>
        <p:spPr>
          <a:xfrm>
            <a:off x="1479550" y="748100"/>
            <a:ext cx="17632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Vectorizing in python</a:t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t/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Helvetica Neue"/>
              <a:buNone/>
            </a:pPr>
            <a:r>
              <a:t/>
            </a:r>
            <a:endParaRPr sz="70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4876" y="4126475"/>
            <a:ext cx="5934075" cy="69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225" y="3624200"/>
            <a:ext cx="12697275" cy="860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9"/>
          <p:cNvCxnSpPr/>
          <p:nvPr/>
        </p:nvCxnSpPr>
        <p:spPr>
          <a:xfrm>
            <a:off x="14314875" y="3245475"/>
            <a:ext cx="0" cy="91182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D87766"/>
      </a:accent2>
      <a:accent3>
        <a:srgbClr val="FFFFFF"/>
      </a:accent3>
      <a:accent4>
        <a:srgbClr val="707070"/>
      </a:accent4>
      <a:accent5>
        <a:srgbClr val="D87766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